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5a5c59775cfb45b1" /><Relationship Type="http://schemas.openxmlformats.org/officeDocument/2006/relationships/extended-properties" Target="/docProps/app.xml" Id="Rd51428bb93ee4f83" /><Relationship Type="http://schemas.openxmlformats.org/officeDocument/2006/relationships/officeDocument" Target="/ppt/presentation.xml" Id="Raff7efcf588d4d92" /></Relationships>
</file>

<file path=ppt/presentation.xml><?xml version="1.0" encoding="utf-8"?>
<p:presentation xmlns:p="http://schemas.openxmlformats.org/presentationml/2006/main">
  <p:sldMasterIdLst>
    <p:sldMasterId xmlns:r="http://schemas.openxmlformats.org/officeDocument/2006/relationships" id="2147483648" r:id="R32bc77d4fe8e4f06"/>
  </p:sldMasterIdLst>
  <p:notesMasterIdLst>
    <p:notesMasterId xmlns:r="http://schemas.openxmlformats.org/officeDocument/2006/relationships" r:id="R776c63d6bed241c5"/>
  </p:notesMasterIdLst>
  <p:sldIdLst>
    <p:sldId xmlns:r="http://schemas.openxmlformats.org/officeDocument/2006/relationships" id="256" r:id="R2ff1a5ced9964cf0"/>
    <p:sldId xmlns:r="http://schemas.openxmlformats.org/officeDocument/2006/relationships" id="257" r:id="R9396264406d84347"/>
    <p:sldId xmlns:r="http://schemas.openxmlformats.org/officeDocument/2006/relationships" id="258" r:id="R2e4c25d68f454300"/>
    <p:sldId xmlns:r="http://schemas.openxmlformats.org/officeDocument/2006/relationships" id="259" r:id="R8786bf922d4240a9"/>
    <p:sldId xmlns:r="http://schemas.openxmlformats.org/officeDocument/2006/relationships" id="260" r:id="R5961acc82b334516"/>
    <p:sldId xmlns:r="http://schemas.openxmlformats.org/officeDocument/2006/relationships" id="261" r:id="R8f4fe9809f814501"/>
    <p:sldId xmlns:r="http://schemas.openxmlformats.org/officeDocument/2006/relationships" id="262" r:id="R19ce0e47dc2d491d"/>
    <p:sldId xmlns:r="http://schemas.openxmlformats.org/officeDocument/2006/relationships" id="263" r:id="R4869a89e149a4599"/>
    <p:sldId xmlns:r="http://schemas.openxmlformats.org/officeDocument/2006/relationships" id="264" r:id="Rda0fd7e9502940a1"/>
    <p:sldId xmlns:r="http://schemas.openxmlformats.org/officeDocument/2006/relationships" id="265" r:id="Rb166e9f6115d4c2a"/>
    <p:sldId xmlns:r="http://schemas.openxmlformats.org/officeDocument/2006/relationships" id="266" r:id="Rae94d933600c4cc8"/>
    <p:sldId xmlns:r="http://schemas.openxmlformats.org/officeDocument/2006/relationships" id="267" r:id="R7d58a7cab10d4caa"/>
    <p:sldId xmlns:r="http://schemas.openxmlformats.org/officeDocument/2006/relationships" id="268" r:id="Rfa3196156f624150"/>
    <p:sldId xmlns:r="http://schemas.openxmlformats.org/officeDocument/2006/relationships" id="269" r:id="R9f88dab7308a435f"/>
    <p:sldId xmlns:r="http://schemas.openxmlformats.org/officeDocument/2006/relationships" id="270" r:id="R1235789865ea4645"/>
    <p:sldId xmlns:r="http://schemas.openxmlformats.org/officeDocument/2006/relationships" id="271" r:id="R0055bb01614e4d4a"/>
    <p:sldId xmlns:r="http://schemas.openxmlformats.org/officeDocument/2006/relationships" id="272" r:id="Rb23bdf259222440f"/>
    <p:sldId xmlns:r="http://schemas.openxmlformats.org/officeDocument/2006/relationships" id="273" r:id="R48be2fb6feec4051"/>
    <p:sldId xmlns:r="http://schemas.openxmlformats.org/officeDocument/2006/relationships" id="274" r:id="R85e451d2da2f46e1"/>
    <p:sldId xmlns:r="http://schemas.openxmlformats.org/officeDocument/2006/relationships" id="275" r:id="R9364c3f0eab94129"/>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930a11ede1474cf7" /><Relationship Type="http://schemas.openxmlformats.org/officeDocument/2006/relationships/slideMaster" Target="/ppt/slideMasters/slideMaster1.xml" Id="R32bc77d4fe8e4f06" /><Relationship Type="http://schemas.openxmlformats.org/officeDocument/2006/relationships/notesMaster" Target="/ppt/notesMasters/notesMaster1.xml" Id="R776c63d6bed241c5" /><Relationship Type="http://schemas.openxmlformats.org/officeDocument/2006/relationships/presProps" Target="/ppt/presProps.xml" Id="R36e3024f797a4682" /><Relationship Type="http://schemas.openxmlformats.org/officeDocument/2006/relationships/tableStyles" Target="/ppt/tableStyles.xml" Id="Rdd4ce7bab9b54ec3" /><Relationship Type="http://schemas.openxmlformats.org/officeDocument/2006/relationships/slide" Target="/ppt/slides/slide1.xml" Id="R2ff1a5ced9964cf0" /><Relationship Type="http://schemas.openxmlformats.org/officeDocument/2006/relationships/slide" Target="/ppt/slides/slide2.xml" Id="R9396264406d84347" /><Relationship Type="http://schemas.openxmlformats.org/officeDocument/2006/relationships/slide" Target="/ppt/slides/slide3.xml" Id="R2e4c25d68f454300" /><Relationship Type="http://schemas.openxmlformats.org/officeDocument/2006/relationships/slide" Target="/ppt/slides/slide4.xml" Id="R8786bf922d4240a9" /><Relationship Type="http://schemas.openxmlformats.org/officeDocument/2006/relationships/slide" Target="/ppt/slides/slide5.xml" Id="R5961acc82b334516" /><Relationship Type="http://schemas.openxmlformats.org/officeDocument/2006/relationships/slide" Target="/ppt/slides/slide6.xml" Id="R8f4fe9809f814501" /><Relationship Type="http://schemas.openxmlformats.org/officeDocument/2006/relationships/slide" Target="/ppt/slides/slide7.xml" Id="R19ce0e47dc2d491d" /><Relationship Type="http://schemas.openxmlformats.org/officeDocument/2006/relationships/slide" Target="/ppt/slides/slide8.xml" Id="R4869a89e149a4599" /><Relationship Type="http://schemas.openxmlformats.org/officeDocument/2006/relationships/slide" Target="/ppt/slides/slide9.xml" Id="Rda0fd7e9502940a1" /><Relationship Type="http://schemas.openxmlformats.org/officeDocument/2006/relationships/slide" Target="/ppt/slides/slide10.xml" Id="Rb166e9f6115d4c2a" /><Relationship Type="http://schemas.openxmlformats.org/officeDocument/2006/relationships/slide" Target="/ppt/slides/slide11.xml" Id="Rae94d933600c4cc8" /><Relationship Type="http://schemas.openxmlformats.org/officeDocument/2006/relationships/slide" Target="/ppt/slides/slide12.xml" Id="R7d58a7cab10d4caa" /><Relationship Type="http://schemas.openxmlformats.org/officeDocument/2006/relationships/slide" Target="/ppt/slides/slide13.xml" Id="Rfa3196156f624150" /><Relationship Type="http://schemas.openxmlformats.org/officeDocument/2006/relationships/slide" Target="/ppt/slides/slide14.xml" Id="R9f88dab7308a435f" /><Relationship Type="http://schemas.openxmlformats.org/officeDocument/2006/relationships/slide" Target="/ppt/slides/slide15.xml" Id="R1235789865ea4645" /><Relationship Type="http://schemas.openxmlformats.org/officeDocument/2006/relationships/slide" Target="/ppt/slides/slide16.xml" Id="R0055bb01614e4d4a" /><Relationship Type="http://schemas.openxmlformats.org/officeDocument/2006/relationships/slide" Target="/ppt/slides/slide17.xml" Id="Rb23bdf259222440f" /><Relationship Type="http://schemas.openxmlformats.org/officeDocument/2006/relationships/slide" Target="/ppt/slides/slide18.xml" Id="R48be2fb6feec4051" /><Relationship Type="http://schemas.openxmlformats.org/officeDocument/2006/relationships/slide" Target="/ppt/slides/slide19.xml" Id="R85e451d2da2f46e1" /><Relationship Type="http://schemas.openxmlformats.org/officeDocument/2006/relationships/slide" Target="/ppt/slides/slide20.xml" Id="R9364c3f0eab94129"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9ae4fbdff7444ea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018352e698304a85" /><Relationship Type="http://schemas.openxmlformats.org/officeDocument/2006/relationships/notesMaster" Target="/ppt/notesMasters/notesMaster1.xml" Id="R0979156984ef4f9a"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25ae5bfda1364034" /><Relationship Type="http://schemas.openxmlformats.org/officeDocument/2006/relationships/notesMaster" Target="/ppt/notesMasters/notesMaster1.xml" Id="R7f713edf82574b26"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e29e2105574741a8" /><Relationship Type="http://schemas.openxmlformats.org/officeDocument/2006/relationships/notesMaster" Target="/ppt/notesMasters/notesMaster1.xml" Id="Rab21e29924ab472c"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243a118c7912458f" /><Relationship Type="http://schemas.openxmlformats.org/officeDocument/2006/relationships/notesMaster" Target="/ppt/notesMasters/notesMaster1.xml" Id="R545f18ec4d4b4fee"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39f9b04fa5ec41a2" /><Relationship Type="http://schemas.openxmlformats.org/officeDocument/2006/relationships/notesMaster" Target="/ppt/notesMasters/notesMaster1.xml" Id="R66392cb0d1a24bd9"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d510bbd6690847b8" /><Relationship Type="http://schemas.openxmlformats.org/officeDocument/2006/relationships/notesMaster" Target="/ppt/notesMasters/notesMaster1.xml" Id="R961c2ff35df44b4a"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ca798605955c4170" /><Relationship Type="http://schemas.openxmlformats.org/officeDocument/2006/relationships/notesMaster" Target="/ppt/notesMasters/notesMaster1.xml" Id="R1170c3d98ea54eef"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2cce63ec0adc4bbd" /><Relationship Type="http://schemas.openxmlformats.org/officeDocument/2006/relationships/notesMaster" Target="/ppt/notesMasters/notesMaster1.xml" Id="Rf26db4a9b26b4e93"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044d2e20d4d94414" /><Relationship Type="http://schemas.openxmlformats.org/officeDocument/2006/relationships/notesMaster" Target="/ppt/notesMasters/notesMaster1.xml" Id="Re62c4374804d46d3"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1eeff568aa22413b" /><Relationship Type="http://schemas.openxmlformats.org/officeDocument/2006/relationships/notesMaster" Target="/ppt/notesMasters/notesMaster1.xml" Id="R241fa6f3442f490f"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68552229f68141d1" /><Relationship Type="http://schemas.openxmlformats.org/officeDocument/2006/relationships/notesMaster" Target="/ppt/notesMasters/notesMaster1.xml" Id="R06fb37d1437f4ca0" /></Relationships>
</file>

<file path=ppt/notesSlides/_rels/notesSlide2.xml.rels>&#65279;<?xml version="1.0" encoding="utf-8"?><Relationships xmlns="http://schemas.openxmlformats.org/package/2006/relationships"><Relationship Type="http://schemas.openxmlformats.org/officeDocument/2006/relationships/slide" Target="/ppt/slides/slide2.xml" Id="Rabad9c8c674d4719" /><Relationship Type="http://schemas.openxmlformats.org/officeDocument/2006/relationships/notesMaster" Target="/ppt/notesMasters/notesMaster1.xml" Id="R7d670149b2964d18"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aad549616fae4394" /><Relationship Type="http://schemas.openxmlformats.org/officeDocument/2006/relationships/notesMaster" Target="/ppt/notesMasters/notesMaster1.xml" Id="R4199bcaedef4497e" /></Relationships>
</file>

<file path=ppt/notesSlides/_rels/notesSlide3.xml.rels>&#65279;<?xml version="1.0" encoding="utf-8"?><Relationships xmlns="http://schemas.openxmlformats.org/package/2006/relationships"><Relationship Type="http://schemas.openxmlformats.org/officeDocument/2006/relationships/slide" Target="/ppt/slides/slide3.xml" Id="R1b7acfdceddf4c82" /><Relationship Type="http://schemas.openxmlformats.org/officeDocument/2006/relationships/notesMaster" Target="/ppt/notesMasters/notesMaster1.xml" Id="Rd2a6ad3ce1864de7" /></Relationships>
</file>

<file path=ppt/notesSlides/_rels/notesSlide4.xml.rels>&#65279;<?xml version="1.0" encoding="utf-8"?><Relationships xmlns="http://schemas.openxmlformats.org/package/2006/relationships"><Relationship Type="http://schemas.openxmlformats.org/officeDocument/2006/relationships/slide" Target="/ppt/slides/slide4.xml" Id="R35f1074259514b38" /><Relationship Type="http://schemas.openxmlformats.org/officeDocument/2006/relationships/notesMaster" Target="/ppt/notesMasters/notesMaster1.xml" Id="Rcc8d3d3e63b64933" /></Relationships>
</file>

<file path=ppt/notesSlides/_rels/notesSlide5.xml.rels>&#65279;<?xml version="1.0" encoding="utf-8"?><Relationships xmlns="http://schemas.openxmlformats.org/package/2006/relationships"><Relationship Type="http://schemas.openxmlformats.org/officeDocument/2006/relationships/slide" Target="/ppt/slides/slide5.xml" Id="R788c3697c0914ac2" /><Relationship Type="http://schemas.openxmlformats.org/officeDocument/2006/relationships/notesMaster" Target="/ppt/notesMasters/notesMaster1.xml" Id="R25bcc768ffa141b0" /></Relationships>
</file>

<file path=ppt/notesSlides/_rels/notesSlide6.xml.rels>&#65279;<?xml version="1.0" encoding="utf-8"?><Relationships xmlns="http://schemas.openxmlformats.org/package/2006/relationships"><Relationship Type="http://schemas.openxmlformats.org/officeDocument/2006/relationships/slide" Target="/ppt/slides/slide6.xml" Id="R0e36edae106b4679" /><Relationship Type="http://schemas.openxmlformats.org/officeDocument/2006/relationships/notesMaster" Target="/ppt/notesMasters/notesMaster1.xml" Id="Rd37b8f59d6ac4023" /></Relationships>
</file>

<file path=ppt/notesSlides/_rels/notesSlide7.xml.rels>&#65279;<?xml version="1.0" encoding="utf-8"?><Relationships xmlns="http://schemas.openxmlformats.org/package/2006/relationships"><Relationship Type="http://schemas.openxmlformats.org/officeDocument/2006/relationships/slide" Target="/ppt/slides/slide7.xml" Id="R276bd5e5f0e24269" /><Relationship Type="http://schemas.openxmlformats.org/officeDocument/2006/relationships/notesMaster" Target="/ppt/notesMasters/notesMaster1.xml" Id="R4cfb4545aa6e4658" /></Relationships>
</file>

<file path=ppt/notesSlides/_rels/notesSlide8.xml.rels>&#65279;<?xml version="1.0" encoding="utf-8"?><Relationships xmlns="http://schemas.openxmlformats.org/package/2006/relationships"><Relationship Type="http://schemas.openxmlformats.org/officeDocument/2006/relationships/slide" Target="/ppt/slides/slide8.xml" Id="R3e8c6ac3d7a9431d" /><Relationship Type="http://schemas.openxmlformats.org/officeDocument/2006/relationships/notesMaster" Target="/ppt/notesMasters/notesMaster1.xml" Id="Rbc3be2ac1b2b4f6c" /></Relationships>
</file>

<file path=ppt/notesSlides/_rels/notesSlide9.xml.rels>&#65279;<?xml version="1.0" encoding="utf-8"?><Relationships xmlns="http://schemas.openxmlformats.org/package/2006/relationships"><Relationship Type="http://schemas.openxmlformats.org/officeDocument/2006/relationships/slide" Target="/ppt/slides/slide9.xml" Id="R30f57ac1f78e44ca" /><Relationship Type="http://schemas.openxmlformats.org/officeDocument/2006/relationships/notesMaster" Target="/ppt/notesMasters/notesMaster1.xml" Id="R7a632d44e1e349f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75 minutes total: quiz 15, instruction and guided traces 35, practice 20, exit ticket 5. Keep slide 2 visible during the quiz. Do not open later worked examples until the quiz ends.</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 minutes. Compare with the complete version. Ask students to identify the missing message. This code is valid Python but does not implement all the rules.</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 minutes. Compare this version with the nested one for the four test combinations. Both implement the stated rule. Avoid claiming that all nested code should be flattened.</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 minutes. At 12: Bronze, Finished. At 25: Bronze, Silver, Finished. Each item prints on its own line. Contrast with an elif chain that chooses one label.</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 minutes. Swap the first two comparisons as a demonstration of a logic error. Ask why points = 25 would incorrectly receive Bronze.</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 minutes. Ask what would happen if the else block were removed and member remained False. The name price would be undefined on that run.</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2 minutes introduction, then use slides 16 and 17 during the 12-minute guided build. Do not add validation loops or exception handling. The focus is translating three outcomes.</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4 minutes. Students write their plan in comments in workshop_ticket_starter.py. Explain that yes/no in this slide separates input values, not literal characters to type into one prompt.</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4 minutes. Reveal only after students try. Run the three tests. Explain .lower() using the prior class string comparison example. The assignment assumes yes/no input.</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8 minutes. Students work in game_room_starter.py. Ask one partner to predict and the other to run, then switch. Extension: express the same rule with an elif chain. Teacher solution is in the instructor folder.</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5 minutes. Answers: inner if skipped; alignment; separate if statements may both run, whereas a chain picks its first true branch. Use answers to decide what to revisit Thursday.</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the CSC141 quiz using the existing admin controls. Announce the access code if you set one. Students enter their names and IDs, then submit. Close the quiz at the end. Do not display the instructor key. Follow individual accommodations as usual.</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 PA2 requirements or deadline are invented here. The syllabus plans PA2 this week; the instructor may introduce its separately prepared handout if available.</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2 minutes after quiz. Explain that the lecture continues familiar concepts from Classes 4 and 5. No new loops or functions are required.</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 minutes. Ask students to identify the outer question. Ask whether registration matters when the room is closed. Treat this as a fictional rule, not university policy.</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 minutes. Write the plan before showing code. Have students point to each of the three output messages in the problem statement.</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4 minutes. Live-code workshop_access.py. Students create and save the file, then predict before running. Use four spaces per indentation level.</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 minutes. This is a trace display, not a runnable file: the final output is displayed below the comment. Ask a student to narrate the two tests aloud.</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 minutes. Ask students what would change if registered were False. Nothing in the printed output changes.</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3 minutes. Have students run all four inputs by changing the two Boolean assignments. The repeated output on the last two rows is expected.</a:t>
            </a:r>
          </a:p>
          <a:p xmlns:a="http://schemas.openxmlformats.org/drawingml/2006/main">
            <a:r>
              <a:t>Source: CSC141 Fall 2026 syllabus, Classes 4–5 and PA1 course materials. Fictional teaching examples authored for this class.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81607229d94b4c7a"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e9777d6de92647b3" /><Relationship Type="http://schemas.openxmlformats.org/officeDocument/2006/relationships/slideLayout" Target="/ppt/slideLayouts/slideLayout1.xml" Id="R85dc478e4314420d"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5dc478e4314420d"/>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a7312bcc046455a" /><Relationship Type="http://schemas.openxmlformats.org/officeDocument/2006/relationships/notesSlide" Target="/ppt/notesSlides/notesSlide1.xml" Id="R534d68c9602b4416"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a4f5a31f500b4282" /><Relationship Type="http://schemas.openxmlformats.org/officeDocument/2006/relationships/notesSlide" Target="/ppt/notesSlides/notesSlide10.xml" Id="Rbb2c951338014b06"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f29ccabbe05c47f8" /><Relationship Type="http://schemas.openxmlformats.org/officeDocument/2006/relationships/notesSlide" Target="/ppt/notesSlides/notesSlide11.xml" Id="R4e1c0030dbae40bb"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d3c58143f0c144d6" /><Relationship Type="http://schemas.openxmlformats.org/officeDocument/2006/relationships/notesSlide" Target="/ppt/notesSlides/notesSlide12.xml" Id="R18860583d9084546"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0e7a8b29e7464a56" /><Relationship Type="http://schemas.openxmlformats.org/officeDocument/2006/relationships/notesSlide" Target="/ppt/notesSlides/notesSlide13.xml" Id="R2cae177cbac04fd6"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a7f819c2c3494844" /><Relationship Type="http://schemas.openxmlformats.org/officeDocument/2006/relationships/notesSlide" Target="/ppt/notesSlides/notesSlide14.xml" Id="R75d6e79bb18f49f9"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0ba3a26eb2a548d0" /><Relationship Type="http://schemas.openxmlformats.org/officeDocument/2006/relationships/notesSlide" Target="/ppt/notesSlides/notesSlide15.xml" Id="Rb94e7a0d8fc84a4a"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a41d97a7932b495c" /><Relationship Type="http://schemas.openxmlformats.org/officeDocument/2006/relationships/notesSlide" Target="/ppt/notesSlides/notesSlide16.xml" Id="R907368fe864c47bd"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d65e19cf774e4dbe" /><Relationship Type="http://schemas.openxmlformats.org/officeDocument/2006/relationships/notesSlide" Target="/ppt/notesSlides/notesSlide17.xml" Id="Rcd879ed299f14a38"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d664c2589d6a47ae" /><Relationship Type="http://schemas.openxmlformats.org/officeDocument/2006/relationships/notesSlide" Target="/ppt/notesSlides/notesSlide18.xml" Id="Rf782cd0ec6464e62"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3fa4a7d3fa634fbe" /><Relationship Type="http://schemas.openxmlformats.org/officeDocument/2006/relationships/notesSlide" Target="/ppt/notesSlides/notesSlide19.xml" Id="Ra3b0e12e13954e8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58207850b86e47e1" /><Relationship Type="http://schemas.openxmlformats.org/officeDocument/2006/relationships/notesSlide" Target="/ppt/notesSlides/notesSlide2.xml" Id="R49623f680ac8454e"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3f761013499140d7" /><Relationship Type="http://schemas.openxmlformats.org/officeDocument/2006/relationships/notesSlide" Target="/ppt/notesSlides/notesSlide20.xml" Id="Rc8383ceaf9dd45e6"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b4d7f81084bd473f" /><Relationship Type="http://schemas.openxmlformats.org/officeDocument/2006/relationships/notesSlide" Target="/ppt/notesSlides/notesSlide3.xml" Id="Rb18ff37e2c834342"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1e55d7ac5de4497a" /><Relationship Type="http://schemas.openxmlformats.org/officeDocument/2006/relationships/notesSlide" Target="/ppt/notesSlides/notesSlide4.xml" Id="R0ea8c570994b40a7"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db6e305a7c1a4875" /><Relationship Type="http://schemas.openxmlformats.org/officeDocument/2006/relationships/notesSlide" Target="/ppt/notesSlides/notesSlide5.xml" Id="R22c6a9bf1e5045a6"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b358ba7e83eb426b" /><Relationship Type="http://schemas.openxmlformats.org/officeDocument/2006/relationships/notesSlide" Target="/ppt/notesSlides/notesSlide6.xml" Id="R8ac7d5691cb54569"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f317cf62d50948d9" /><Relationship Type="http://schemas.openxmlformats.org/officeDocument/2006/relationships/notesSlide" Target="/ppt/notesSlides/notesSlide7.xml" Id="Rd7f79fcf90f64126"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a6971cf98a3e414d" /><Relationship Type="http://schemas.openxmlformats.org/officeDocument/2006/relationships/notesSlide" Target="/ppt/notesSlides/notesSlide8.xml" Id="Rc0d1ef05762f40d3"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62f8cc07f7f44947" /><Relationship Type="http://schemas.openxmlformats.org/officeDocument/2006/relationships/notesSlide" Target="/ppt/notesSlides/notesSlide9.xml" Id="Rb199f749e3ba4097" /></Relationships>
</file>

<file path=ppt/slides/slide1.xml><?xml version="1.0" encoding="utf-8"?>
<p:sld xmlns:p="http://schemas.openxmlformats.org/presentationml/2006/main">
  <p:cSld>
    <p:bg>
      <p:bgPr>
        <a:solidFill xmlns:a="http://schemas.openxmlformats.org/drawingml/2006/main">
          <a:srgbClr val="223C36"/>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5BACF787-208E-4822-8950-058DE4782835}"/>
              </a:ext>
            </a:extLst>
          </p:cNvPr>
          <p:cNvSpPr>
            <a:spLocks xmlns:a="http://schemas.openxmlformats.org/drawingml/2006/main" noGrp="1"/>
          </p:cNvSpPr>
          <p:nvPr/>
        </p:nvSpPr>
        <p:spPr>
          <a:xfrm xmlns:a="http://schemas.openxmlformats.org/drawingml/2006/main">
            <a:off x="723900" y="619125"/>
            <a:ext cx="104775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650" b="1">
                <a:solidFill>
                  <a:srgbClr val="C8D9B8"/>
                </a:solidFill>
                <a:latin typeface="Helvetica Neue"/>
                <a:ea typeface="Helvetica Neue"/>
                <a:cs typeface="Helvetica Neue"/>
              </a:defRPr>
            </a:pPr>
            <a:r>
              <a:rPr sz="1650" b="1">
                <a:solidFill>
                  <a:srgbClr val="C8D9B8"/>
                </a:solidFill>
                <a:latin typeface="Helvetica Neue"/>
                <a:ea typeface="Helvetica Neue"/>
                <a:cs typeface="Helvetica Neue"/>
              </a:rPr>
              <a:t>CSC 141  /  FALL 2026</a:t>
            </a:r>
          </a:p>
        </p:txBody>
      </p:sp>
      <p:sp>
        <p:nvSpPr>
          <p:cNvPr id="2" name="">
            <a:extLst xmlns:a="http://schemas.openxmlformats.org/drawingml/2006/main">
              <a:ext uri="{FF2B5EF4-FFF2-40B4-BE49-F238E27FC236}">
                <a16:creationId xmlns:a16="http://schemas.microsoft.com/office/drawing/2014/main" id="{4F6FFE31-1FFD-4C3B-857F-B51677D7EFD3}"/>
              </a:ext>
            </a:extLst>
          </p:cNvPr>
          <p:cNvSpPr>
            <a:spLocks xmlns:a="http://schemas.openxmlformats.org/drawingml/2006/main" noGrp="1"/>
          </p:cNvSpPr>
          <p:nvPr/>
        </p:nvSpPr>
        <p:spPr>
          <a:xfrm xmlns:a="http://schemas.openxmlformats.org/drawingml/2006/main">
            <a:off x="723900" y="1952625"/>
            <a:ext cx="10191750" cy="2095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5400" b="0">
                <a:solidFill>
                  <a:srgbClr val="F8F6EF"/>
                </a:solidFill>
                <a:latin typeface="Georgia"/>
                <a:ea typeface="Georgia"/>
                <a:cs typeface="Georgia"/>
              </a:defRPr>
            </a:pPr>
            <a:r>
              <a:rPr sz="5400" b="0">
                <a:solidFill>
                  <a:srgbClr val="F8F6EF"/>
                </a:solidFill>
                <a:latin typeface="Georgia"/>
                <a:ea typeface="Georgia"/>
                <a:cs typeface="Georgia"/>
              </a:rPr>
              <a:t>Nested decisions and tracing</a:t>
            </a:r>
          </a:p>
        </p:txBody>
      </p:sp>
      <p:sp>
        <p:nvSpPr>
          <p:cNvPr id="3" name="">
            <a:extLst xmlns:a="http://schemas.openxmlformats.org/drawingml/2006/main">
              <a:ext uri="{FF2B5EF4-FFF2-40B4-BE49-F238E27FC236}">
                <a16:creationId xmlns:a16="http://schemas.microsoft.com/office/drawing/2014/main" id="{A34F92AC-A4B0-4D3E-9426-656624133F57}"/>
              </a:ext>
            </a:extLst>
          </p:cNvPr>
          <p:cNvSpPr>
            <a:spLocks xmlns:a="http://schemas.openxmlformats.org/drawingml/2006/main" noGrp="1"/>
          </p:cNvSpPr>
          <p:nvPr/>
        </p:nvSpPr>
        <p:spPr>
          <a:xfrm xmlns:a="http://schemas.openxmlformats.org/drawingml/2006/main">
            <a:off x="762000" y="4476750"/>
            <a:ext cx="10477500" cy="1571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E5EDDD"/>
                </a:solidFill>
                <a:latin typeface="Helvetica Neue"/>
                <a:ea typeface="Helvetica Neue"/>
                <a:cs typeface="Helvetica Neue"/>
              </a:defRPr>
            </a:pPr>
            <a:r>
              <a:rPr sz="2025" b="0">
                <a:solidFill>
                  <a:srgbClr val="E5EDDD"/>
                </a:solidFill>
                <a:latin typeface="Helvetica Neue"/>
                <a:ea typeface="Helvetica Neue"/>
                <a:cs typeface="Helvetica Neue"/>
              </a:rPr>
              <a:t>CSC 141 · Class 6</a:t>
            </a:r>
          </a:p>
          <a:p xmlns:a="http://schemas.openxmlformats.org/drawingml/2006/main">
            <a:pPr>
              <a:defRPr sz="2025" b="0">
                <a:solidFill>
                  <a:srgbClr val="E5EDDD"/>
                </a:solidFill>
                <a:latin typeface="Helvetica Neue"/>
                <a:ea typeface="Helvetica Neue"/>
                <a:cs typeface="Helvetica Neue"/>
              </a:defRPr>
            </a:pPr>
            <a:r>
              <a:rPr sz="2025" b="0">
                <a:solidFill>
                  <a:srgbClr val="E5EDDD"/>
                </a:solidFill>
                <a:latin typeface="Helvetica Neue"/>
                <a:ea typeface="Helvetica Neue"/>
                <a:cs typeface="Helvetica Neue"/>
              </a:rPr>
              <a:t>Tuesday, September 15, 2026</a:t>
            </a:r>
          </a:p>
          <a:p xmlns:a="http://schemas.openxmlformats.org/drawingml/2006/main">
            <a:pPr>
              <a:defRPr sz="2025" b="0">
                <a:solidFill>
                  <a:srgbClr val="E5EDDD"/>
                </a:solidFill>
                <a:latin typeface="Helvetica Neue"/>
                <a:ea typeface="Helvetica Neue"/>
                <a:cs typeface="Helvetica Neue"/>
              </a:defRPr>
            </a:pPr>
            <a:r>
              <a:rPr sz="2025" b="0">
                <a:solidFill>
                  <a:srgbClr val="E5EDDD"/>
                </a:solidFill>
                <a:latin typeface="Helvetica Neue"/>
                <a:ea typeface="Helvetica Neue"/>
                <a:cs typeface="Helvetica Neue"/>
              </a:rPr>
              <a:t>Dr. Si Chen</a:t>
            </a:r>
          </a:p>
        </p:txBody>
      </p:sp>
    </p:spTree>
    <p:extLst>
      <p:ext uri="{BB962C8B-B14F-4D97-AF65-F5344CB8AC3E}">
        <p14:creationId xmlns:p14="http://schemas.microsoft.com/office/powerpoint/2010/main" val="1062372428"/>
      </p:ext>
    </p:extLst>
  </p:cSld>
</p:sld>
</file>

<file path=ppt/slides/slide10.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E03E9344-9B57-403B-8554-70548A381BCB}"/>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Indentation changes the rule</a:t>
            </a:r>
          </a:p>
        </p:txBody>
      </p:sp>
      <p:sp>
        <p:nvSpPr>
          <p:cNvPr id="2" name="">
            <a:extLst xmlns:a="http://schemas.openxmlformats.org/drawingml/2006/main">
              <a:ext uri="{FF2B5EF4-FFF2-40B4-BE49-F238E27FC236}">
                <a16:creationId xmlns:a16="http://schemas.microsoft.com/office/drawing/2014/main" id="{308B56C4-7B72-41EE-A327-48B0DF9406A7}"/>
              </a:ext>
            </a:extLst>
          </p:cNvPr>
          <p:cNvSpPr>
            <a:spLocks xmlns:a="http://schemas.openxmlformats.org/drawingml/2006/main" noGrp="1"/>
          </p:cNvSpPr>
          <p:nvPr/>
        </p:nvSpPr>
        <p:spPr>
          <a:xfrm xmlns:a="http://schemas.openxmlformats.org/drawingml/2006/main">
            <a:off x="666750" y="1638300"/>
            <a:ext cx="7429500" cy="455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if room_open:</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if registered:</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print("Welcome.")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else: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print("Come back later.")</a:t>
            </a:r>
          </a:p>
        </p:txBody>
      </p:sp>
      <p:sp>
        <p:nvSpPr>
          <p:cNvPr id="3" name="">
            <a:extLst xmlns:a="http://schemas.openxmlformats.org/drawingml/2006/main">
              <a:ext uri="{FF2B5EF4-FFF2-40B4-BE49-F238E27FC236}">
                <a16:creationId xmlns:a16="http://schemas.microsoft.com/office/drawing/2014/main" id="{622D037E-2FEA-4B80-B97A-4648A260C2EF}"/>
              </a:ext>
            </a:extLst>
          </p:cNvPr>
          <p:cNvSpPr>
            <a:spLocks xmlns:a="http://schemas.openxmlformats.org/drawingml/2006/main" noGrp="1"/>
          </p:cNvSpPr>
          <p:nvPr/>
        </p:nvSpPr>
        <p:spPr>
          <a:xfrm xmlns:a="http://schemas.openxmlformats.org/drawingml/2006/main">
            <a:off x="8562975" y="1676400"/>
            <a:ext cx="2905125"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For True and False, this version prints nothing.</a:t>
            </a:r>
          </a:p>
          <a:p xmlns:a="http://schemas.openxmlformats.org/drawingml/2006/main">
            <a:r>
              <a:t/>
            </a:r>
          </a:p>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There is no else for the inner if.</a:t>
            </a:r>
          </a:p>
        </p:txBody>
      </p:sp>
      <p:sp>
        <p:nvSpPr>
          <p:cNvPr id="4" name="">
            <a:extLst xmlns:a="http://schemas.openxmlformats.org/drawingml/2006/main">
              <a:ext uri="{FF2B5EF4-FFF2-40B4-BE49-F238E27FC236}">
                <a16:creationId xmlns:a16="http://schemas.microsoft.com/office/drawing/2014/main" id="{834D3B39-BAEB-4355-B317-68CA3B7DD2F8}"/>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10</a:t>
            </a:r>
          </a:p>
        </p:txBody>
      </p:sp>
    </p:spTree>
    <p:extLst>
      <p:ext uri="{BB962C8B-B14F-4D97-AF65-F5344CB8AC3E}">
        <p14:creationId xmlns:p14="http://schemas.microsoft.com/office/powerpoint/2010/main" val="1626582607"/>
      </p:ext>
    </p:extLst>
  </p:cSld>
</p:sld>
</file>

<file path=ppt/slides/slide11.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E4C80F54-A4E3-44FB-AC33-C25E104EED3A}"/>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A chain can express the same outcomes</a:t>
            </a:r>
          </a:p>
        </p:txBody>
      </p:sp>
      <p:sp>
        <p:nvSpPr>
          <p:cNvPr id="2" name="">
            <a:extLst xmlns:a="http://schemas.openxmlformats.org/drawingml/2006/main">
              <a:ext uri="{FF2B5EF4-FFF2-40B4-BE49-F238E27FC236}">
                <a16:creationId xmlns:a16="http://schemas.microsoft.com/office/drawing/2014/main" id="{5832D21B-EB13-4B12-99E2-2D0D2D236D32}"/>
              </a:ext>
            </a:extLst>
          </p:cNvPr>
          <p:cNvSpPr>
            <a:spLocks xmlns:a="http://schemas.openxmlformats.org/drawingml/2006/main" noGrp="1"/>
          </p:cNvSpPr>
          <p:nvPr/>
        </p:nvSpPr>
        <p:spPr>
          <a:xfrm xmlns:a="http://schemas.openxmlformats.org/drawingml/2006/main">
            <a:off x="666750" y="1638300"/>
            <a:ext cx="7429500" cy="455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if not room_open:</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print("Come back later.")</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elif registered:</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print("Welcome.")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else: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print("Register at the desk.")</a:t>
            </a:r>
          </a:p>
        </p:txBody>
      </p:sp>
      <p:sp>
        <p:nvSpPr>
          <p:cNvPr id="3" name="">
            <a:extLst xmlns:a="http://schemas.openxmlformats.org/drawingml/2006/main">
              <a:ext uri="{FF2B5EF4-FFF2-40B4-BE49-F238E27FC236}">
                <a16:creationId xmlns:a16="http://schemas.microsoft.com/office/drawing/2014/main" id="{E76258C3-3193-489A-B3E1-8A09C5DA0F7E}"/>
              </a:ext>
            </a:extLst>
          </p:cNvPr>
          <p:cNvSpPr>
            <a:spLocks xmlns:a="http://schemas.openxmlformats.org/drawingml/2006/main" noGrp="1"/>
          </p:cNvSpPr>
          <p:nvPr/>
        </p:nvSpPr>
        <p:spPr>
          <a:xfrm xmlns:a="http://schemas.openxmlformats.org/drawingml/2006/main">
            <a:off x="8562975" y="1676400"/>
            <a:ext cx="2905125"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The first branch handles the closed room.</a:t>
            </a:r>
          </a:p>
          <a:p xmlns:a="http://schemas.openxmlformats.org/drawingml/2006/main">
            <a:r>
              <a:t/>
            </a:r>
          </a:p>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Reaching elif means the room is open.</a:t>
            </a:r>
          </a:p>
        </p:txBody>
      </p:sp>
      <p:sp>
        <p:nvSpPr>
          <p:cNvPr id="4" name="">
            <a:extLst xmlns:a="http://schemas.openxmlformats.org/drawingml/2006/main">
              <a:ext uri="{FF2B5EF4-FFF2-40B4-BE49-F238E27FC236}">
                <a16:creationId xmlns:a16="http://schemas.microsoft.com/office/drawing/2014/main" id="{52DB0DEF-CD56-4D69-8BAB-10BE76A1FC21}"/>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11</a:t>
            </a:r>
          </a:p>
        </p:txBody>
      </p:sp>
    </p:spTree>
    <p:extLst>
      <p:ext uri="{BB962C8B-B14F-4D97-AF65-F5344CB8AC3E}">
        <p14:creationId xmlns:p14="http://schemas.microsoft.com/office/powerpoint/2010/main" val="993468217"/>
      </p:ext>
    </p:extLst>
  </p:cSld>
</p:sld>
</file>

<file path=ppt/slides/slide12.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D1A256DF-9A61-4FC8-9B0B-E26EFF2C67C1}"/>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Independent if statements</a:t>
            </a:r>
          </a:p>
        </p:txBody>
      </p:sp>
      <p:sp>
        <p:nvSpPr>
          <p:cNvPr id="2" name="">
            <a:extLst xmlns:a="http://schemas.openxmlformats.org/drawingml/2006/main">
              <a:ext uri="{FF2B5EF4-FFF2-40B4-BE49-F238E27FC236}">
                <a16:creationId xmlns:a16="http://schemas.microsoft.com/office/drawing/2014/main" id="{FCE1FE3E-DD90-493C-AFB2-5B5E203222AF}"/>
              </a:ext>
            </a:extLst>
          </p:cNvPr>
          <p:cNvSpPr>
            <a:spLocks xmlns:a="http://schemas.openxmlformats.org/drawingml/2006/main" noGrp="1"/>
          </p:cNvSpPr>
          <p:nvPr/>
        </p:nvSpPr>
        <p:spPr>
          <a:xfrm xmlns:a="http://schemas.openxmlformats.org/drawingml/2006/main">
            <a:off x="666750" y="1638300"/>
            <a:ext cx="7429500" cy="455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points = 12</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if points &gt;= 10:</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print("Bronze")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if points &gt;= 20:</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print("Silver")</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print("Finished")</a:t>
            </a:r>
          </a:p>
        </p:txBody>
      </p:sp>
      <p:sp>
        <p:nvSpPr>
          <p:cNvPr id="3" name="">
            <a:extLst xmlns:a="http://schemas.openxmlformats.org/drawingml/2006/main">
              <a:ext uri="{FF2B5EF4-FFF2-40B4-BE49-F238E27FC236}">
                <a16:creationId xmlns:a16="http://schemas.microsoft.com/office/drawing/2014/main" id="{E244D637-D023-4F79-9B36-F4B3D1DC5D44}"/>
              </a:ext>
            </a:extLst>
          </p:cNvPr>
          <p:cNvSpPr>
            <a:spLocks xmlns:a="http://schemas.openxmlformats.org/drawingml/2006/main" noGrp="1"/>
          </p:cNvSpPr>
          <p:nvPr/>
        </p:nvSpPr>
        <p:spPr>
          <a:xfrm xmlns:a="http://schemas.openxmlformats.org/drawingml/2006/main">
            <a:off x="8562975" y="1676400"/>
            <a:ext cx="2905125"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Each if starts a separate decision.</a:t>
            </a:r>
          </a:p>
          <a:p xmlns:a="http://schemas.openxmlformats.org/drawingml/2006/main">
            <a:r>
              <a:t/>
            </a:r>
          </a:p>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Predict the output for points = 12 and points = 25.</a:t>
            </a:r>
          </a:p>
        </p:txBody>
      </p:sp>
      <p:sp>
        <p:nvSpPr>
          <p:cNvPr id="4" name="">
            <a:extLst xmlns:a="http://schemas.openxmlformats.org/drawingml/2006/main">
              <a:ext uri="{FF2B5EF4-FFF2-40B4-BE49-F238E27FC236}">
                <a16:creationId xmlns:a16="http://schemas.microsoft.com/office/drawing/2014/main" id="{21F2B13D-EA6D-437A-9B17-B855C169195E}"/>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12</a:t>
            </a:r>
          </a:p>
        </p:txBody>
      </p:sp>
    </p:spTree>
    <p:extLst>
      <p:ext uri="{BB962C8B-B14F-4D97-AF65-F5344CB8AC3E}">
        <p14:creationId xmlns:p14="http://schemas.microsoft.com/office/powerpoint/2010/main" val="167289508"/>
      </p:ext>
    </p:extLst>
  </p:cSld>
</p:sld>
</file>

<file path=ppt/slides/slide13.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E282E2F9-1B7D-47CC-907C-59214AEB29B7}"/>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One label with an elif chain</a:t>
            </a:r>
          </a:p>
        </p:txBody>
      </p:sp>
      <p:sp>
        <p:nvSpPr>
          <p:cNvPr id="2" name="">
            <a:extLst xmlns:a="http://schemas.openxmlformats.org/drawingml/2006/main">
              <a:ext uri="{FF2B5EF4-FFF2-40B4-BE49-F238E27FC236}">
                <a16:creationId xmlns:a16="http://schemas.microsoft.com/office/drawing/2014/main" id="{47AA53DC-9F6A-48EB-B243-AB44A5F56A64}"/>
              </a:ext>
            </a:extLst>
          </p:cNvPr>
          <p:cNvSpPr>
            <a:spLocks xmlns:a="http://schemas.openxmlformats.org/drawingml/2006/main" noGrp="1"/>
          </p:cNvSpPr>
          <p:nvPr/>
        </p:nvSpPr>
        <p:spPr>
          <a:xfrm xmlns:a="http://schemas.openxmlformats.org/drawingml/2006/main">
            <a:off x="666750" y="1638300"/>
            <a:ext cx="7429500" cy="455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points = 25</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if points &gt;= 20:</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print("Silver")</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elif points &gt;= 10:</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print("Bronze")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else: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print("Keep practicing")</a:t>
            </a:r>
          </a:p>
        </p:txBody>
      </p:sp>
      <p:sp>
        <p:nvSpPr>
          <p:cNvPr id="3" name="">
            <a:extLst xmlns:a="http://schemas.openxmlformats.org/drawingml/2006/main">
              <a:ext uri="{FF2B5EF4-FFF2-40B4-BE49-F238E27FC236}">
                <a16:creationId xmlns:a16="http://schemas.microsoft.com/office/drawing/2014/main" id="{CDF18F3D-96C5-4F5D-AADD-CBFCC9E21D35}"/>
              </a:ext>
            </a:extLst>
          </p:cNvPr>
          <p:cNvSpPr>
            <a:spLocks xmlns:a="http://schemas.openxmlformats.org/drawingml/2006/main" noGrp="1"/>
          </p:cNvSpPr>
          <p:nvPr/>
        </p:nvSpPr>
        <p:spPr>
          <a:xfrm xmlns:a="http://schemas.openxmlformats.org/drawingml/2006/main">
            <a:off x="8562975" y="1676400"/>
            <a:ext cx="2905125"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Only the first true branch runs.</a:t>
            </a:r>
          </a:p>
          <a:p xmlns:a="http://schemas.openxmlformats.org/drawingml/2006/main">
            <a:r>
              <a:t/>
            </a:r>
          </a:p>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Checking the larger threshold first makes both labels reachable.</a:t>
            </a:r>
          </a:p>
        </p:txBody>
      </p:sp>
      <p:sp>
        <p:nvSpPr>
          <p:cNvPr id="4" name="">
            <a:extLst xmlns:a="http://schemas.openxmlformats.org/drawingml/2006/main">
              <a:ext uri="{FF2B5EF4-FFF2-40B4-BE49-F238E27FC236}">
                <a16:creationId xmlns:a16="http://schemas.microsoft.com/office/drawing/2014/main" id="{4BA52A76-A8F2-471C-8DC9-DA731962CC06}"/>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13</a:t>
            </a:r>
          </a:p>
        </p:txBody>
      </p:sp>
    </p:spTree>
    <p:extLst>
      <p:ext uri="{BB962C8B-B14F-4D97-AF65-F5344CB8AC3E}">
        <p14:creationId xmlns:p14="http://schemas.microsoft.com/office/powerpoint/2010/main" val="169665649"/>
      </p:ext>
    </p:extLst>
  </p:cSld>
</p:sld>
</file>

<file path=ppt/slides/slide14.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9BE18E3E-6359-4C1B-8358-C2A3C076EE98}"/>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Every path needs a value</a:t>
            </a:r>
          </a:p>
        </p:txBody>
      </p:sp>
      <p:sp>
        <p:nvSpPr>
          <p:cNvPr id="2" name="">
            <a:extLst xmlns:a="http://schemas.openxmlformats.org/drawingml/2006/main">
              <a:ext uri="{FF2B5EF4-FFF2-40B4-BE49-F238E27FC236}">
                <a16:creationId xmlns:a16="http://schemas.microsoft.com/office/drawing/2014/main" id="{EB277D95-872F-4FCE-811F-E46BCF429CFE}"/>
              </a:ext>
            </a:extLst>
          </p:cNvPr>
          <p:cNvSpPr>
            <a:spLocks xmlns:a="http://schemas.openxmlformats.org/drawingml/2006/main" noGrp="1"/>
          </p:cNvSpPr>
          <p:nvPr/>
        </p:nvSpPr>
        <p:spPr>
          <a:xfrm xmlns:a="http://schemas.openxmlformats.org/drawingml/2006/main">
            <a:off x="666750" y="1638300"/>
            <a:ext cx="7429500" cy="455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member = False</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if member:</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price = 4</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else: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price = 6</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print(f"Price: ${price:.2f}")</a:t>
            </a:r>
          </a:p>
        </p:txBody>
      </p:sp>
      <p:sp>
        <p:nvSpPr>
          <p:cNvPr id="3" name="">
            <a:extLst xmlns:a="http://schemas.openxmlformats.org/drawingml/2006/main">
              <a:ext uri="{FF2B5EF4-FFF2-40B4-BE49-F238E27FC236}">
                <a16:creationId xmlns:a16="http://schemas.microsoft.com/office/drawing/2014/main" id="{3721DABD-283B-4AA2-A4EC-AA4913292EEF}"/>
              </a:ext>
            </a:extLst>
          </p:cNvPr>
          <p:cNvSpPr>
            <a:spLocks xmlns:a="http://schemas.openxmlformats.org/drawingml/2006/main" noGrp="1"/>
          </p:cNvSpPr>
          <p:nvPr/>
        </p:nvSpPr>
        <p:spPr>
          <a:xfrm xmlns:a="http://schemas.openxmlformats.org/drawingml/2006/main">
            <a:off x="8562975" y="1676400"/>
            <a:ext cx="2905125"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price is assigned on both paths.</a:t>
            </a:r>
          </a:p>
          <a:p xmlns:a="http://schemas.openxmlformats.org/drawingml/2006/main">
            <a:r>
              <a:t/>
            </a:r>
          </a:p>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The final print is outside the decision.</a:t>
            </a:r>
          </a:p>
        </p:txBody>
      </p:sp>
      <p:sp>
        <p:nvSpPr>
          <p:cNvPr id="4" name="">
            <a:extLst xmlns:a="http://schemas.openxmlformats.org/drawingml/2006/main">
              <a:ext uri="{FF2B5EF4-FFF2-40B4-BE49-F238E27FC236}">
                <a16:creationId xmlns:a16="http://schemas.microsoft.com/office/drawing/2014/main" id="{3A572E1B-B627-4605-9CA2-CE34EB51C4E9}"/>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14</a:t>
            </a:r>
          </a:p>
        </p:txBody>
      </p:sp>
    </p:spTree>
    <p:extLst>
      <p:ext uri="{BB962C8B-B14F-4D97-AF65-F5344CB8AC3E}">
        <p14:creationId xmlns:p14="http://schemas.microsoft.com/office/powerpoint/2010/main" val="755395677"/>
      </p:ext>
    </p:extLst>
  </p:cSld>
</p:sld>
</file>

<file path=ppt/slides/slide15.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AA0CBB13-D8D5-45BE-A4F8-AC8C69B75373}"/>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Guided build: a workshop ticket</a:t>
            </a:r>
          </a:p>
        </p:txBody>
      </p:sp>
      <p:sp>
        <p:nvSpPr>
          <p:cNvPr id="2" name="">
            <a:extLst xmlns:a="http://schemas.openxmlformats.org/drawingml/2006/main">
              <a:ext uri="{FF2B5EF4-FFF2-40B4-BE49-F238E27FC236}">
                <a16:creationId xmlns:a16="http://schemas.microsoft.com/office/drawing/2014/main" id="{78ED0BF3-B5F2-4CBC-820A-BDEDD9C0F0C5}"/>
              </a:ext>
            </a:extLst>
          </p:cNvPr>
          <p:cNvSpPr>
            <a:spLocks xmlns:a="http://schemas.openxmlformats.org/drawingml/2006/main" noGrp="1"/>
          </p:cNvSpPr>
          <p:nvPr/>
        </p:nvSpPr>
        <p:spPr>
          <a:xfrm xmlns:a="http://schemas.openxmlformats.org/drawingml/2006/main">
            <a:off x="685800" y="1657350"/>
            <a:ext cx="10572750" cy="428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Fictional ticket rules:</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Under age 12: $4.00.</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Age 12 or older: members pay $6.00.</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Age 12 or older: nonmembers pay $8.00.</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Assume a nonnegative whole age and yes/no membership input.</a:t>
            </a:r>
          </a:p>
        </p:txBody>
      </p:sp>
      <p:sp>
        <p:nvSpPr>
          <p:cNvPr id="3" name="">
            <a:extLst xmlns:a="http://schemas.openxmlformats.org/drawingml/2006/main">
              <a:ext uri="{FF2B5EF4-FFF2-40B4-BE49-F238E27FC236}">
                <a16:creationId xmlns:a16="http://schemas.microsoft.com/office/drawing/2014/main" id="{85BA17A7-A2AC-4C0C-B36A-3F2AB9636230}"/>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15</a:t>
            </a:r>
          </a:p>
        </p:txBody>
      </p:sp>
    </p:spTree>
    <p:extLst>
      <p:ext uri="{BB962C8B-B14F-4D97-AF65-F5344CB8AC3E}">
        <p14:creationId xmlns:p14="http://schemas.microsoft.com/office/powerpoint/2010/main" val="54687560"/>
      </p:ext>
    </p:extLst>
  </p:cSld>
</p:sld>
</file>

<file path=ppt/slides/slide16.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CE6661E4-1058-4F88-B0A0-232AA409C5BB}"/>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Ticket plan and test cases</a:t>
            </a:r>
          </a:p>
        </p:txBody>
      </p:sp>
      <p:sp>
        <p:nvSpPr>
          <p:cNvPr id="2" name="">
            <a:extLst xmlns:a="http://schemas.openxmlformats.org/drawingml/2006/main">
              <a:ext uri="{FF2B5EF4-FFF2-40B4-BE49-F238E27FC236}">
                <a16:creationId xmlns:a16="http://schemas.microsoft.com/office/drawing/2014/main" id="{C08304C7-F105-4CB0-A04B-60A5B4E6998C}"/>
              </a:ext>
            </a:extLst>
          </p:cNvPr>
          <p:cNvSpPr>
            <a:spLocks xmlns:a="http://schemas.openxmlformats.org/drawingml/2006/main" noGrp="1"/>
          </p:cNvSpPr>
          <p:nvPr/>
        </p:nvSpPr>
        <p:spPr>
          <a:xfrm xmlns:a="http://schemas.openxmlformats.org/drawingml/2006/main">
            <a:off x="685800" y="1657350"/>
            <a:ext cx="10572750" cy="428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Read age as an int.</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Read membership as text.</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Check the age first.</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For older visitors, check membership.</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Print one price with two decimal places.</a:t>
            </a:r>
          </a:p>
          <a:p xmlns:a="http://schemas.openxmlformats.org/drawingml/2006/main">
            <a:r>
              <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Tests: 11/yes : $4.00; 12/yes : $6.00; 12/no : $8.00.</a:t>
            </a:r>
          </a:p>
        </p:txBody>
      </p:sp>
      <p:sp>
        <p:nvSpPr>
          <p:cNvPr id="3" name="">
            <a:extLst xmlns:a="http://schemas.openxmlformats.org/drawingml/2006/main">
              <a:ext uri="{FF2B5EF4-FFF2-40B4-BE49-F238E27FC236}">
                <a16:creationId xmlns:a16="http://schemas.microsoft.com/office/drawing/2014/main" id="{7B4D36F0-954B-4341-9A0B-8EA776CA4801}"/>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16</a:t>
            </a:r>
          </a:p>
        </p:txBody>
      </p:sp>
    </p:spTree>
    <p:extLst>
      <p:ext uri="{BB962C8B-B14F-4D97-AF65-F5344CB8AC3E}">
        <p14:creationId xmlns:p14="http://schemas.microsoft.com/office/powerpoint/2010/main" val="981769039"/>
      </p:ext>
    </p:extLst>
  </p:cSld>
</p:sld>
</file>

<file path=ppt/slides/slide17.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BD8C4940-5F75-4E08-B408-48F2CF99556C}"/>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Ticket solution after your attempt</a:t>
            </a:r>
          </a:p>
        </p:txBody>
      </p:sp>
      <p:sp>
        <p:nvSpPr>
          <p:cNvPr id="2" name="">
            <a:extLst xmlns:a="http://schemas.openxmlformats.org/drawingml/2006/main">
              <a:ext uri="{FF2B5EF4-FFF2-40B4-BE49-F238E27FC236}">
                <a16:creationId xmlns:a16="http://schemas.microsoft.com/office/drawing/2014/main" id="{91BCB15E-D971-4572-A032-293A1F6E58B2}"/>
              </a:ext>
            </a:extLst>
          </p:cNvPr>
          <p:cNvSpPr>
            <a:spLocks xmlns:a="http://schemas.openxmlformats.org/drawingml/2006/main" noGrp="1"/>
          </p:cNvSpPr>
          <p:nvPr/>
        </p:nvSpPr>
        <p:spPr>
          <a:xfrm xmlns:a="http://schemas.openxmlformats.org/drawingml/2006/main">
            <a:off x="666750" y="1638300"/>
            <a:ext cx="7429500" cy="455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age = int(input("Age: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member = input("Member (yes/no): ").lower()</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if age &lt; 12:</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price = 4.0</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else: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if member == "yes":</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price = 6.0</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else: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price = 8.0</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print(f"Ticket: ${price:.2f}")</a:t>
            </a:r>
          </a:p>
        </p:txBody>
      </p:sp>
      <p:sp>
        <p:nvSpPr>
          <p:cNvPr id="3" name="">
            <a:extLst xmlns:a="http://schemas.openxmlformats.org/drawingml/2006/main">
              <a:ext uri="{FF2B5EF4-FFF2-40B4-BE49-F238E27FC236}">
                <a16:creationId xmlns:a16="http://schemas.microsoft.com/office/drawing/2014/main" id="{7FDEE7DF-EFF5-4DED-A673-9F67A84F7D03}"/>
              </a:ext>
            </a:extLst>
          </p:cNvPr>
          <p:cNvSpPr>
            <a:spLocks xmlns:a="http://schemas.openxmlformats.org/drawingml/2006/main" noGrp="1"/>
          </p:cNvSpPr>
          <p:nvPr/>
        </p:nvSpPr>
        <p:spPr>
          <a:xfrm xmlns:a="http://schemas.openxmlformats.org/drawingml/2006/main">
            <a:off x="8562975" y="1676400"/>
            <a:ext cx="2905125"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At age 12, the outer condition is False.</a:t>
            </a:r>
          </a:p>
          <a:p xmlns:a="http://schemas.openxmlformats.org/drawingml/2006/main">
            <a:r>
              <a:t/>
            </a:r>
          </a:p>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The membership decision then selects the price.</a:t>
            </a:r>
          </a:p>
        </p:txBody>
      </p:sp>
      <p:sp>
        <p:nvSpPr>
          <p:cNvPr id="4" name="">
            <a:extLst xmlns:a="http://schemas.openxmlformats.org/drawingml/2006/main">
              <a:ext uri="{FF2B5EF4-FFF2-40B4-BE49-F238E27FC236}">
                <a16:creationId xmlns:a16="http://schemas.microsoft.com/office/drawing/2014/main" id="{8E515955-7AE0-40FF-82BE-4CDF155E1697}"/>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17</a:t>
            </a:r>
          </a:p>
        </p:txBody>
      </p:sp>
    </p:spTree>
    <p:extLst>
      <p:ext uri="{BB962C8B-B14F-4D97-AF65-F5344CB8AC3E}">
        <p14:creationId xmlns:p14="http://schemas.microsoft.com/office/powerpoint/2010/main" val="177396350"/>
      </p:ext>
    </p:extLst>
  </p:cSld>
</p:sld>
</file>

<file path=ppt/slides/slide18.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F32B2B52-124A-4FE8-A62B-C8B39FEE04E5}"/>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Partner practice: a game room</a:t>
            </a:r>
          </a:p>
        </p:txBody>
      </p:sp>
      <p:sp>
        <p:nvSpPr>
          <p:cNvPr id="2" name="">
            <a:extLst xmlns:a="http://schemas.openxmlformats.org/drawingml/2006/main">
              <a:ext uri="{FF2B5EF4-FFF2-40B4-BE49-F238E27FC236}">
                <a16:creationId xmlns:a16="http://schemas.microsoft.com/office/drawing/2014/main" id="{462377AF-C4F7-4314-A15C-E2560EB79550}"/>
              </a:ext>
            </a:extLst>
          </p:cNvPr>
          <p:cNvSpPr>
            <a:spLocks xmlns:a="http://schemas.openxmlformats.org/drawingml/2006/main" noGrp="1"/>
          </p:cNvSpPr>
          <p:nvPr/>
        </p:nvSpPr>
        <p:spPr>
          <a:xfrm xmlns:a="http://schemas.openxmlformats.org/drawingml/2006/main">
            <a:off x="685800" y="1657350"/>
            <a:ext cx="10572750" cy="428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Rule: a closed game room prints “Closed.”</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An open room lets a visitor with a pass print “Play.”</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An open room without a pass prints “Get a pass.”</a:t>
            </a:r>
          </a:p>
          <a:p xmlns:a="http://schemas.openxmlformats.org/drawingml/2006/main">
            <a:r>
              <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Write the plan, then the code.</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Test all four Boolean combinations.</a:t>
            </a:r>
          </a:p>
        </p:txBody>
      </p:sp>
      <p:sp>
        <p:nvSpPr>
          <p:cNvPr id="3" name="">
            <a:extLst xmlns:a="http://schemas.openxmlformats.org/drawingml/2006/main">
              <a:ext uri="{FF2B5EF4-FFF2-40B4-BE49-F238E27FC236}">
                <a16:creationId xmlns:a16="http://schemas.microsoft.com/office/drawing/2014/main" id="{225B16EE-90E1-4418-B96E-124F69C83113}"/>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18</a:t>
            </a:r>
          </a:p>
        </p:txBody>
      </p:sp>
    </p:spTree>
    <p:extLst>
      <p:ext uri="{BB962C8B-B14F-4D97-AF65-F5344CB8AC3E}">
        <p14:creationId xmlns:p14="http://schemas.microsoft.com/office/powerpoint/2010/main" val="570194723"/>
      </p:ext>
    </p:extLst>
  </p:cSld>
</p:sld>
</file>

<file path=ppt/slides/slide19.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50B4553E-EF22-4781-8A24-5C3995857699}"/>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Exit ticket</a:t>
            </a:r>
          </a:p>
        </p:txBody>
      </p:sp>
      <p:sp>
        <p:nvSpPr>
          <p:cNvPr id="2" name="">
            <a:extLst xmlns:a="http://schemas.openxmlformats.org/drawingml/2006/main">
              <a:ext uri="{FF2B5EF4-FFF2-40B4-BE49-F238E27FC236}">
                <a16:creationId xmlns:a16="http://schemas.microsoft.com/office/drawing/2014/main" id="{EA782E81-D4A7-4F85-A882-B3F1335C2E68}"/>
              </a:ext>
            </a:extLst>
          </p:cNvPr>
          <p:cNvSpPr>
            <a:spLocks xmlns:a="http://schemas.openxmlformats.org/drawingml/2006/main" noGrp="1"/>
          </p:cNvSpPr>
          <p:nvPr/>
        </p:nvSpPr>
        <p:spPr>
          <a:xfrm xmlns:a="http://schemas.openxmlformats.org/drawingml/2006/main">
            <a:off x="685800" y="1657350"/>
            <a:ext cx="10572750" cy="428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For an outer condition of False, does the inner if run?</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How do you tell which if an else belongs to?</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What is the difference between two if statements and an if/elif chain?</a:t>
            </a:r>
          </a:p>
        </p:txBody>
      </p:sp>
      <p:sp>
        <p:nvSpPr>
          <p:cNvPr id="3" name="">
            <a:extLst xmlns:a="http://schemas.openxmlformats.org/drawingml/2006/main">
              <a:ext uri="{FF2B5EF4-FFF2-40B4-BE49-F238E27FC236}">
                <a16:creationId xmlns:a16="http://schemas.microsoft.com/office/drawing/2014/main" id="{43F96E0D-D76E-4626-8AB5-47257F7AC6BB}"/>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19</a:t>
            </a:r>
          </a:p>
        </p:txBody>
      </p:sp>
    </p:spTree>
    <p:extLst>
      <p:ext uri="{BB962C8B-B14F-4D97-AF65-F5344CB8AC3E}">
        <p14:creationId xmlns:p14="http://schemas.microsoft.com/office/powerpoint/2010/main" val="472179054"/>
      </p:ext>
    </p:extLst>
  </p:cSld>
</p:sld>
</file>

<file path=ppt/slides/slide2.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9D7CCECA-D7D0-41B9-B563-4FF29C43DF39}"/>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Quiz 1</a:t>
            </a:r>
          </a:p>
        </p:txBody>
      </p:sp>
      <p:sp>
        <p:nvSpPr>
          <p:cNvPr id="2" name="">
            <a:extLst xmlns:a="http://schemas.openxmlformats.org/drawingml/2006/main">
              <a:ext uri="{FF2B5EF4-FFF2-40B4-BE49-F238E27FC236}">
                <a16:creationId xmlns:a16="http://schemas.microsoft.com/office/drawing/2014/main" id="{898EFD9C-55EF-4D11-B83F-238916D5E672}"/>
              </a:ext>
            </a:extLst>
          </p:cNvPr>
          <p:cNvSpPr>
            <a:spLocks xmlns:a="http://schemas.openxmlformats.org/drawingml/2006/main" noGrp="1"/>
          </p:cNvSpPr>
          <p:nvPr/>
        </p:nvSpPr>
        <p:spPr>
          <a:xfrm xmlns:a="http://schemas.openxmlformats.org/drawingml/2006/main">
            <a:off x="685800" y="1657350"/>
            <a:ext cx="10572750" cy="428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11:00–11:15 AM</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10 questions · 1 point each</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Closed notes. Work independently.</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Online: wcu.ninja/csc141/quiz1</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Use the paper version if directed.</a:t>
            </a:r>
          </a:p>
        </p:txBody>
      </p:sp>
      <p:sp>
        <p:nvSpPr>
          <p:cNvPr id="3" name="">
            <a:extLst xmlns:a="http://schemas.openxmlformats.org/drawingml/2006/main">
              <a:ext uri="{FF2B5EF4-FFF2-40B4-BE49-F238E27FC236}">
                <a16:creationId xmlns:a16="http://schemas.microsoft.com/office/drawing/2014/main" id="{8862CFCA-BE33-41D3-B1B7-1EA6A2644098}"/>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2</a:t>
            </a:r>
          </a:p>
        </p:txBody>
      </p:sp>
    </p:spTree>
    <p:extLst>
      <p:ext uri="{BB962C8B-B14F-4D97-AF65-F5344CB8AC3E}">
        <p14:creationId xmlns:p14="http://schemas.microsoft.com/office/powerpoint/2010/main" val="845181524"/>
      </p:ext>
    </p:extLst>
  </p:cSld>
</p:sld>
</file>

<file path=ppt/slides/slide20.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A40ADF0E-0524-42DE-A392-6FCD21B639EE}"/>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Before Thursday</a:t>
            </a:r>
          </a:p>
        </p:txBody>
      </p:sp>
      <p:sp>
        <p:nvSpPr>
          <p:cNvPr id="2" name="">
            <a:extLst xmlns:a="http://schemas.openxmlformats.org/drawingml/2006/main">
              <a:ext uri="{FF2B5EF4-FFF2-40B4-BE49-F238E27FC236}">
                <a16:creationId xmlns:a16="http://schemas.microsoft.com/office/drawing/2014/main" id="{90B7711E-273C-433F-B0E1-207C48B26D2D}"/>
              </a:ext>
            </a:extLst>
          </p:cNvPr>
          <p:cNvSpPr>
            <a:spLocks xmlns:a="http://schemas.openxmlformats.org/drawingml/2006/main" noGrp="1"/>
          </p:cNvSpPr>
          <p:nvPr/>
        </p:nvSpPr>
        <p:spPr>
          <a:xfrm xmlns:a="http://schemas.openxmlformats.org/drawingml/2006/main">
            <a:off x="685800" y="1657350"/>
            <a:ext cx="10572750" cy="428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Run the workshop ticket tests again without looking at the solution.</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Bring one confusing trace or error to class.</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PA1 is due Thursday, September 17, 11:59 PM in D2L.</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Next class: test cases, debugging, and a complete small program.</a:t>
            </a:r>
          </a:p>
        </p:txBody>
      </p:sp>
      <p:sp>
        <p:nvSpPr>
          <p:cNvPr id="3" name="">
            <a:extLst xmlns:a="http://schemas.openxmlformats.org/drawingml/2006/main">
              <a:ext uri="{FF2B5EF4-FFF2-40B4-BE49-F238E27FC236}">
                <a16:creationId xmlns:a16="http://schemas.microsoft.com/office/drawing/2014/main" id="{B2A275B1-A1EA-41F2-9AEC-24AD7F1DDCE7}"/>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20</a:t>
            </a:r>
          </a:p>
        </p:txBody>
      </p:sp>
    </p:spTree>
    <p:extLst>
      <p:ext uri="{BB962C8B-B14F-4D97-AF65-F5344CB8AC3E}">
        <p14:creationId xmlns:p14="http://schemas.microsoft.com/office/powerpoint/2010/main" val="2101397120"/>
      </p:ext>
    </p:extLst>
  </p:cSld>
</p:sld>
</file>

<file path=ppt/slides/slide3.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F9E7DF8A-5EC7-4DFB-9E70-021EA0073E95}"/>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Today’s learning goals</a:t>
            </a:r>
          </a:p>
        </p:txBody>
      </p:sp>
      <p:sp>
        <p:nvSpPr>
          <p:cNvPr id="2" name="">
            <a:extLst xmlns:a="http://schemas.openxmlformats.org/drawingml/2006/main">
              <a:ext uri="{FF2B5EF4-FFF2-40B4-BE49-F238E27FC236}">
                <a16:creationId xmlns:a16="http://schemas.microsoft.com/office/drawing/2014/main" id="{8D1D9B9C-4809-460C-BAAB-30921728AC6D}"/>
              </a:ext>
            </a:extLst>
          </p:cNvPr>
          <p:cNvSpPr>
            <a:spLocks xmlns:a="http://schemas.openxmlformats.org/drawingml/2006/main" noGrp="1"/>
          </p:cNvSpPr>
          <p:nvPr/>
        </p:nvSpPr>
        <p:spPr>
          <a:xfrm xmlns:a="http://schemas.openxmlformats.org/drawingml/2006/main">
            <a:off x="685800" y="1657350"/>
            <a:ext cx="10572750" cy="428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Trace a decision without running it first.</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Match each else to its if using indentation.</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Choose a chain or nested decisions to fit a rule.</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Check each possible outcome with a test.</a:t>
            </a:r>
          </a:p>
        </p:txBody>
      </p:sp>
      <p:sp>
        <p:nvSpPr>
          <p:cNvPr id="3" name="">
            <a:extLst xmlns:a="http://schemas.openxmlformats.org/drawingml/2006/main">
              <a:ext uri="{FF2B5EF4-FFF2-40B4-BE49-F238E27FC236}">
                <a16:creationId xmlns:a16="http://schemas.microsoft.com/office/drawing/2014/main" id="{0A3D8864-75B4-4779-B177-5C658547B279}"/>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3</a:t>
            </a:r>
          </a:p>
        </p:txBody>
      </p:sp>
    </p:spTree>
    <p:extLst>
      <p:ext uri="{BB962C8B-B14F-4D97-AF65-F5344CB8AC3E}">
        <p14:creationId xmlns:p14="http://schemas.microsoft.com/office/powerpoint/2010/main" val="1650703069"/>
      </p:ext>
    </p:extLst>
  </p:cSld>
</p:sld>
</file>

<file path=ppt/slides/slide4.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026AFD01-D486-45FC-B59D-C2D0F07CFAE2}"/>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One rule at a time</a:t>
            </a:r>
          </a:p>
        </p:txBody>
      </p:sp>
      <p:sp>
        <p:nvSpPr>
          <p:cNvPr id="2" name="">
            <a:extLst xmlns:a="http://schemas.openxmlformats.org/drawingml/2006/main">
              <a:ext uri="{FF2B5EF4-FFF2-40B4-BE49-F238E27FC236}">
                <a16:creationId xmlns:a16="http://schemas.microsoft.com/office/drawing/2014/main" id="{F091D8BB-4EB5-46AE-A03B-BE156B36B7AF}"/>
              </a:ext>
            </a:extLst>
          </p:cNvPr>
          <p:cNvSpPr>
            <a:spLocks xmlns:a="http://schemas.openxmlformats.org/drawingml/2006/main" noGrp="1"/>
          </p:cNvSpPr>
          <p:nvPr/>
        </p:nvSpPr>
        <p:spPr>
          <a:xfrm xmlns:a="http://schemas.openxmlformats.org/drawingml/2006/main">
            <a:off x="685800" y="1657350"/>
            <a:ext cx="10572750" cy="428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Community workshop rule:</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If the room is closed, print “Come back later.”</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If the room is open and a visitor registered, print “Welcome.”</a:t>
            </a:r>
          </a:p>
          <a:p xmlns:a="http://schemas.openxmlformats.org/drawingml/2006/main">
            <a:pPr>
              <a:defRPr sz="2475" b="0">
                <a:solidFill>
                  <a:srgbClr val="223C36"/>
                </a:solidFill>
                <a:latin typeface="Helvetica Neue"/>
                <a:ea typeface="Helvetica Neue"/>
                <a:cs typeface="Helvetica Neue"/>
              </a:defRPr>
            </a:pPr>
            <a:r>
              <a:rPr sz="2475" b="0">
                <a:solidFill>
                  <a:srgbClr val="223C36"/>
                </a:solidFill>
                <a:latin typeface="Helvetica Neue"/>
                <a:ea typeface="Helvetica Neue"/>
                <a:cs typeface="Helvetica Neue"/>
              </a:rPr>
              <a:t>Otherwise, print “Register at the desk.”</a:t>
            </a:r>
          </a:p>
        </p:txBody>
      </p:sp>
      <p:sp>
        <p:nvSpPr>
          <p:cNvPr id="3" name="">
            <a:extLst xmlns:a="http://schemas.openxmlformats.org/drawingml/2006/main">
              <a:ext uri="{FF2B5EF4-FFF2-40B4-BE49-F238E27FC236}">
                <a16:creationId xmlns:a16="http://schemas.microsoft.com/office/drawing/2014/main" id="{7DB0B7D4-405A-4850-933B-1A1369FC8667}"/>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4</a:t>
            </a:r>
          </a:p>
        </p:txBody>
      </p:sp>
    </p:spTree>
    <p:extLst>
      <p:ext uri="{BB962C8B-B14F-4D97-AF65-F5344CB8AC3E}">
        <p14:creationId xmlns:p14="http://schemas.microsoft.com/office/powerpoint/2010/main" val="1152016680"/>
      </p:ext>
    </p:extLst>
  </p:cSld>
</p:sld>
</file>

<file path=ppt/slides/slide5.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8E62892B-4EA8-4882-9C4F-BFC3861942D8}"/>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Inputs, output, and a plan</a:t>
            </a:r>
          </a:p>
        </p:txBody>
      </p:sp>
      <p:sp>
        <p:nvSpPr>
          <p:cNvPr id="2" name="">
            <a:extLst xmlns:a="http://schemas.openxmlformats.org/drawingml/2006/main">
              <a:ext uri="{FF2B5EF4-FFF2-40B4-BE49-F238E27FC236}">
                <a16:creationId xmlns:a16="http://schemas.microsoft.com/office/drawing/2014/main" id="{95421ED6-7319-4B45-BC43-0906758C03B4}"/>
              </a:ext>
            </a:extLst>
          </p:cNvPr>
          <p:cNvSpPr>
            <a:spLocks xmlns:a="http://schemas.openxmlformats.org/drawingml/2006/main" noGrp="1"/>
          </p:cNvSpPr>
          <p:nvPr/>
        </p:nvSpPr>
        <p:spPr>
          <a:xfrm xmlns:a="http://schemas.openxmlformats.org/drawingml/2006/main">
            <a:off x="647700" y="1381125"/>
            <a:ext cx="10906125" cy="1095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223C36"/>
                </a:solidFill>
                <a:latin typeface="Helvetica Neue"/>
                <a:ea typeface="Helvetica Neue"/>
                <a:cs typeface="Helvetica Neue"/>
              </a:defRPr>
            </a:pPr>
            <a:r>
              <a:rPr sz="2025" b="0">
                <a:solidFill>
                  <a:srgbClr val="223C36"/>
                </a:solidFill>
                <a:latin typeface="Helvetica Neue"/>
                <a:ea typeface="Helvetica Neue"/>
                <a:cs typeface="Helvetica Neue"/>
              </a:rPr>
              <a:t>Inputs: room_open and registered, both Boolean values.</a:t>
            </a:r>
          </a:p>
          <a:p xmlns:a="http://schemas.openxmlformats.org/drawingml/2006/main">
            <a:pPr>
              <a:defRPr sz="2025" b="0">
                <a:solidFill>
                  <a:srgbClr val="223C36"/>
                </a:solidFill>
                <a:latin typeface="Helvetica Neue"/>
                <a:ea typeface="Helvetica Neue"/>
                <a:cs typeface="Helvetica Neue"/>
              </a:defRPr>
            </a:pPr>
            <a:r>
              <a:rPr sz="2025" b="0">
                <a:solidFill>
                  <a:srgbClr val="223C36"/>
                </a:solidFill>
                <a:latin typeface="Helvetica Neue"/>
                <a:ea typeface="Helvetica Neue"/>
                <a:cs typeface="Helvetica Neue"/>
              </a:rPr>
              <a:t>Output: exactly one message.</a:t>
            </a:r>
          </a:p>
          <a:p xmlns:a="http://schemas.openxmlformats.org/drawingml/2006/main">
            <a:pPr>
              <a:defRPr sz="2025" b="0">
                <a:solidFill>
                  <a:srgbClr val="223C36"/>
                </a:solidFill>
                <a:latin typeface="Helvetica Neue"/>
                <a:ea typeface="Helvetica Neue"/>
                <a:cs typeface="Helvetica Neue"/>
              </a:defRPr>
            </a:pPr>
            <a:r>
              <a:rPr sz="2025" b="0">
                <a:solidFill>
                  <a:srgbClr val="223C36"/>
                </a:solidFill>
                <a:latin typeface="Helvetica Neue"/>
                <a:ea typeface="Helvetica Neue"/>
                <a:cs typeface="Helvetica Neue"/>
              </a:rPr>
              <a:t>The registration decision matters only when the room is open.</a:t>
            </a:r>
          </a:p>
        </p:txBody>
      </p:sp>
      <p:sp>
        <p:nvSpPr>
          <p:cNvPr id="3" name="">
            <a:extLst xmlns:a="http://schemas.openxmlformats.org/drawingml/2006/main">
              <a:ext uri="{FF2B5EF4-FFF2-40B4-BE49-F238E27FC236}">
                <a16:creationId xmlns:a16="http://schemas.microsoft.com/office/drawing/2014/main" id="{A1E26B32-FCE8-4B37-8F34-33041966C20E}"/>
              </a:ext>
            </a:extLst>
          </p:cNvPr>
          <p:cNvSpPr>
            <a:spLocks xmlns:a="http://schemas.openxmlformats.org/drawingml/2006/main" noGrp="1"/>
          </p:cNvSpPr>
          <p:nvPr/>
        </p:nvSpPr>
        <p:spPr>
          <a:xfrm xmlns:a="http://schemas.openxmlformats.org/drawingml/2006/main">
            <a:off x="666750" y="2619375"/>
            <a:ext cx="10763250" cy="3571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If the room is open:</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If registered, welcome the visitor.</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Otherwise, send them to the desk.</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Otherwise, ask them to return later.</a:t>
            </a:r>
          </a:p>
        </p:txBody>
      </p:sp>
      <p:sp>
        <p:nvSpPr>
          <p:cNvPr id="4" name="">
            <a:extLst xmlns:a="http://schemas.openxmlformats.org/drawingml/2006/main">
              <a:ext uri="{FF2B5EF4-FFF2-40B4-BE49-F238E27FC236}">
                <a16:creationId xmlns:a16="http://schemas.microsoft.com/office/drawing/2014/main" id="{F690140C-BB8D-4D30-B2B1-2AAA789060AC}"/>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5</a:t>
            </a:r>
          </a:p>
        </p:txBody>
      </p:sp>
    </p:spTree>
    <p:extLst>
      <p:ext uri="{BB962C8B-B14F-4D97-AF65-F5344CB8AC3E}">
        <p14:creationId xmlns:p14="http://schemas.microsoft.com/office/powerpoint/2010/main" val="1174630337"/>
      </p:ext>
    </p:extLst>
  </p:cSld>
</p:sld>
</file>

<file path=ppt/slides/slide6.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9E6FB0A9-0F5A-4C24-A401-7986003DAF69}"/>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The complete nested decision</a:t>
            </a:r>
          </a:p>
        </p:txBody>
      </p:sp>
      <p:sp>
        <p:nvSpPr>
          <p:cNvPr id="2" name="">
            <a:extLst xmlns:a="http://schemas.openxmlformats.org/drawingml/2006/main">
              <a:ext uri="{FF2B5EF4-FFF2-40B4-BE49-F238E27FC236}">
                <a16:creationId xmlns:a16="http://schemas.microsoft.com/office/drawing/2014/main" id="{3C758BC2-C66D-46CE-9FA8-A2A0FEB3B694}"/>
              </a:ext>
            </a:extLst>
          </p:cNvPr>
          <p:cNvSpPr>
            <a:spLocks xmlns:a="http://schemas.openxmlformats.org/drawingml/2006/main" noGrp="1"/>
          </p:cNvSpPr>
          <p:nvPr/>
        </p:nvSpPr>
        <p:spPr>
          <a:xfrm xmlns:a="http://schemas.openxmlformats.org/drawingml/2006/main">
            <a:off x="666750" y="1638300"/>
            <a:ext cx="7429500" cy="455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room_open = True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registered = False</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if room_open:</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if registered:</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print("Welcome.")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else: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print("Register at the desk.")</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else: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print("Come back later.")</a:t>
            </a:r>
          </a:p>
        </p:txBody>
      </p:sp>
      <p:sp>
        <p:nvSpPr>
          <p:cNvPr id="3" name="">
            <a:extLst xmlns:a="http://schemas.openxmlformats.org/drawingml/2006/main">
              <a:ext uri="{FF2B5EF4-FFF2-40B4-BE49-F238E27FC236}">
                <a16:creationId xmlns:a16="http://schemas.microsoft.com/office/drawing/2014/main" id="{F7A22A8B-C6C3-4026-B720-E07A3C494019}"/>
              </a:ext>
            </a:extLst>
          </p:cNvPr>
          <p:cNvSpPr>
            <a:spLocks xmlns:a="http://schemas.openxmlformats.org/drawingml/2006/main" noGrp="1"/>
          </p:cNvSpPr>
          <p:nvPr/>
        </p:nvSpPr>
        <p:spPr>
          <a:xfrm xmlns:a="http://schemas.openxmlformats.org/drawingml/2006/main">
            <a:off x="8562975" y="1676400"/>
            <a:ext cx="2905125"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The inner if is indented inside the outer if.</a:t>
            </a:r>
          </a:p>
          <a:p xmlns:a="http://schemas.openxmlformats.org/drawingml/2006/main">
            <a:r>
              <a:t/>
            </a:r>
          </a:p>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Each else aligns with the if it belongs to.</a:t>
            </a:r>
          </a:p>
        </p:txBody>
      </p:sp>
      <p:sp>
        <p:nvSpPr>
          <p:cNvPr id="4" name="">
            <a:extLst xmlns:a="http://schemas.openxmlformats.org/drawingml/2006/main">
              <a:ext uri="{FF2B5EF4-FFF2-40B4-BE49-F238E27FC236}">
                <a16:creationId xmlns:a16="http://schemas.microsoft.com/office/drawing/2014/main" id="{24DAD0C8-FEF2-4FFF-A9C5-1C7E65EDBEA7}"/>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6</a:t>
            </a:r>
          </a:p>
        </p:txBody>
      </p:sp>
    </p:spTree>
    <p:extLst>
      <p:ext uri="{BB962C8B-B14F-4D97-AF65-F5344CB8AC3E}">
        <p14:creationId xmlns:p14="http://schemas.microsoft.com/office/powerpoint/2010/main" val="1821896667"/>
      </p:ext>
    </p:extLst>
  </p:cSld>
</p:sld>
</file>

<file path=ppt/slides/slide7.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464C3E73-3A60-4A89-937C-829FAE54FACB}"/>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Trace: open, not registered</a:t>
            </a:r>
          </a:p>
        </p:txBody>
      </p:sp>
      <p:sp>
        <p:nvSpPr>
          <p:cNvPr id="2" name="">
            <a:extLst xmlns:a="http://schemas.openxmlformats.org/drawingml/2006/main">
              <a:ext uri="{FF2B5EF4-FFF2-40B4-BE49-F238E27FC236}">
                <a16:creationId xmlns:a16="http://schemas.microsoft.com/office/drawing/2014/main" id="{8088446D-C22E-4055-B01C-254966BD43E7}"/>
              </a:ext>
            </a:extLst>
          </p:cNvPr>
          <p:cNvSpPr>
            <a:spLocks xmlns:a="http://schemas.openxmlformats.org/drawingml/2006/main" noGrp="1"/>
          </p:cNvSpPr>
          <p:nvPr/>
        </p:nvSpPr>
        <p:spPr>
          <a:xfrm xmlns:a="http://schemas.openxmlformats.org/drawingml/2006/main">
            <a:off x="666750" y="1638300"/>
            <a:ext cx="7429500" cy="455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room_open = True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registered = False</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Outer test: True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Inner test: False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Inner else runs</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Output:</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Register at the desk.</a:t>
            </a:r>
          </a:p>
        </p:txBody>
      </p:sp>
      <p:sp>
        <p:nvSpPr>
          <p:cNvPr id="3" name="">
            <a:extLst xmlns:a="http://schemas.openxmlformats.org/drawingml/2006/main">
              <a:ext uri="{FF2B5EF4-FFF2-40B4-BE49-F238E27FC236}">
                <a16:creationId xmlns:a16="http://schemas.microsoft.com/office/drawing/2014/main" id="{C0DB31EC-4158-4D4E-B9DD-253B1AEB7EC7}"/>
              </a:ext>
            </a:extLst>
          </p:cNvPr>
          <p:cNvSpPr>
            <a:spLocks xmlns:a="http://schemas.openxmlformats.org/drawingml/2006/main" noGrp="1"/>
          </p:cNvSpPr>
          <p:nvPr/>
        </p:nvSpPr>
        <p:spPr>
          <a:xfrm xmlns:a="http://schemas.openxmlformats.org/drawingml/2006/main">
            <a:off x="8562975" y="1676400"/>
            <a:ext cx="2905125"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The outer else does not run.</a:t>
            </a:r>
          </a:p>
          <a:p xmlns:a="http://schemas.openxmlformats.org/drawingml/2006/main">
            <a:r>
              <a:t/>
            </a:r>
          </a:p>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A false inner condition does not make the outer condition false.</a:t>
            </a:r>
          </a:p>
        </p:txBody>
      </p:sp>
      <p:sp>
        <p:nvSpPr>
          <p:cNvPr id="4" name="">
            <a:extLst xmlns:a="http://schemas.openxmlformats.org/drawingml/2006/main">
              <a:ext uri="{FF2B5EF4-FFF2-40B4-BE49-F238E27FC236}">
                <a16:creationId xmlns:a16="http://schemas.microsoft.com/office/drawing/2014/main" id="{A35A641C-9281-4011-B344-F6B970E81E25}"/>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7</a:t>
            </a:r>
          </a:p>
        </p:txBody>
      </p:sp>
    </p:spTree>
    <p:extLst>
      <p:ext uri="{BB962C8B-B14F-4D97-AF65-F5344CB8AC3E}">
        <p14:creationId xmlns:p14="http://schemas.microsoft.com/office/powerpoint/2010/main" val="2028051619"/>
      </p:ext>
    </p:extLst>
  </p:cSld>
</p:sld>
</file>

<file path=ppt/slides/slide8.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003678A0-E023-4FDC-BB0E-1220ABF08037}"/>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Trace: closed, registered</a:t>
            </a:r>
          </a:p>
        </p:txBody>
      </p:sp>
      <p:sp>
        <p:nvSpPr>
          <p:cNvPr id="2" name="">
            <a:extLst xmlns:a="http://schemas.openxmlformats.org/drawingml/2006/main">
              <a:ext uri="{FF2B5EF4-FFF2-40B4-BE49-F238E27FC236}">
                <a16:creationId xmlns:a16="http://schemas.microsoft.com/office/drawing/2014/main" id="{84F51469-D27E-40A2-9E05-4D24C61C51B5}"/>
              </a:ext>
            </a:extLst>
          </p:cNvPr>
          <p:cNvSpPr>
            <a:spLocks xmlns:a="http://schemas.openxmlformats.org/drawingml/2006/main" noGrp="1"/>
          </p:cNvSpPr>
          <p:nvPr/>
        </p:nvSpPr>
        <p:spPr>
          <a:xfrm xmlns:a="http://schemas.openxmlformats.org/drawingml/2006/main">
            <a:off x="666750" y="1638300"/>
            <a:ext cx="7429500" cy="4552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room_open = False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registered = True</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Outer test: False</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Inner decision: skipped</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Outer else runs</a:t>
            </a:r>
          </a:p>
          <a:p xmlns:a="http://schemas.openxmlformats.org/drawingml/2006/main">
            <a:r>
              <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 Output:</a:t>
            </a:r>
          </a:p>
          <a:p xmlns:a="http://schemas.openxmlformats.org/drawingml/2006/main">
            <a:pPr>
              <a:defRPr sz="1725" b="0">
                <a:solidFill>
                  <a:srgbClr val="223C36"/>
                </a:solidFill>
                <a:latin typeface="Menlo"/>
                <a:ea typeface="Menlo"/>
                <a:cs typeface="Menlo"/>
              </a:defRPr>
            </a:pPr>
            <a:r>
              <a:rPr sz="1725" b="0">
                <a:solidFill>
                  <a:srgbClr val="223C36"/>
                </a:solidFill>
                <a:latin typeface="Menlo"/>
                <a:ea typeface="Menlo"/>
                <a:cs typeface="Menlo"/>
              </a:rPr>
              <a:t>Come back later.</a:t>
            </a:r>
          </a:p>
        </p:txBody>
      </p:sp>
      <p:sp>
        <p:nvSpPr>
          <p:cNvPr id="3" name="">
            <a:extLst xmlns:a="http://schemas.openxmlformats.org/drawingml/2006/main">
              <a:ext uri="{FF2B5EF4-FFF2-40B4-BE49-F238E27FC236}">
                <a16:creationId xmlns:a16="http://schemas.microsoft.com/office/drawing/2014/main" id="{8852AD79-FFFC-4482-B332-72CF221528BF}"/>
              </a:ext>
            </a:extLst>
          </p:cNvPr>
          <p:cNvSpPr>
            <a:spLocks xmlns:a="http://schemas.openxmlformats.org/drawingml/2006/main" noGrp="1"/>
          </p:cNvSpPr>
          <p:nvPr/>
        </p:nvSpPr>
        <p:spPr>
          <a:xfrm xmlns:a="http://schemas.openxmlformats.org/drawingml/2006/main">
            <a:off x="8562975" y="1676400"/>
            <a:ext cx="2905125" cy="400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The value of registered does not affect this path.</a:t>
            </a:r>
          </a:p>
          <a:p xmlns:a="http://schemas.openxmlformats.org/drawingml/2006/main">
            <a:r>
              <a:t/>
            </a:r>
          </a:p>
          <a:p xmlns:a="http://schemas.openxmlformats.org/drawingml/2006/main">
            <a:pPr>
              <a:defRPr sz="2100" b="0">
                <a:solidFill>
                  <a:srgbClr val="56695E"/>
                </a:solidFill>
                <a:latin typeface="Helvetica Neue"/>
                <a:ea typeface="Helvetica Neue"/>
                <a:cs typeface="Helvetica Neue"/>
              </a:defRPr>
            </a:pPr>
            <a:r>
              <a:rPr sz="2100" b="0">
                <a:solidFill>
                  <a:srgbClr val="56695E"/>
                </a:solidFill>
                <a:latin typeface="Helvetica Neue"/>
                <a:ea typeface="Helvetica Neue"/>
                <a:cs typeface="Helvetica Neue"/>
              </a:rPr>
              <a:t>Skipped conditions are not evaluated.</a:t>
            </a:r>
          </a:p>
        </p:txBody>
      </p:sp>
      <p:sp>
        <p:nvSpPr>
          <p:cNvPr id="4" name="">
            <a:extLst xmlns:a="http://schemas.openxmlformats.org/drawingml/2006/main">
              <a:ext uri="{FF2B5EF4-FFF2-40B4-BE49-F238E27FC236}">
                <a16:creationId xmlns:a16="http://schemas.microsoft.com/office/drawing/2014/main" id="{DBA3DC8A-17F7-4E87-ADC7-83CF232D0744}"/>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8</a:t>
            </a:r>
          </a:p>
        </p:txBody>
      </p:sp>
    </p:spTree>
    <p:extLst>
      <p:ext uri="{BB962C8B-B14F-4D97-AF65-F5344CB8AC3E}">
        <p14:creationId xmlns:p14="http://schemas.microsoft.com/office/powerpoint/2010/main" val="242922547"/>
      </p:ext>
    </p:extLst>
  </p:cSld>
</p:sld>
</file>

<file path=ppt/slides/slide9.xml><?xml version="1.0" encoding="utf-8"?>
<p:sld xmlns:p="http://schemas.openxmlformats.org/presentationml/2006/main">
  <p:cSld>
    <p:bg>
      <p:bgPr>
        <a:solidFill xmlns:a="http://schemas.openxmlformats.org/drawingml/2006/main">
          <a:srgbClr val="F8F6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F700771F-25AA-4DAA-A61A-225E7E4AFDC8}"/>
              </a:ext>
            </a:extLst>
          </p:cNvPr>
          <p:cNvSpPr>
            <a:spLocks xmlns:a="http://schemas.openxmlformats.org/drawingml/2006/main" noGrp="1"/>
          </p:cNvSpPr>
          <p:nvPr/>
        </p:nvSpPr>
        <p:spPr>
          <a:xfrm xmlns:a="http://schemas.openxmlformats.org/drawingml/2006/main">
            <a:off x="609600" y="45720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05A48"/>
                </a:solidFill>
                <a:latin typeface="Helvetica Neue"/>
                <a:ea typeface="Helvetica Neue"/>
                <a:cs typeface="Helvetica Neue"/>
              </a:defRPr>
            </a:pPr>
            <a:r>
              <a:rPr sz="3300" b="1">
                <a:solidFill>
                  <a:srgbClr val="205A48"/>
                </a:solidFill>
                <a:latin typeface="Helvetica Neue"/>
                <a:ea typeface="Helvetica Neue"/>
                <a:cs typeface="Helvetica Neue"/>
              </a:rPr>
              <a:t>All combinations</a:t>
            </a:r>
          </a:p>
        </p:txBody>
      </p:sp>
      <p:sp>
        <p:nvSpPr>
          <p:cNvPr id="2" name="">
            <a:extLst xmlns:a="http://schemas.openxmlformats.org/drawingml/2006/main">
              <a:ext uri="{FF2B5EF4-FFF2-40B4-BE49-F238E27FC236}">
                <a16:creationId xmlns:a16="http://schemas.microsoft.com/office/drawing/2014/main" id="{9EFD98FC-9BEA-4886-808B-5105A4A72CA3}"/>
              </a:ext>
            </a:extLst>
          </p:cNvPr>
          <p:cNvSpPr>
            <a:spLocks xmlns:a="http://schemas.openxmlformats.org/drawingml/2006/main" noGrp="1"/>
          </p:cNvSpPr>
          <p:nvPr/>
        </p:nvSpPr>
        <p:spPr>
          <a:xfrm xmlns:a="http://schemas.openxmlformats.org/drawingml/2006/main">
            <a:off x="685800" y="1676400"/>
            <a:ext cx="10668000" cy="419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025" b="0">
                <a:solidFill>
                  <a:srgbClr val="223C36"/>
                </a:solidFill>
                <a:latin typeface="Menlo"/>
                <a:ea typeface="Menlo"/>
                <a:cs typeface="Menlo"/>
              </a:defRPr>
            </a:pPr>
            <a:r>
              <a:rPr sz="2025" b="0">
                <a:solidFill>
                  <a:srgbClr val="223C36"/>
                </a:solidFill>
                <a:latin typeface="Menlo"/>
                <a:ea typeface="Menlo"/>
                <a:cs typeface="Menlo"/>
              </a:rPr>
              <a:t>room_open    registered    message</a:t>
            </a:r>
          </a:p>
          <a:p xmlns:a="http://schemas.openxmlformats.org/drawingml/2006/main">
            <a:pPr>
              <a:defRPr sz="2025" b="0">
                <a:solidFill>
                  <a:srgbClr val="223C36"/>
                </a:solidFill>
                <a:latin typeface="Menlo"/>
                <a:ea typeface="Menlo"/>
                <a:cs typeface="Menlo"/>
              </a:defRPr>
            </a:pPr>
            <a:r>
              <a:rPr sz="2025" b="0">
                <a:solidFill>
                  <a:srgbClr val="223C36"/>
                </a:solidFill>
                <a:latin typeface="Menlo"/>
                <a:ea typeface="Menlo"/>
                <a:cs typeface="Menlo"/>
              </a:rPr>
              <a:t>True         True          Welcome.</a:t>
            </a:r>
          </a:p>
          <a:p xmlns:a="http://schemas.openxmlformats.org/drawingml/2006/main">
            <a:pPr>
              <a:defRPr sz="2025" b="0">
                <a:solidFill>
                  <a:srgbClr val="223C36"/>
                </a:solidFill>
                <a:latin typeface="Menlo"/>
                <a:ea typeface="Menlo"/>
                <a:cs typeface="Menlo"/>
              </a:defRPr>
            </a:pPr>
            <a:r>
              <a:rPr sz="2025" b="0">
                <a:solidFill>
                  <a:srgbClr val="223C36"/>
                </a:solidFill>
                <a:latin typeface="Menlo"/>
                <a:ea typeface="Menlo"/>
                <a:cs typeface="Menlo"/>
              </a:rPr>
              <a:t>True         False         Register at the desk.</a:t>
            </a:r>
          </a:p>
          <a:p xmlns:a="http://schemas.openxmlformats.org/drawingml/2006/main">
            <a:pPr>
              <a:defRPr sz="2025" b="0">
                <a:solidFill>
                  <a:srgbClr val="223C36"/>
                </a:solidFill>
                <a:latin typeface="Menlo"/>
                <a:ea typeface="Menlo"/>
                <a:cs typeface="Menlo"/>
              </a:defRPr>
            </a:pPr>
            <a:r>
              <a:rPr sz="2025" b="0">
                <a:solidFill>
                  <a:srgbClr val="223C36"/>
                </a:solidFill>
                <a:latin typeface="Menlo"/>
                <a:ea typeface="Menlo"/>
                <a:cs typeface="Menlo"/>
              </a:rPr>
              <a:t>False        True          Come back later.</a:t>
            </a:r>
          </a:p>
          <a:p xmlns:a="http://schemas.openxmlformats.org/drawingml/2006/main">
            <a:pPr>
              <a:defRPr sz="2025" b="0">
                <a:solidFill>
                  <a:srgbClr val="223C36"/>
                </a:solidFill>
                <a:latin typeface="Menlo"/>
                <a:ea typeface="Menlo"/>
                <a:cs typeface="Menlo"/>
              </a:defRPr>
            </a:pPr>
            <a:r>
              <a:rPr sz="2025" b="0">
                <a:solidFill>
                  <a:srgbClr val="223C36"/>
                </a:solidFill>
                <a:latin typeface="Menlo"/>
                <a:ea typeface="Menlo"/>
                <a:cs typeface="Menlo"/>
              </a:rPr>
              <a:t>False        False         Come back later.</a:t>
            </a:r>
          </a:p>
        </p:txBody>
      </p:sp>
      <p:sp>
        <p:nvSpPr>
          <p:cNvPr id="3" name="">
            <a:extLst xmlns:a="http://schemas.openxmlformats.org/drawingml/2006/main">
              <a:ext uri="{FF2B5EF4-FFF2-40B4-BE49-F238E27FC236}">
                <a16:creationId xmlns:a16="http://schemas.microsoft.com/office/drawing/2014/main" id="{F8952B16-6782-4D0D-B28B-5BFDBB0789E5}"/>
              </a:ext>
            </a:extLst>
          </p:cNvPr>
          <p:cNvSpPr>
            <a:spLocks xmlns:a="http://schemas.openxmlformats.org/drawingml/2006/main" noGrp="1"/>
          </p:cNvSpPr>
          <p:nvPr/>
        </p:nvSpPr>
        <p:spPr>
          <a:xfrm xmlns:a="http://schemas.openxmlformats.org/drawingml/2006/main">
            <a:off x="685800" y="6362700"/>
            <a:ext cx="102870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0">
                <a:solidFill>
                  <a:srgbClr val="56695E"/>
                </a:solidFill>
                <a:latin typeface="Helvetica Neue"/>
                <a:ea typeface="Helvetica Neue"/>
                <a:cs typeface="Helvetica Neue"/>
              </a:defRPr>
            </a:pPr>
            <a:r>
              <a:rPr sz="1275" b="0">
                <a:solidFill>
                  <a:srgbClr val="56695E"/>
                </a:solidFill>
                <a:latin typeface="Helvetica Neue"/>
                <a:ea typeface="Helvetica Neue"/>
                <a:cs typeface="Helvetica Neue"/>
              </a:rPr>
              <a:t>CSC 141  ·  Class 6  ·  9</a:t>
            </a:r>
          </a:p>
        </p:txBody>
      </p:sp>
    </p:spTree>
    <p:extLst>
      <p:ext uri="{BB962C8B-B14F-4D97-AF65-F5344CB8AC3E}">
        <p14:creationId xmlns:p14="http://schemas.microsoft.com/office/powerpoint/2010/main" val="118713302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2026-09-11T17:31:30.1810000Z</dcterms:created>
  <dcterms:modified xsi:type="dcterms:W3CDTF">2026-09-11T17:31:30.1810000Z</dcterms:modified>
</coreProperties>
</file>