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3084491baee4735" /><Relationship Type="http://schemas.openxmlformats.org/officeDocument/2006/relationships/extended-properties" Target="/docProps/app.xml" Id="R1948a4494aad4925" /><Relationship Type="http://schemas.openxmlformats.org/officeDocument/2006/relationships/officeDocument" Target="/ppt/presentation.xml" Id="R964adead3d5243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cba91d7ab94bd4"/>
  </p:sldMasterIdLst>
  <p:notesMasterIdLst>
    <p:notesMasterId xmlns:r="http://schemas.openxmlformats.org/officeDocument/2006/relationships" r:id="R0119ae802caa421f"/>
  </p:notesMasterIdLst>
  <p:sldIdLst>
    <p:sldId xmlns:r="http://schemas.openxmlformats.org/officeDocument/2006/relationships" id="256" r:id="Rb4506159ad7f4c2b"/>
    <p:sldId xmlns:r="http://schemas.openxmlformats.org/officeDocument/2006/relationships" id="257" r:id="Rc9f08c1465f940d4"/>
    <p:sldId xmlns:r="http://schemas.openxmlformats.org/officeDocument/2006/relationships" id="258" r:id="R59924962544c410a"/>
    <p:sldId xmlns:r="http://schemas.openxmlformats.org/officeDocument/2006/relationships" id="259" r:id="R064f677dc5d44035"/>
    <p:sldId xmlns:r="http://schemas.openxmlformats.org/officeDocument/2006/relationships" id="260" r:id="Rebde544ead08415c"/>
    <p:sldId xmlns:r="http://schemas.openxmlformats.org/officeDocument/2006/relationships" id="261" r:id="R580623b17b224deb"/>
    <p:sldId xmlns:r="http://schemas.openxmlformats.org/officeDocument/2006/relationships" id="262" r:id="R44e7f1ddfa49469e"/>
    <p:sldId xmlns:r="http://schemas.openxmlformats.org/officeDocument/2006/relationships" id="263" r:id="Ra06d16fdc512400e"/>
    <p:sldId xmlns:r="http://schemas.openxmlformats.org/officeDocument/2006/relationships" id="264" r:id="Reade143667be4df5"/>
    <p:sldId xmlns:r="http://schemas.openxmlformats.org/officeDocument/2006/relationships" id="265" r:id="R1c86c81c73cb48a8"/>
    <p:sldId xmlns:r="http://schemas.openxmlformats.org/officeDocument/2006/relationships" id="266" r:id="Rb0136058f3b7461f"/>
    <p:sldId xmlns:r="http://schemas.openxmlformats.org/officeDocument/2006/relationships" id="267" r:id="R563d433af31c45ae"/>
    <p:sldId xmlns:r="http://schemas.openxmlformats.org/officeDocument/2006/relationships" id="268" r:id="R6f14c089ec6f4063"/>
    <p:sldId xmlns:r="http://schemas.openxmlformats.org/officeDocument/2006/relationships" id="269" r:id="Rd6d833d6da55449a"/>
    <p:sldId xmlns:r="http://schemas.openxmlformats.org/officeDocument/2006/relationships" id="270" r:id="R65d711cb0c014639"/>
    <p:sldId xmlns:r="http://schemas.openxmlformats.org/officeDocument/2006/relationships" id="271" r:id="R19dad7d92639473f"/>
    <p:sldId xmlns:r="http://schemas.openxmlformats.org/officeDocument/2006/relationships" id="272" r:id="R3ba6844d2cf348e8"/>
    <p:sldId xmlns:r="http://schemas.openxmlformats.org/officeDocument/2006/relationships" id="273" r:id="Race042c94e5c4f26"/>
    <p:sldId xmlns:r="http://schemas.openxmlformats.org/officeDocument/2006/relationships" id="274" r:id="R19050182cfe04f4c"/>
    <p:sldId xmlns:r="http://schemas.openxmlformats.org/officeDocument/2006/relationships" id="275" r:id="R04cfc6e9789c4d38"/>
    <p:sldId xmlns:r="http://schemas.openxmlformats.org/officeDocument/2006/relationships" id="276" r:id="R5b3f357418ca408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1e95362ce9f4398" /><Relationship Type="http://schemas.openxmlformats.org/officeDocument/2006/relationships/slideMaster" Target="/ppt/slideMasters/slideMaster1.xml" Id="Rb5cba91d7ab94bd4" /><Relationship Type="http://schemas.openxmlformats.org/officeDocument/2006/relationships/notesMaster" Target="/ppt/notesMasters/notesMaster1.xml" Id="R0119ae802caa421f" /><Relationship Type="http://schemas.openxmlformats.org/officeDocument/2006/relationships/presProps" Target="/ppt/presProps.xml" Id="R9748aa9d7f6749f0" /><Relationship Type="http://schemas.openxmlformats.org/officeDocument/2006/relationships/tableStyles" Target="/ppt/tableStyles.xml" Id="Rf7c86abec79d47b0" /><Relationship Type="http://schemas.openxmlformats.org/officeDocument/2006/relationships/slide" Target="/ppt/slides/slide1.xml" Id="Rb4506159ad7f4c2b" /><Relationship Type="http://schemas.openxmlformats.org/officeDocument/2006/relationships/slide" Target="/ppt/slides/slide2.xml" Id="Rc9f08c1465f940d4" /><Relationship Type="http://schemas.openxmlformats.org/officeDocument/2006/relationships/slide" Target="/ppt/slides/slide3.xml" Id="R59924962544c410a" /><Relationship Type="http://schemas.openxmlformats.org/officeDocument/2006/relationships/slide" Target="/ppt/slides/slide4.xml" Id="R064f677dc5d44035" /><Relationship Type="http://schemas.openxmlformats.org/officeDocument/2006/relationships/slide" Target="/ppt/slides/slide5.xml" Id="Rebde544ead08415c" /><Relationship Type="http://schemas.openxmlformats.org/officeDocument/2006/relationships/slide" Target="/ppt/slides/slide6.xml" Id="R580623b17b224deb" /><Relationship Type="http://schemas.openxmlformats.org/officeDocument/2006/relationships/slide" Target="/ppt/slides/slide7.xml" Id="R44e7f1ddfa49469e" /><Relationship Type="http://schemas.openxmlformats.org/officeDocument/2006/relationships/slide" Target="/ppt/slides/slide8.xml" Id="Ra06d16fdc512400e" /><Relationship Type="http://schemas.openxmlformats.org/officeDocument/2006/relationships/slide" Target="/ppt/slides/slide9.xml" Id="Reade143667be4df5" /><Relationship Type="http://schemas.openxmlformats.org/officeDocument/2006/relationships/slide" Target="/ppt/slides/slide10.xml" Id="R1c86c81c73cb48a8" /><Relationship Type="http://schemas.openxmlformats.org/officeDocument/2006/relationships/slide" Target="/ppt/slides/slide11.xml" Id="Rb0136058f3b7461f" /><Relationship Type="http://schemas.openxmlformats.org/officeDocument/2006/relationships/slide" Target="/ppt/slides/slide12.xml" Id="R563d433af31c45ae" /><Relationship Type="http://schemas.openxmlformats.org/officeDocument/2006/relationships/slide" Target="/ppt/slides/slide13.xml" Id="R6f14c089ec6f4063" /><Relationship Type="http://schemas.openxmlformats.org/officeDocument/2006/relationships/slide" Target="/ppt/slides/slide14.xml" Id="Rd6d833d6da55449a" /><Relationship Type="http://schemas.openxmlformats.org/officeDocument/2006/relationships/slide" Target="/ppt/slides/slide15.xml" Id="R65d711cb0c014639" /><Relationship Type="http://schemas.openxmlformats.org/officeDocument/2006/relationships/slide" Target="/ppt/slides/slide16.xml" Id="R19dad7d92639473f" /><Relationship Type="http://schemas.openxmlformats.org/officeDocument/2006/relationships/slide" Target="/ppt/slides/slide17.xml" Id="R3ba6844d2cf348e8" /><Relationship Type="http://schemas.openxmlformats.org/officeDocument/2006/relationships/slide" Target="/ppt/slides/slide18.xml" Id="Race042c94e5c4f26" /><Relationship Type="http://schemas.openxmlformats.org/officeDocument/2006/relationships/slide" Target="/ppt/slides/slide19.xml" Id="R19050182cfe04f4c" /><Relationship Type="http://schemas.openxmlformats.org/officeDocument/2006/relationships/slide" Target="/ppt/slides/slide20.xml" Id="R04cfc6e9789c4d38" /><Relationship Type="http://schemas.openxmlformats.org/officeDocument/2006/relationships/slide" Target="/ppt/slides/slide21.xml" Id="R5b3f357418ca408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08e130230dc45a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5f9dc8e4b81468d" /><Relationship Type="http://schemas.openxmlformats.org/officeDocument/2006/relationships/notesMaster" Target="/ppt/notesMasters/notesMaster1.xml" Id="Rd969b17209d744d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9f4e2ece23c4e11" /><Relationship Type="http://schemas.openxmlformats.org/officeDocument/2006/relationships/notesMaster" Target="/ppt/notesMasters/notesMaster1.xml" Id="R37b0bc3c78cd447e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b5203eedf02b4ec5" /><Relationship Type="http://schemas.openxmlformats.org/officeDocument/2006/relationships/notesMaster" Target="/ppt/notesMasters/notesMaster1.xml" Id="R597fc1b22aab441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36f754a645cb4a4f" /><Relationship Type="http://schemas.openxmlformats.org/officeDocument/2006/relationships/notesMaster" Target="/ppt/notesMasters/notesMaster1.xml" Id="Rf88cd48053304207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4f10818aebff4591" /><Relationship Type="http://schemas.openxmlformats.org/officeDocument/2006/relationships/notesMaster" Target="/ppt/notesMasters/notesMaster1.xml" Id="R95590e3c4d1848fb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b1ad7c92cbd24179" /><Relationship Type="http://schemas.openxmlformats.org/officeDocument/2006/relationships/notesMaster" Target="/ppt/notesMasters/notesMaster1.xml" Id="R891cec58b4ab4848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a660889e9a164e12" /><Relationship Type="http://schemas.openxmlformats.org/officeDocument/2006/relationships/notesMaster" Target="/ppt/notesMasters/notesMaster1.xml" Id="R67e873ef8a2d4c43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cd65fe020cbc4808" /><Relationship Type="http://schemas.openxmlformats.org/officeDocument/2006/relationships/notesMaster" Target="/ppt/notesMasters/notesMaster1.xml" Id="R41554fa9689e455b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008abd679a7548b9" /><Relationship Type="http://schemas.openxmlformats.org/officeDocument/2006/relationships/notesMaster" Target="/ppt/notesMasters/notesMaster1.xml" Id="Raf75cdd8c5774b69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3365b9c94db74279" /><Relationship Type="http://schemas.openxmlformats.org/officeDocument/2006/relationships/notesMaster" Target="/ppt/notesMasters/notesMaster1.xml" Id="Rbe9058aec29841af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974cc17765f342bc" /><Relationship Type="http://schemas.openxmlformats.org/officeDocument/2006/relationships/notesMaster" Target="/ppt/notesMasters/notesMaster1.xml" Id="R4d6f3fcccd3940e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a874e8ac2d34976" /><Relationship Type="http://schemas.openxmlformats.org/officeDocument/2006/relationships/notesMaster" Target="/ppt/notesMasters/notesMaster1.xml" Id="R56999c49405049c8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b15f343c593e4796" /><Relationship Type="http://schemas.openxmlformats.org/officeDocument/2006/relationships/notesMaster" Target="/ppt/notesMasters/notesMaster1.xml" Id="Re88e20296cb14598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403d87c61bfa4875" /><Relationship Type="http://schemas.openxmlformats.org/officeDocument/2006/relationships/notesMaster" Target="/ppt/notesMasters/notesMaster1.xml" Id="R1c84f821762d4f4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1e604138bb04da7" /><Relationship Type="http://schemas.openxmlformats.org/officeDocument/2006/relationships/notesMaster" Target="/ppt/notesMasters/notesMaster1.xml" Id="R4bf7dd98891141d4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1d0662e3ece4287" /><Relationship Type="http://schemas.openxmlformats.org/officeDocument/2006/relationships/notesMaster" Target="/ppt/notesMasters/notesMaster1.xml" Id="Rbe7aae2936cc459b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4a16055e3a64825" /><Relationship Type="http://schemas.openxmlformats.org/officeDocument/2006/relationships/notesMaster" Target="/ppt/notesMasters/notesMaster1.xml" Id="Rc12b5708122b400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3eb4278b6554b65" /><Relationship Type="http://schemas.openxmlformats.org/officeDocument/2006/relationships/notesMaster" Target="/ppt/notesMasters/notesMaster1.xml" Id="R8aeed2841ca5413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dfd04738c9844df" /><Relationship Type="http://schemas.openxmlformats.org/officeDocument/2006/relationships/notesMaster" Target="/ppt/notesMasters/notesMaster1.xml" Id="R3252df2d98f64e1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7573c30d5824ff7" /><Relationship Type="http://schemas.openxmlformats.org/officeDocument/2006/relationships/notesMaster" Target="/ppt/notesMasters/notesMaster1.xml" Id="Rac27712fdcd14908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aa12fc04bd7486b" /><Relationship Type="http://schemas.openxmlformats.org/officeDocument/2006/relationships/notesMaster" Target="/ppt/notesMasters/notesMaster1.xml" Id="R7eceba1482fc44e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75 minutes: retrieval 5, test design 15, error diagnosis 20, guided repair 10, independent practice 20, exit ticket 5.</a:t>
            </a:r>
          </a:p>
          <a:p xmlns:a="http://schemas.openxmlformats.org/drawingml/2006/main">
            <a:r>
              <a:t>Source: CSC141 Fall 2026 syllabus, Classes 4–5 and PA1 course materials. Fictional teaching examples authored for this class.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3 minutes. Live demonstration with input 2. Ask students to inspect type(count). Correct with int(input(...)).</a:t>
            </a:r>
          </a:p>
          <a:p xmlns:a="http://schemas.openxmlformats.org/drawingml/2006/main">
            <a:r>
              <a:t>Source: CSC141 Fall 2026 syllabus, Classes 4–5 and PA1 course materials. Fictional teaching examples authored for this class.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3 minutes. Run before editing. The absence of a traceback does not make the result correct.</a:t>
            </a:r>
          </a:p>
          <a:p xmlns:a="http://schemas.openxmlformats.org/drawingml/2006/main">
            <a:r>
              <a:t>Source: CSC141 Fall 2026 syllabus, Classes 4–5 and PA1 course materials. Fictional teaching examples authored for this class.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3 minutes. Stress changing one cause rather than editing random lines. The first visible wrong output may be downstream of the actual mistake.</a:t>
            </a:r>
          </a:p>
          <a:p xmlns:a="http://schemas.openxmlformats.org/drawingml/2006/main">
            <a:r>
              <a:t>Source: CSC141 Fall 2026 syllabus, Classes 4–5 and PA1 course materials. Fictional teaching examples authored for this class.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3 minutes. Keep numbers full precision internally. Ask students which quantity must be computed last and why. The last total includes delivery.</a:t>
            </a:r>
          </a:p>
          <a:p xmlns:a="http://schemas.openxmlformats.org/drawingml/2006/main">
            <a:r>
              <a:t>Source: CSC141 Fall 2026 syllabus, Classes 4–5 and PA1 course materials. Fictional teaching examples authored for this class.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3 minutes. Explain that debugging prints are temporary, not part of the required receipt. Let a student predict the Boolean print at 29.99.</a:t>
            </a:r>
          </a:p>
          <a:p xmlns:a="http://schemas.openxmlformats.org/drawingml/2006/main">
            <a:r>
              <a:t>Source: CSC141 Fall 2026 syllabus, Classes 4–5 and PA1 course materials. Fictional teaching examples authored for this class.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5 minutes. Distribute delivery_debug_starter.py. Students first identify the initial failure: comparing str and int. After conversion, the boundary and final text concatenation still need repair.</a:t>
            </a:r>
          </a:p>
          <a:p xmlns:a="http://schemas.openxmlformats.org/drawingml/2006/main">
            <a:r>
              <a:t>Source: CSC141 Fall 2026 syllabus, Classes 4–5 and PA1 course materials. Fictional teaching examples authored for this class.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5 minutes. Confirm why the total drops at the threshold: the fictional delivery fee disappears. That is consistent with the rule, not a rounding error.</a:t>
            </a:r>
          </a:p>
          <a:p xmlns:a="http://schemas.openxmlformats.org/drawingml/2006/main">
            <a:r>
              <a:t>Source: CSC141 Fall 2026 syllabus, Classes 4–5 and PA1 course materials. Fictional teaching examples authored for this class.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3 minutes introduction. Students use study_room_starter.py. This is an in-class exercise, not a new graded homework assignment.</a:t>
            </a:r>
          </a:p>
          <a:p xmlns:a="http://schemas.openxmlformats.org/drawingml/2006/main">
            <a:r>
              <a:t>Source: CSC141 Fall 2026 syllabus, Classes 4–5 and PA1 course materials. Fictional teaching examples authored for this class.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4 minutes. Students record expected outputs before they code. They may add 31 and 59 as nearby cases.</a:t>
            </a:r>
          </a:p>
          <a:p xmlns:a="http://schemas.openxmlformats.org/drawingml/2006/main">
            <a:r>
              <a:t>Source: CSC141 Fall 2026 syllabus, Classes 4–5 and PA1 course materials. Fictional teaching examples authored for this class.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10 minutes independent work. Instructor walks around and asks students to state their expected result. Teacher solution is separate from the student ZIP.</a:t>
            </a:r>
          </a:p>
          <a:p xmlns:a="http://schemas.openxmlformats.org/drawingml/2006/main">
            <a:r>
              <a:t>Source: CSC141 Fall 2026 syllabus, Classes 4–5 and PA1 course materials. Fictional teaching examples authored for this class.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2 minutes. Connect this class to students who understand lecture code but cannot start the homework. A small passing checkpoint is progress.</a:t>
            </a:r>
          </a:p>
          <a:p xmlns:a="http://schemas.openxmlformats.org/drawingml/2006/main">
            <a:r>
              <a:t>Source: CSC141 Fall 2026 syllabus, Classes 4–5 and PA1 course materials. Fictional teaching examples authored for this class.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3 minutes. Students should explain a cause, not only report that changing a line made the output look right.</a:t>
            </a:r>
          </a:p>
          <a:p xmlns:a="http://schemas.openxmlformats.org/drawingml/2006/main">
            <a:r>
              <a:t>Source: CSC141 Fall 2026 syllabus, Classes 4–5 and PA1 course materials. Fictional teaching examples authored for this class.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5 minutes. Accept 49,50,51 for whole numbers, or 49.99,50,50.01 for money. Re-running old tests checks that the repair did not break earlier behavior. Next week introduces functions and decomposition.</a:t>
            </a:r>
          </a:p>
          <a:p xmlns:a="http://schemas.openxmlformats.org/drawingml/2006/main">
            <a:r>
              <a:t>Source: CSC141 Fall 2026 syllabus, Classes 4–5 and PA1 course materials. Fictional teaching examples authored for this class.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3 minutes. At 18 and 19: Light layer. At 17: Jacket. Ask students to explain the boundary before revealing the answers.</a:t>
            </a:r>
          </a:p>
          <a:p xmlns:a="http://schemas.openxmlformats.org/drawingml/2006/main">
            <a:r>
              <a:t>Source: CSC141 Fall 2026 syllabus, Classes 4–5 and PA1 course materials. Fictional teaching examples authored for this class.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3 minutes. Explain that you choose an expected result from the problem statement, not by copying the program’s output.</a:t>
            </a:r>
          </a:p>
          <a:p xmlns:a="http://schemas.openxmlformats.org/drawingml/2006/main">
            <a:r>
              <a:t>Source: CSC141 Fall 2026 syllabus, Classes 4–5 and PA1 course materials. Fictional teaching examples authored for this class.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4 minutes. Fictional store policy. Ask what happens if the program uses total &gt; 30. The 30.00 test catches that error.</a:t>
            </a:r>
          </a:p>
          <a:p xmlns:a="http://schemas.openxmlformats.org/drawingml/2006/main">
            <a:r>
              <a:t>Source: CSC141 Fall 2026 syllabus, Classes 4–5 and PA1 course materials. Fictional teaching examples authored for this class.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4 minutes. Refer back to the four-row room table. Explain the distinction between combinations of inputs and reachable outcomes.</a:t>
            </a:r>
          </a:p>
          <a:p xmlns:a="http://schemas.openxmlformats.org/drawingml/2006/main">
            <a:r>
              <a:t>Source: CSC141 Fall 2026 syllabus, Classes 4–5 and PA1 course materials. Fictional teaching examples authored for this class.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2 minutes. Do not introduce try/except or loops. Students should recognize a conversion error without being expected to build a recovery system.</a:t>
            </a:r>
          </a:p>
          <a:p xmlns:a="http://schemas.openxmlformats.org/drawingml/2006/main">
            <a:r>
              <a:t>Source: CSC141 Fall 2026 syllabus, Classes 4–5 and PA1 course materials. Fictional teaching examples authored for this class.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3 minutes. Ask students to connect one error from their PA1 work to a category. Do not label all bugs silent.</a:t>
            </a:r>
          </a:p>
          <a:p xmlns:a="http://schemas.openxmlformats.org/drawingml/2006/main">
            <a:r>
              <a:t>Source: CSC141 Fall 2026 syllabus, Classes 4–5 and PA1 course materials. Fictional teaching examples authored for this class.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3 minutes. This is deliberately broken code. Do not claim this is a logic error. The fix is if score == 10:. Exact diagnostic wording can vary by Python version.</a:t>
            </a:r>
          </a:p>
          <a:p xmlns:a="http://schemas.openxmlformats.org/drawingml/2006/main">
            <a:r>
              <a:t>Source: CSC141 Fall 2026 syllabus, Classes 4–5 and PA1 course materials. Fictional teaching examples authored for this class.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041fe7bf224ce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08ddfe8e4264361" /><Relationship Type="http://schemas.openxmlformats.org/officeDocument/2006/relationships/slideLayout" Target="/ppt/slideLayouts/slideLayout1.xml" Id="Ree08a1b2351a4c9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08a1b2351a4c9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9e72007cc4d83" /><Relationship Type="http://schemas.openxmlformats.org/officeDocument/2006/relationships/notesSlide" Target="/ppt/notesSlides/notesSlide1.xml" Id="Rf804813718184b2b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6d647247e481f" /><Relationship Type="http://schemas.openxmlformats.org/officeDocument/2006/relationships/notesSlide" Target="/ppt/notesSlides/notesSlide10.xml" Id="Rf19d7e8b1110432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876c7e7924511" /><Relationship Type="http://schemas.openxmlformats.org/officeDocument/2006/relationships/notesSlide" Target="/ppt/notesSlides/notesSlide11.xml" Id="R5d6fe7b9cb004caf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707bf13784a8e" /><Relationship Type="http://schemas.openxmlformats.org/officeDocument/2006/relationships/notesSlide" Target="/ppt/notesSlides/notesSlide12.xml" Id="R1f1a38dc8d1545ed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dbe992a6c43b0" /><Relationship Type="http://schemas.openxmlformats.org/officeDocument/2006/relationships/notesSlide" Target="/ppt/notesSlides/notesSlide13.xml" Id="R1a356b269c7245a1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12f963c004920" /><Relationship Type="http://schemas.openxmlformats.org/officeDocument/2006/relationships/notesSlide" Target="/ppt/notesSlides/notesSlide14.xml" Id="R4d1995f67f0946a7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a1978378242c0" /><Relationship Type="http://schemas.openxmlformats.org/officeDocument/2006/relationships/notesSlide" Target="/ppt/notesSlides/notesSlide15.xml" Id="Rfcecbd0e33e34831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da8e262964beb" /><Relationship Type="http://schemas.openxmlformats.org/officeDocument/2006/relationships/notesSlide" Target="/ppt/notesSlides/notesSlide16.xml" Id="R447321d694a94c92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dd997e1e94742" /><Relationship Type="http://schemas.openxmlformats.org/officeDocument/2006/relationships/notesSlide" Target="/ppt/notesSlides/notesSlide17.xml" Id="R7a84581da42b4602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e06357fc341e8" /><Relationship Type="http://schemas.openxmlformats.org/officeDocument/2006/relationships/notesSlide" Target="/ppt/notesSlides/notesSlide18.xml" Id="R9bd2355a40e449d5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63588979c4c1e" /><Relationship Type="http://schemas.openxmlformats.org/officeDocument/2006/relationships/notesSlide" Target="/ppt/notesSlides/notesSlide19.xml" Id="Rec52a9bf10d643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41b781fbf4da2" /><Relationship Type="http://schemas.openxmlformats.org/officeDocument/2006/relationships/notesSlide" Target="/ppt/notesSlides/notesSlide2.xml" Id="R39dad26a8f2c4aa5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7017fefaa4b4f" /><Relationship Type="http://schemas.openxmlformats.org/officeDocument/2006/relationships/notesSlide" Target="/ppt/notesSlides/notesSlide20.xml" Id="Rbb78017ba3af4d9b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ede7735174bfe" /><Relationship Type="http://schemas.openxmlformats.org/officeDocument/2006/relationships/notesSlide" Target="/ppt/notesSlides/notesSlide21.xml" Id="Re0c5ad80f4b64e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771cbdec344d6" /><Relationship Type="http://schemas.openxmlformats.org/officeDocument/2006/relationships/notesSlide" Target="/ppt/notesSlides/notesSlide3.xml" Id="R86cfc0cb8d474b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04b3adfe94bbd" /><Relationship Type="http://schemas.openxmlformats.org/officeDocument/2006/relationships/notesSlide" Target="/ppt/notesSlides/notesSlide4.xml" Id="Rbb1207013d5741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39015f8cd4021" /><Relationship Type="http://schemas.openxmlformats.org/officeDocument/2006/relationships/notesSlide" Target="/ppt/notesSlides/notesSlide5.xml" Id="Rc48e14f0822045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8c77f6891434f" /><Relationship Type="http://schemas.openxmlformats.org/officeDocument/2006/relationships/notesSlide" Target="/ppt/notesSlides/notesSlide6.xml" Id="R68228a98d9d44b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3c86a8534410e" /><Relationship Type="http://schemas.openxmlformats.org/officeDocument/2006/relationships/notesSlide" Target="/ppt/notesSlides/notesSlide7.xml" Id="Re928ebda1e154af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527e646174967" /><Relationship Type="http://schemas.openxmlformats.org/officeDocument/2006/relationships/notesSlide" Target="/ppt/notesSlides/notesSlide8.xml" Id="R990a8c0853e14a0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936a437db465f" /><Relationship Type="http://schemas.openxmlformats.org/officeDocument/2006/relationships/notesSlide" Target="/ppt/notesSlides/notesSlide9.xml" Id="Ref152b536409493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223C3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551CBC0-FF7F-428D-A497-058624606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19125"/>
            <a:ext cx="10477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C8D9B8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C8D9B8"/>
                </a:solidFill>
                <a:latin typeface="Helvetica Neue"/>
                <a:ea typeface="Helvetica Neue"/>
                <a:cs typeface="Helvetica Neue"/>
              </a:rPr>
              <a:t>CSC 141  /  FALL 2026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9032910-DE14-4447-8C4B-04DFEFE6B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952625"/>
            <a:ext cx="10191750" cy="2095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5400" b="0">
                <a:solidFill>
                  <a:srgbClr val="F8F6EF"/>
                </a:solidFill>
                <a:latin typeface="Georgia"/>
                <a:ea typeface="Georgia"/>
                <a:cs typeface="Georgia"/>
              </a:defRPr>
            </a:pPr>
            <a:r>
              <a:rPr sz="5400" b="0">
                <a:solidFill>
                  <a:srgbClr val="F8F6EF"/>
                </a:solidFill>
                <a:latin typeface="Georgia"/>
                <a:ea typeface="Georgia"/>
                <a:cs typeface="Georgia"/>
              </a:rPr>
              <a:t>Testing and debugging decisions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EAC30DA-74FF-452E-8A0F-3A8DCF903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476750"/>
            <a:ext cx="10477500" cy="1571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E5EDDD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>
                <a:solidFill>
                  <a:srgbClr val="E5EDDD"/>
                </a:solidFill>
                <a:latin typeface="Helvetica Neue"/>
                <a:ea typeface="Helvetica Neue"/>
                <a:cs typeface="Helvetica Neue"/>
              </a:rPr>
              <a:t>CSC 141 · Class 7</a:t>
            </a:r>
          </a:p>
          <a:p xmlns:a="http://schemas.openxmlformats.org/drawingml/2006/main">
            <a:pPr>
              <a:defRPr sz="2025" b="0">
                <a:solidFill>
                  <a:srgbClr val="E5EDDD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>
                <a:solidFill>
                  <a:srgbClr val="E5EDDD"/>
                </a:solidFill>
                <a:latin typeface="Helvetica Neue"/>
                <a:ea typeface="Helvetica Neue"/>
                <a:cs typeface="Helvetica Neue"/>
              </a:rPr>
              <a:t>Thursday, September 17, 2026</a:t>
            </a:r>
          </a:p>
          <a:p xmlns:a="http://schemas.openxmlformats.org/drawingml/2006/main">
            <a:pPr>
              <a:defRPr sz="2025" b="0">
                <a:solidFill>
                  <a:srgbClr val="E5EDDD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0">
                <a:solidFill>
                  <a:srgbClr val="E5EDDD"/>
                </a:solidFill>
                <a:latin typeface="Helvetica Neue"/>
                <a:ea typeface="Helvetica Neue"/>
                <a:cs typeface="Helvetica Neue"/>
              </a:rPr>
              <a:t>Dr. Si Chen</a:t>
            </a:r>
          </a:p>
        </p:txBody>
      </p:sp>
    </p:spTree>
    <p:extLst>
      <p:ext uri="{BB962C8B-B14F-4D97-AF65-F5344CB8AC3E}">
        <p14:creationId xmlns:p14="http://schemas.microsoft.com/office/powerpoint/2010/main" val="57163175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8F6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6675408-D470-40A1-AAFC-D68FA42F1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109728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205A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3300" b="1">
                <a:solidFill>
                  <a:srgbClr val="205A48"/>
                </a:solidFill>
                <a:latin typeface="Helvetica Neue"/>
                <a:ea typeface="Helvetica Neue"/>
                <a:cs typeface="Helvetica Neue"/>
              </a:rPr>
              <a:t>Runtime error: text mixed with a number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B6956FD-DBA2-4B35-871C-2A8A924E6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38300"/>
            <a:ext cx="7429500" cy="455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17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count = input("Tickets: ")</a:t>
            </a:r>
          </a:p>
          <a:p xmlns:a="http://schemas.openxmlformats.org/drawingml/2006/main">
            <a:pPr>
              <a:defRPr sz="17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17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next_count = count + 1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F9872EE-F612-42AA-B260-912529DF8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62975" y="1676400"/>
            <a:ext cx="2905125" cy="400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rPr>
              <a:t>input returns str.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2100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rPr>
              <a:t>Text + int raises TypeError.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2100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rPr>
              <a:t>Convert the input before addition.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4973C13-4835-4ED9-B8BB-D08026FCF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62700"/>
            <a:ext cx="1028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rPr>
              <a:t>CSC 141  ·  Class 7  ·  10</a:t>
            </a:r>
          </a:p>
        </p:txBody>
      </p:sp>
    </p:spTree>
    <p:extLst>
      <p:ext uri="{BB962C8B-B14F-4D97-AF65-F5344CB8AC3E}">
        <p14:creationId xmlns:p14="http://schemas.microsoft.com/office/powerpoint/2010/main" val="192608684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8F6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FCE51C6-7218-4688-A6A0-0AEE138CE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109728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205A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3300" b="1">
                <a:solidFill>
                  <a:srgbClr val="205A48"/>
                </a:solidFill>
                <a:latin typeface="Helvetica Neue"/>
                <a:ea typeface="Helvetica Neue"/>
                <a:cs typeface="Helvetica Neue"/>
              </a:rPr>
              <a:t>Logic error: the wrong boundary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B4368C6-5E99-424C-A7AF-D0E44BD7C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38300"/>
            <a:ext cx="7429500" cy="455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17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total = 30.0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7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17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if total &gt; 30:</a:t>
            </a:r>
          </a:p>
          <a:p xmlns:a="http://schemas.openxmlformats.org/drawingml/2006/main">
            <a:pPr>
              <a:defRPr sz="17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17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    delivery = 0.0</a:t>
            </a:r>
          </a:p>
          <a:p xmlns:a="http://schemas.openxmlformats.org/drawingml/2006/main">
            <a:pPr>
              <a:defRPr sz="17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17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else:</a:t>
            </a:r>
          </a:p>
          <a:p xmlns:a="http://schemas.openxmlformats.org/drawingml/2006/main">
            <a:pPr>
              <a:defRPr sz="17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17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    delivery = 4.0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9A7CCB3-1B1F-40F0-B202-E92A7DE0E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62975" y="1676400"/>
            <a:ext cx="2905125" cy="400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rPr>
              <a:t>Rule: free delivery at $30 or more.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2100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rPr>
              <a:t>At exactly $30, this code charges $4.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2100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rPr>
              <a:t>The condition needs &gt;=.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6B10BC2-A1BF-479F-A706-C53BC0F95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62700"/>
            <a:ext cx="1028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rPr>
              <a:t>CSC 141  ·  Class 7  ·  11</a:t>
            </a:r>
          </a:p>
        </p:txBody>
      </p:sp>
    </p:spTree>
    <p:extLst>
      <p:ext uri="{BB962C8B-B14F-4D97-AF65-F5344CB8AC3E}">
        <p14:creationId xmlns:p14="http://schemas.microsoft.com/office/powerpoint/2010/main" val="97565586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8F6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ABDA9F5-BA6A-452A-9DE3-B1F406DAB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109728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205A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3300" b="1">
                <a:solidFill>
                  <a:srgbClr val="205A48"/>
                </a:solidFill>
                <a:latin typeface="Helvetica Neue"/>
                <a:ea typeface="Helvetica Neue"/>
                <a:cs typeface="Helvetica Neue"/>
              </a:rPr>
              <a:t>A short debugging routine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79CC843-2F21-4D00-AB5F-BEF9AF414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10572750" cy="428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Reproduce the problem with one input.</a:t>
            </a:r>
          </a:p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Write the expected result.</a:t>
            </a:r>
          </a:p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Read the last error line, if one appears.</a:t>
            </a:r>
          </a:p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Trace until the first unexpected value or branch.</a:t>
            </a:r>
          </a:p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Change one cause, save, and run again.</a:t>
            </a:r>
          </a:p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Rerun the earlier tests after the fix.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22B1DFC-BEB4-441E-8B27-4F804E951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62700"/>
            <a:ext cx="1028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rPr>
              <a:t>CSC 141  ·  Class 7  ·  12</a:t>
            </a:r>
          </a:p>
        </p:txBody>
      </p:sp>
    </p:spTree>
    <p:extLst>
      <p:ext uri="{BB962C8B-B14F-4D97-AF65-F5344CB8AC3E}">
        <p14:creationId xmlns:p14="http://schemas.microsoft.com/office/powerpoint/2010/main" val="16425152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8F6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A20E053-D62A-4277-A71A-298528DAE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109728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205A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3300" b="1">
                <a:solidFill>
                  <a:srgbClr val="205A48"/>
                </a:solidFill>
                <a:latin typeface="Helvetica Neue"/>
                <a:ea typeface="Helvetica Neue"/>
                <a:cs typeface="Helvetica Neue"/>
              </a:rPr>
              <a:t>Trace table: a delivery calculator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5D8CB61-0F3F-4BC3-A9D2-C6EF8DA8D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76400"/>
            <a:ext cx="10668000" cy="419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20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subtotal   subtotal &gt;= 30   delivery   total</a:t>
            </a:r>
          </a:p>
          <a:p xmlns:a="http://schemas.openxmlformats.org/drawingml/2006/main">
            <a:pPr>
              <a:defRPr sz="20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20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25.00      False            4.00       29.00</a:t>
            </a:r>
          </a:p>
          <a:p xmlns:a="http://schemas.openxmlformats.org/drawingml/2006/main">
            <a:pPr>
              <a:defRPr sz="20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20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30.00      True             0.00       30.00</a:t>
            </a:r>
          </a:p>
          <a:p xmlns:a="http://schemas.openxmlformats.org/drawingml/2006/main">
            <a:pPr>
              <a:defRPr sz="20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20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42.00      True             0.00       42.00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23BE53A-D5D0-4B9B-B3B4-E81121EFA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62700"/>
            <a:ext cx="1028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rPr>
              <a:t>CSC 141  ·  Class 7  ·  13</a:t>
            </a:r>
          </a:p>
        </p:txBody>
      </p:sp>
    </p:spTree>
    <p:extLst>
      <p:ext uri="{BB962C8B-B14F-4D97-AF65-F5344CB8AC3E}">
        <p14:creationId xmlns:p14="http://schemas.microsoft.com/office/powerpoint/2010/main" val="622887725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8F6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15BDE46-5C00-406A-9ADE-2B7993DA1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109728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205A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3300" b="1">
                <a:solidFill>
                  <a:srgbClr val="205A48"/>
                </a:solidFill>
                <a:latin typeface="Helvetica Neue"/>
                <a:ea typeface="Helvetica Neue"/>
                <a:cs typeface="Helvetica Neue"/>
              </a:rPr>
              <a:t>Temporary prints reveal intermediate values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9ADED98-DCA1-4982-A457-B46C816AD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38300"/>
            <a:ext cx="7429500" cy="455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17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subtotal = float(input("Subtotal: "))</a:t>
            </a:r>
          </a:p>
          <a:p xmlns:a="http://schemas.openxmlformats.org/drawingml/2006/main">
            <a:pPr>
              <a:defRPr sz="17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17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print("DEBUG subtotal:", subtotal)</a:t>
            </a:r>
          </a:p>
          <a:p xmlns:a="http://schemas.openxmlformats.org/drawingml/2006/main">
            <a:pPr>
              <a:defRPr sz="17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17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print("DEBUG qualifies:", subtotal &gt;= 30)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7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17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if subtotal &gt;= 30:</a:t>
            </a:r>
          </a:p>
          <a:p xmlns:a="http://schemas.openxmlformats.org/drawingml/2006/main">
            <a:pPr>
              <a:defRPr sz="17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17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    delivery = 0.0</a:t>
            </a:r>
          </a:p>
          <a:p xmlns:a="http://schemas.openxmlformats.org/drawingml/2006/main">
            <a:pPr>
              <a:defRPr sz="17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17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else:</a:t>
            </a:r>
          </a:p>
          <a:p xmlns:a="http://schemas.openxmlformats.org/drawingml/2006/main">
            <a:pPr>
              <a:defRPr sz="17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17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    delivery = 4.0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AF069E7-A113-40B0-A9C6-22FD9B795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62975" y="1676400"/>
            <a:ext cx="2905125" cy="400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rPr>
              <a:t>Inspect both the value and the condition.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2100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rPr>
              <a:t>Remove temporary prints when the final output is correct.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50B3E69-728B-4040-AD17-3B5904B8F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62700"/>
            <a:ext cx="1028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rPr>
              <a:t>CSC 141  ·  Class 7  ·  14</a:t>
            </a:r>
          </a:p>
        </p:txBody>
      </p:sp>
    </p:spTree>
    <p:extLst>
      <p:ext uri="{BB962C8B-B14F-4D97-AF65-F5344CB8AC3E}">
        <p14:creationId xmlns:p14="http://schemas.microsoft.com/office/powerpoint/2010/main" val="126011478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8F6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A803965-D3E4-4DDB-8C03-4DD491622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109728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205A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3300" b="1">
                <a:solidFill>
                  <a:srgbClr val="205A48"/>
                </a:solidFill>
                <a:latin typeface="Helvetica Neue"/>
                <a:ea typeface="Helvetica Neue"/>
                <a:cs typeface="Helvetica Neue"/>
              </a:rPr>
              <a:t>Guided repair: free delivery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64C4A88-C724-4472-B831-44F35CC19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38300"/>
            <a:ext cx="7429500" cy="455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17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subtotal = input("Subtotal: ")</a:t>
            </a:r>
          </a:p>
          <a:p xmlns:a="http://schemas.openxmlformats.org/drawingml/2006/main">
            <a:pPr>
              <a:defRPr sz="17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17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if subtotal &gt; 30:</a:t>
            </a:r>
          </a:p>
          <a:p xmlns:a="http://schemas.openxmlformats.org/drawingml/2006/main">
            <a:pPr>
              <a:defRPr sz="17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17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    delivery = 0.0</a:t>
            </a:r>
          </a:p>
          <a:p xmlns:a="http://schemas.openxmlformats.org/drawingml/2006/main">
            <a:pPr>
              <a:defRPr sz="17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17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else:</a:t>
            </a:r>
          </a:p>
          <a:p xmlns:a="http://schemas.openxmlformats.org/drawingml/2006/main">
            <a:pPr>
              <a:defRPr sz="17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17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    delivery = 4.0</a:t>
            </a:r>
          </a:p>
          <a:p xmlns:a="http://schemas.openxmlformats.org/drawingml/2006/main">
            <a:pPr>
              <a:defRPr sz="17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17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total = subtotal + delivery</a:t>
            </a:r>
          </a:p>
          <a:p xmlns:a="http://schemas.openxmlformats.org/drawingml/2006/main">
            <a:pPr>
              <a:defRPr sz="17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17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print("Total: " + total)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ED67BE0-35DF-42CD-875B-80A2DCD8D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62975" y="1676400"/>
            <a:ext cx="2905125" cy="400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rPr>
              <a:t>Rule: totals of $30 or more receive free delivery.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2100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rPr>
              <a:t>Find the input-type problem, the boundary problem, and the output-type problem.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27D22D4-3679-4C09-835F-8500880AE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62700"/>
            <a:ext cx="1028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rPr>
              <a:t>CSC 141  ·  Class 7  ·  15</a:t>
            </a:r>
          </a:p>
        </p:txBody>
      </p:sp>
    </p:spTree>
    <p:extLst>
      <p:ext uri="{BB962C8B-B14F-4D97-AF65-F5344CB8AC3E}">
        <p14:creationId xmlns:p14="http://schemas.microsoft.com/office/powerpoint/2010/main" val="2004983209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8F6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AA0C93A-4CFA-4651-AEB2-3B4943817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109728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205A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3300" b="1">
                <a:solidFill>
                  <a:srgbClr val="205A48"/>
                </a:solidFill>
                <a:latin typeface="Helvetica Neue"/>
                <a:ea typeface="Helvetica Neue"/>
                <a:cs typeface="Helvetica Neue"/>
              </a:rPr>
              <a:t>Delivery solution after your attempt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A6DD5B3-0F55-46F7-AC2B-63F3E6C72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38300"/>
            <a:ext cx="7429500" cy="455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17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FREE_DELIVERY_MIN = 30.0</a:t>
            </a:r>
          </a:p>
          <a:p xmlns:a="http://schemas.openxmlformats.org/drawingml/2006/main">
            <a:pPr>
              <a:defRPr sz="17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17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DELIVERY_FEE = 4.0</a:t>
            </a:r>
          </a:p>
          <a:p xmlns:a="http://schemas.openxmlformats.org/drawingml/2006/main">
            <a:pPr>
              <a:defRPr sz="17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17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subtotal = float(input("Subtotal: "))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7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17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if subtotal &gt;= FREE_DELIVERY_MIN:</a:t>
            </a:r>
          </a:p>
          <a:p xmlns:a="http://schemas.openxmlformats.org/drawingml/2006/main">
            <a:pPr>
              <a:defRPr sz="17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17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    delivery = 0.0</a:t>
            </a:r>
          </a:p>
          <a:p xmlns:a="http://schemas.openxmlformats.org/drawingml/2006/main">
            <a:pPr>
              <a:defRPr sz="17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17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else:</a:t>
            </a:r>
          </a:p>
          <a:p xmlns:a="http://schemas.openxmlformats.org/drawingml/2006/main">
            <a:pPr>
              <a:defRPr sz="17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17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    delivery = DELIVERY_FEE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7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17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total = subtotal + delivery</a:t>
            </a:r>
          </a:p>
          <a:p xmlns:a="http://schemas.openxmlformats.org/drawingml/2006/main">
            <a:pPr>
              <a:defRPr sz="17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17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print(f"Total: ${total:.2f}")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A6ED390-D53E-4C68-AE76-F11E0510A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62975" y="1676400"/>
            <a:ext cx="2905125" cy="400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rPr>
              <a:t>Test 29.99, 30.00, and 30.01.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2100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rPr>
              <a:t>Expected totals:</a:t>
            </a:r>
          </a:p>
          <a:p xmlns:a="http://schemas.openxmlformats.org/drawingml/2006/main">
            <a:pPr>
              <a:defRPr sz="2100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rPr>
              <a:t>$33.99, $30.00, $30.01.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8EA8040-61BF-4B65-9569-8FF2F64F8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62700"/>
            <a:ext cx="1028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rPr>
              <a:t>CSC 141  ·  Class 7  ·  16</a:t>
            </a:r>
          </a:p>
        </p:txBody>
      </p:sp>
    </p:spTree>
    <p:extLst>
      <p:ext uri="{BB962C8B-B14F-4D97-AF65-F5344CB8AC3E}">
        <p14:creationId xmlns:p14="http://schemas.microsoft.com/office/powerpoint/2010/main" val="1083669344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8F6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82CA34D-7FE6-413F-BC78-4EB467D0F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109728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205A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3300" b="1">
                <a:solidFill>
                  <a:srgbClr val="205A48"/>
                </a:solidFill>
                <a:latin typeface="Helvetica Neue"/>
                <a:ea typeface="Helvetica Neue"/>
                <a:cs typeface="Helvetica Neue"/>
              </a:rPr>
              <a:t>Independent practice: a study-room session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19D20E6-1E6A-4DC5-8742-A96E27C04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10572750" cy="428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Fictional rules:</a:t>
            </a:r>
          </a:p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Under 30 minutes: $0.00.</a:t>
            </a:r>
          </a:p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30–60 minutes, inclusive: $2.00.</a:t>
            </a:r>
          </a:p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More than 60 minutes: $4.00.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Read nonnegative whole minutes. Print one fee.</a:t>
            </a:r>
          </a:p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Use if / elif / else.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4553A6B-8323-46E3-A2CE-46BAABA17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62700"/>
            <a:ext cx="1028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rPr>
              <a:t>CSC 141  ·  Class 7  ·  17</a:t>
            </a:r>
          </a:p>
        </p:txBody>
      </p:sp>
    </p:spTree>
    <p:extLst>
      <p:ext uri="{BB962C8B-B14F-4D97-AF65-F5344CB8AC3E}">
        <p14:creationId xmlns:p14="http://schemas.microsoft.com/office/powerpoint/2010/main" val="798005040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8F6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B7791A0-452B-420C-ACEB-E4D3B8F48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109728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205A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3300" b="1">
                <a:solidFill>
                  <a:srgbClr val="205A48"/>
                </a:solidFill>
                <a:latin typeface="Helvetica Neue"/>
                <a:ea typeface="Helvetica Neue"/>
                <a:cs typeface="Helvetica Neue"/>
              </a:rPr>
              <a:t>Test plan before implementation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75CB0CD-BCBB-4ECE-B9B1-AA9535124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76400"/>
            <a:ext cx="10668000" cy="419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20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Minutes    Expected fee</a:t>
            </a:r>
          </a:p>
          <a:p xmlns:a="http://schemas.openxmlformats.org/drawingml/2006/main">
            <a:pPr>
              <a:defRPr sz="20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20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0          $0.00</a:t>
            </a:r>
          </a:p>
          <a:p xmlns:a="http://schemas.openxmlformats.org/drawingml/2006/main">
            <a:pPr>
              <a:defRPr sz="20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20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29         $0.00</a:t>
            </a:r>
          </a:p>
          <a:p xmlns:a="http://schemas.openxmlformats.org/drawingml/2006/main">
            <a:pPr>
              <a:defRPr sz="20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20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30         $2.00</a:t>
            </a:r>
          </a:p>
          <a:p xmlns:a="http://schemas.openxmlformats.org/drawingml/2006/main">
            <a:pPr>
              <a:defRPr sz="20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20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60         $2.00</a:t>
            </a:r>
          </a:p>
          <a:p xmlns:a="http://schemas.openxmlformats.org/drawingml/2006/main">
            <a:pPr>
              <a:defRPr sz="20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20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61         $4.00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20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20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Explain what each boundary case checks.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6B33366-F3E4-4449-A2D4-9E5BC1A9C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62700"/>
            <a:ext cx="1028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rPr>
              <a:t>CSC 141  ·  Class 7  ·  18</a:t>
            </a:r>
          </a:p>
        </p:txBody>
      </p:sp>
    </p:spTree>
    <p:extLst>
      <p:ext uri="{BB962C8B-B14F-4D97-AF65-F5344CB8AC3E}">
        <p14:creationId xmlns:p14="http://schemas.microsoft.com/office/powerpoint/2010/main" val="97453013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8F6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B388A58-ACDA-4E90-B734-11ACE7B2D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109728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205A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3300" b="1">
                <a:solidFill>
                  <a:srgbClr val="205A48"/>
                </a:solidFill>
                <a:latin typeface="Helvetica Neue"/>
                <a:ea typeface="Helvetica Neue"/>
                <a:cs typeface="Helvetica Neue"/>
              </a:rPr>
              <a:t>A small checkpoint for each step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F4DC476-9A46-460E-8B31-5439A86AB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10572750" cy="428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First run: the input converts to an int.</a:t>
            </a:r>
          </a:p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Second run: the program chooses the fee.</a:t>
            </a:r>
          </a:p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Third run: the money has two decimal places.</a:t>
            </a:r>
          </a:p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Final check: all planned tests agree.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If stuck, show the first checkpoint that fails.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5518D29-2018-46BF-BFD3-8269B8A78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62700"/>
            <a:ext cx="1028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rPr>
              <a:t>CSC 141  ·  Class 7  ·  19</a:t>
            </a:r>
          </a:p>
        </p:txBody>
      </p:sp>
    </p:spTree>
    <p:extLst>
      <p:ext uri="{BB962C8B-B14F-4D97-AF65-F5344CB8AC3E}">
        <p14:creationId xmlns:p14="http://schemas.microsoft.com/office/powerpoint/2010/main" val="2698479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8F6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08F0DD8-A514-42D5-B815-6951F3C35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109728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205A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3300" b="1">
                <a:solidFill>
                  <a:srgbClr val="205A48"/>
                </a:solidFill>
                <a:latin typeface="Helvetica Neue"/>
                <a:ea typeface="Helvetica Neue"/>
                <a:cs typeface="Helvetica Neue"/>
              </a:rPr>
              <a:t>Today’s learning goals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C103706-2C9A-41F1-8163-C763EAAAE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10572750" cy="428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Choose tests for each branch and each boundary.</a:t>
            </a:r>
          </a:p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Distinguish syntax, runtime, and logic errors.</a:t>
            </a:r>
          </a:p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Use a trace to locate the first wrong value.</a:t>
            </a:r>
          </a:p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Repair one issue and rerun the relevant tests.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0809266-9D08-4993-8676-B9432BDFD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62700"/>
            <a:ext cx="1028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rPr>
              <a:t>CSC 141  ·  Class 7  ·  2</a:t>
            </a:r>
          </a:p>
        </p:txBody>
      </p:sp>
    </p:spTree>
    <p:extLst>
      <p:ext uri="{BB962C8B-B14F-4D97-AF65-F5344CB8AC3E}">
        <p14:creationId xmlns:p14="http://schemas.microsoft.com/office/powerpoint/2010/main" val="916601043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8F6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B1ECE49-9BC2-4048-934F-E5ABA79D5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109728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205A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3300" b="1">
                <a:solidFill>
                  <a:srgbClr val="205A48"/>
                </a:solidFill>
                <a:latin typeface="Helvetica Neue"/>
                <a:ea typeface="Helvetica Neue"/>
                <a:cs typeface="Helvetica Neue"/>
              </a:rPr>
              <a:t>Explain your repair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DB4832F-EB69-4435-A3F6-85674357B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10572750" cy="428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With a partner:</a:t>
            </a:r>
          </a:p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Name one input you tested.</a:t>
            </a:r>
          </a:p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State the expected and actual output.</a:t>
            </a:r>
          </a:p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Identify the condition or value that went wrong.</a:t>
            </a:r>
          </a:p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Explain the change you made.</a:t>
            </a:r>
          </a:p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Run the boundary tests again.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F50518D-C036-41D2-8E02-20FA1B9E2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62700"/>
            <a:ext cx="1028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rPr>
              <a:t>CSC 141  ·  Class 7  ·  20</a:t>
            </a:r>
          </a:p>
        </p:txBody>
      </p:sp>
    </p:spTree>
    <p:extLst>
      <p:ext uri="{BB962C8B-B14F-4D97-AF65-F5344CB8AC3E}">
        <p14:creationId xmlns:p14="http://schemas.microsoft.com/office/powerpoint/2010/main" val="249301524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8F6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1E34513-A0A4-45CB-8FA1-41EA60588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109728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205A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3300" b="1">
                <a:solidFill>
                  <a:srgbClr val="205A48"/>
                </a:solidFill>
                <a:latin typeface="Helvetica Neue"/>
                <a:ea typeface="Helvetica Neue"/>
                <a:cs typeface="Helvetica Neue"/>
              </a:rPr>
              <a:t>Exit ticket and PA1 reminder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476489F-C5E5-487F-A0E9-320924B02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10572750" cy="428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What is the difference between a runtime error and a logic error?</a:t>
            </a:r>
          </a:p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Which three nearby inputs test a threshold of 50?</a:t>
            </a:r>
          </a:p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Why should you rerun old tests after a change?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PA1 is due tonight at 11:59 PM in D2L.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42D8F76-4978-48A9-9427-3807CD060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62700"/>
            <a:ext cx="1028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rPr>
              <a:t>CSC 141  ·  Class 7  ·  21</a:t>
            </a:r>
          </a:p>
        </p:txBody>
      </p:sp>
    </p:spTree>
    <p:extLst>
      <p:ext uri="{BB962C8B-B14F-4D97-AF65-F5344CB8AC3E}">
        <p14:creationId xmlns:p14="http://schemas.microsoft.com/office/powerpoint/2010/main" val="37188382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8F6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FEFF25A-2AE8-4809-9D06-792B3B80A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109728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205A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3300" b="1">
                <a:solidFill>
                  <a:srgbClr val="205A48"/>
                </a:solidFill>
                <a:latin typeface="Helvetica Neue"/>
                <a:ea typeface="Helvetica Neue"/>
                <a:cs typeface="Helvetica Neue"/>
              </a:rPr>
              <a:t>Warm-up: predict before running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E3AA235-8C5F-4CBC-80D9-8730E15B9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38300"/>
            <a:ext cx="7429500" cy="455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17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temperature = 18</a:t>
            </a:r>
          </a:p>
          <a:p xmlns:a="http://schemas.openxmlformats.org/drawingml/2006/main">
            <a:pPr>
              <a:defRPr sz="17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17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if temperature &lt; 18:</a:t>
            </a:r>
          </a:p>
          <a:p xmlns:a="http://schemas.openxmlformats.org/drawingml/2006/main">
            <a:pPr>
              <a:defRPr sz="17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17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    print("Jacket")</a:t>
            </a:r>
          </a:p>
          <a:p xmlns:a="http://schemas.openxmlformats.org/drawingml/2006/main">
            <a:pPr>
              <a:defRPr sz="17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17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else:</a:t>
            </a:r>
          </a:p>
          <a:p xmlns:a="http://schemas.openxmlformats.org/drawingml/2006/main">
            <a:pPr>
              <a:defRPr sz="17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17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    print("Light layer")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42A6167-3F70-4C46-907C-22CE05FAB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62975" y="1676400"/>
            <a:ext cx="2905125" cy="400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rPr>
              <a:t>What prints at 18?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2100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rPr>
              <a:t>What changes at 17?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2100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rPr>
              <a:t>What changes at 19?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03A4C98-6DF2-443A-A393-6B4834FAA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62700"/>
            <a:ext cx="1028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rPr>
              <a:t>CSC 141  ·  Class 7  ·  3</a:t>
            </a:r>
          </a:p>
        </p:txBody>
      </p:sp>
    </p:spTree>
    <p:extLst>
      <p:ext uri="{BB962C8B-B14F-4D97-AF65-F5344CB8AC3E}">
        <p14:creationId xmlns:p14="http://schemas.microsoft.com/office/powerpoint/2010/main" val="13463212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8F6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BE18DB8-977D-405A-A734-5A524764A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109728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205A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3300" b="1">
                <a:solidFill>
                  <a:srgbClr val="205A48"/>
                </a:solidFill>
                <a:latin typeface="Helvetica Neue"/>
                <a:ea typeface="Helvetica Neue"/>
                <a:cs typeface="Helvetica Neue"/>
              </a:rPr>
              <a:t>A test needs an expected result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6887C0C-F6B5-42AA-8E16-0BF765DF3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10572750" cy="428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A test case contains:</a:t>
            </a:r>
          </a:p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An input.</a:t>
            </a:r>
          </a:p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The expected output from the rule.</a:t>
            </a:r>
          </a:p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The actual output after running.</a:t>
            </a:r>
          </a:p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A comparison of expected and actual.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“Python did not crash” is only one observation.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533472F-1984-4B82-85C1-90E7BE863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62700"/>
            <a:ext cx="1028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rPr>
              <a:t>CSC 141  ·  Class 7  ·  4</a:t>
            </a:r>
          </a:p>
        </p:txBody>
      </p:sp>
    </p:spTree>
    <p:extLst>
      <p:ext uri="{BB962C8B-B14F-4D97-AF65-F5344CB8AC3E}">
        <p14:creationId xmlns:p14="http://schemas.microsoft.com/office/powerpoint/2010/main" val="75502786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8F6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160958A-E146-4DE6-8BC8-D4848BDC7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109728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205A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3300" b="1">
                <a:solidFill>
                  <a:srgbClr val="205A48"/>
                </a:solidFill>
                <a:latin typeface="Helvetica Neue"/>
                <a:ea typeface="Helvetica Neue"/>
                <a:cs typeface="Helvetica Neue"/>
              </a:rPr>
              <a:t>Boundary tests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0151546-6E2E-4F35-82FF-4263264AF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76400"/>
            <a:ext cx="10668000" cy="419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0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20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Rule: free delivery for totals of $30 or more.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20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20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Input       Expected delivery charge</a:t>
            </a:r>
          </a:p>
          <a:p xmlns:a="http://schemas.openxmlformats.org/drawingml/2006/main">
            <a:pPr>
              <a:defRPr sz="20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20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29.99       $4.00</a:t>
            </a:r>
          </a:p>
          <a:p xmlns:a="http://schemas.openxmlformats.org/drawingml/2006/main">
            <a:pPr>
              <a:defRPr sz="20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20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30.00       $0.00</a:t>
            </a:r>
          </a:p>
          <a:p xmlns:a="http://schemas.openxmlformats.org/drawingml/2006/main">
            <a:pPr>
              <a:defRPr sz="20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20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30.01       $0.00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20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20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The exact threshold distinguishes &gt; from &gt;=.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4A78E35-DC88-4533-BC34-1DBCFDC43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62700"/>
            <a:ext cx="1028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rPr>
              <a:t>CSC 141  ·  Class 7  ·  5</a:t>
            </a:r>
          </a:p>
        </p:txBody>
      </p:sp>
    </p:spTree>
    <p:extLst>
      <p:ext uri="{BB962C8B-B14F-4D97-AF65-F5344CB8AC3E}">
        <p14:creationId xmlns:p14="http://schemas.microsoft.com/office/powerpoint/2010/main" val="51011168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8F6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53B2691-B11E-453A-AACB-B74FA8A07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109728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205A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3300" b="1">
                <a:solidFill>
                  <a:srgbClr val="205A48"/>
                </a:solidFill>
                <a:latin typeface="Helvetica Neue"/>
                <a:ea typeface="Helvetica Neue"/>
                <a:cs typeface="Helvetica Neue"/>
              </a:rPr>
              <a:t>Branch coverage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36D951A-E641-417B-AA4A-3E7706B1E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10572750" cy="428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For an if/else, test a True path and a False path.</a:t>
            </a:r>
          </a:p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For an elif chain, choose a case for every output.</a:t>
            </a:r>
          </a:p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For nested decisions, test the outer False path and each reachable inner path.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Passing these cases builds evidence; it does not prove every possible input is correct.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48FB43B-DB2B-449F-9992-A2A86CD24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62700"/>
            <a:ext cx="1028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rPr>
              <a:t>CSC 141  ·  Class 7  ·  6</a:t>
            </a:r>
          </a:p>
        </p:txBody>
      </p:sp>
    </p:spTree>
    <p:extLst>
      <p:ext uri="{BB962C8B-B14F-4D97-AF65-F5344CB8AC3E}">
        <p14:creationId xmlns:p14="http://schemas.microsoft.com/office/powerpoint/2010/main" val="170599620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8F6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3D75F82-1F27-49F4-994A-29484D7DE8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109728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205A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3300" b="1">
                <a:solidFill>
                  <a:srgbClr val="205A48"/>
                </a:solidFill>
                <a:latin typeface="Helvetica Neue"/>
                <a:ea typeface="Helvetica Neue"/>
                <a:cs typeface="Helvetica Neue"/>
              </a:rPr>
              <a:t>Valid input assumptions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B118D37-D797-4F00-A9C6-FD9ED3144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10572750" cy="428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This week’s examples assume the stated input types.</a:t>
            </a:r>
          </a:p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A ticket count is a whole number.</a:t>
            </a:r>
          </a:p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A price may have a decimal part.</a:t>
            </a:r>
          </a:p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A yes/no prompt receives yes or no.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Invalid-input recovery will need additional techniques later.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AF59B3C-1BA5-4C10-A53D-A3F39A651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62700"/>
            <a:ext cx="1028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rPr>
              <a:t>CSC 141  ·  Class 7  ·  7</a:t>
            </a:r>
          </a:p>
        </p:txBody>
      </p:sp>
    </p:spTree>
    <p:extLst>
      <p:ext uri="{BB962C8B-B14F-4D97-AF65-F5344CB8AC3E}">
        <p14:creationId xmlns:p14="http://schemas.microsoft.com/office/powerpoint/2010/main" val="24658097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8F6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C817E4F-E503-4AAA-A3B3-92B9426F1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109728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205A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3300" b="1">
                <a:solidFill>
                  <a:srgbClr val="205A48"/>
                </a:solidFill>
                <a:latin typeface="Helvetica Neue"/>
                <a:ea typeface="Helvetica Neue"/>
                <a:cs typeface="Helvetica Neue"/>
              </a:rPr>
              <a:t>Three kinds of errors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811A737-32AA-41A8-81F0-60938AA52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10572750" cy="428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Syntax error: Python cannot read the program.</a:t>
            </a:r>
          </a:p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Runtime error: an operation fails while the program runs.</a:t>
            </a:r>
          </a:p>
          <a:p xmlns:a="http://schemas.openxmlformats.org/drawingml/2006/main">
            <a:pPr>
              <a:def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475" b="0">
                <a:solidFill>
                  <a:srgbClr val="223C36"/>
                </a:solidFill>
                <a:latin typeface="Helvetica Neue"/>
                <a:ea typeface="Helvetica Neue"/>
                <a:cs typeface="Helvetica Neue"/>
              </a:rPr>
              <a:t>Logic error: the program runs but does not follow the rule.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04F66DE-EBCF-4D71-B41A-1C6C529EF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62700"/>
            <a:ext cx="1028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rPr>
              <a:t>CSC 141  ·  Class 7  ·  8</a:t>
            </a:r>
          </a:p>
        </p:txBody>
      </p:sp>
    </p:spTree>
    <p:extLst>
      <p:ext uri="{BB962C8B-B14F-4D97-AF65-F5344CB8AC3E}">
        <p14:creationId xmlns:p14="http://schemas.microsoft.com/office/powerpoint/2010/main" val="104214212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8F6E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2605279-CB15-4654-ACC4-5413F4639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"/>
            <a:ext cx="109728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300" b="1">
                <a:solidFill>
                  <a:srgbClr val="205A48"/>
                </a:solidFill>
                <a:latin typeface="Helvetica Neue"/>
                <a:ea typeface="Helvetica Neue"/>
                <a:cs typeface="Helvetica Neue"/>
              </a:defRPr>
            </a:pPr>
            <a:r>
              <a:rPr sz="3300" b="1">
                <a:solidFill>
                  <a:srgbClr val="205A48"/>
                </a:solidFill>
                <a:latin typeface="Helvetica Neue"/>
                <a:ea typeface="Helvetica Neue"/>
                <a:cs typeface="Helvetica Neue"/>
              </a:rPr>
              <a:t>Syntax error: assignment in a condition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5D9C214-E385-4AEE-A4D7-98D01492E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38300"/>
            <a:ext cx="7429500" cy="455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17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score = 10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7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17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if score = 10:</a:t>
            </a:r>
          </a:p>
          <a:p xmlns:a="http://schemas.openxmlformats.org/drawingml/2006/main">
            <a:pPr>
              <a:defRPr sz="1725" b="0">
                <a:solidFill>
                  <a:srgbClr val="223C36"/>
                </a:solidFill>
                <a:latin typeface="Menlo"/>
                <a:ea typeface="Menlo"/>
                <a:cs typeface="Menlo"/>
              </a:defRPr>
            </a:pPr>
            <a:r>
              <a:rPr sz="1725" b="0">
                <a:solidFill>
                  <a:srgbClr val="223C36"/>
                </a:solidFill>
                <a:latin typeface="Menlo"/>
                <a:ea typeface="Menlo"/>
                <a:cs typeface="Menlo"/>
              </a:rPr>
              <a:t>    print("Ten")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9DD8276-9256-40A7-9802-B339E4A2D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62975" y="1676400"/>
            <a:ext cx="2905125" cy="400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rPr>
              <a:t>The condition needs == for equality.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2100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rPr>
              <a:t>Read the reported line and inspect nearby punctuation.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43B4B9E-1A20-4DB6-97B7-11BC49359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62700"/>
            <a:ext cx="1028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75" b="0">
                <a:solidFill>
                  <a:srgbClr val="56695E"/>
                </a:solidFill>
                <a:latin typeface="Helvetica Neue"/>
                <a:ea typeface="Helvetica Neue"/>
                <a:cs typeface="Helvetica Neue"/>
              </a:rPr>
              <a:t>CSC 141  ·  Class 7  ·  9</a:t>
            </a:r>
          </a:p>
        </p:txBody>
      </p:sp>
    </p:spTree>
    <p:extLst>
      <p:ext uri="{BB962C8B-B14F-4D97-AF65-F5344CB8AC3E}">
        <p14:creationId xmlns:p14="http://schemas.microsoft.com/office/powerpoint/2010/main" val="31380410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2026-09-11T17:31:33.7160000Z</dcterms:created>
  <dcterms:modified xsi:type="dcterms:W3CDTF">2026-09-11T17:31:33.7160000Z</dcterms:modified>
</coreProperties>
</file>