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75 minutes: warm-up 5, loop review 15, nested loops 15, string preview 5, PokéLab Phase V lab time 30, exit ticket 5. Lab day: the second half of class is hands-on in the Loop Trails.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Students who missed Class 14 should open the Class 14 slides and Playground examples (wcu.ninja/csc141/python?class=14) during the lab half.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Answers: 0 1 2 (each on its own line); -2 (10, 7, 4, 1, -2: the loop keeps going while n &gt; 0, so it stops only after n becomes -2); 14 (1 + 4 + 9). The middle one catches students who stop the loop at 1.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Name the four parts on every while loop you write today. In PokéLab, a missing update means the Pokémon keeps calling move() until the 400-action limit stops it.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Start included, stop excluded, step is the jump. The number of passes is what matters for the Pokémon: range(steps) moves exactly steps tiles.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Rule of thumb: if you can say how many passes before the loop starts, use for; if the loop ends when something happens, use while. Both appear in the Loop Trails.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Ask: what changes between the two? Only what is added (n versus 1) and the if. Mission 27 is the accumulator; mission 28 is counting.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a: off by one, range(1, n) leaves out n, so count_evens(6) returns 2. b: count = 0 is reset on every pass, so it returns 1 for 6 and 0 for 7; for n = 0 the loop never runs and count does not even exist (UnboundLocalError). Both versions are in the Playground; have students fix them there.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5 minutes. Live-code it. Output: three rows of four stars. Then change range(3) to range(2) and range(4) to range(5) and ask for the count of stars before running (10). end=" " keeps the stars on one line; the bare print() starts the next row.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The inner variable col restarts at 0 on every outer pass. Ask: what are row and col on the very last star? (2 and 3.)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\t is a tab (Class 2). Ask what range(1, 6) in both places would print (a 5 × 5 table).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Ask: what prints if planted = 0 moves inside the outer loop? (4, it resets every row.) Inside the inner loop? (1.) Same reset bug as Class 14, one level deeper.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The counting pattern again, now over letters instead of numbers. Only show; Thursday covers indexing and slicing.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 minutes. URL: csc141-pokemon-lab.quake0day.workers.dev/stage5.html?mission=25 (linked from the course site, Class 14 and Class 15 rows). Missions 25–28 are Class 14 material; 29–30 are today's.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 minutes. Demo mission 25 live: run the starter (it has the missing-update bug), read the error, fix it, use the scenario buttons (steps = 1, 3, 5) before Check. The checker also reads the structure: move() must be inside a loop with no arguments.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30 minutes. Circulate. Common issues: moving the update outside the loop, calling move(steps), resetting total inside the loop (27), planting in the inner loop but forgetting next_row() (30).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4 minutes. Answers: 12; no update, count never changes so the loop never ends (the trail world stops it at 400 actions); while, because the number of tiles is not known in advance.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1 minute. Per the syllabus, Quiz 3 and the Programming Assignment 3 due date fall in Week 9; announce the exact dates from D2L.</a:t>
            </a:r>
          </a:p>
          <a:p>
            <a:r>
              <a:t>Source: CSC141 Fall 2026 syllabus, Weeks 8-9 (loops continued; nested iteration; integrated practice). Fictional teaching examples authored for this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23C3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3900" y="619125"/>
            <a:ext cx="10477500" cy="42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C8D9B8"/>
                </a:solidFill>
                <a:latin typeface="Helvetica Neue"/>
              </a:rPr>
              <a:t>CSC 141  /  FALL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3900" y="1952625"/>
            <a:ext cx="10191750" cy="2095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7200" b="0">
                <a:solidFill>
                  <a:srgbClr val="F8F6EF"/>
                </a:solidFill>
                <a:latin typeface="Georgia"/>
              </a:rPr>
              <a:t>Nested loops and the Loop Trails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476750"/>
            <a:ext cx="10477500" cy="1571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E5EDDD"/>
                </a:solidFill>
                <a:latin typeface="Helvetica Neue"/>
              </a:rPr>
              <a:t>CSC 141 · Class 15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Tuesday, October 20, 2026</a:t>
            </a:r>
          </a:p>
          <a:p>
            <a:r>
              <a:rPr sz="2700" b="0">
                <a:solidFill>
                  <a:srgbClr val="E5EDDD"/>
                </a:solidFill>
                <a:latin typeface="Helvetica Neue"/>
              </a:rPr>
              <a:t>Dr. Si Chen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Where we are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Class 14: while, for + range(), the accumulator and counting patterns.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Today: make those patterns automatic, then put a loop inside a loop.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Second half of class: PokéLab Phase V, The Loop Trails (missions 25–30).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Thursday: strings — loops over the characters of text.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Today's learning goals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Choose between while and for, and say why.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Trace any loop by hand with a table.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Write a nested loop and predict how many times the inner body runs.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Drive the Pokémon through missions 25–30 with your own loops.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Warm-up: predict the output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for i in range(3):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print(i)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n = 10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while n &gt; 0: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n -= 3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print(n)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total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k in range(1, 4):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total += k * k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print(total)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Write all three answers before running.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Then run it in the Playground (Class 15, example 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Review: the four parts of a while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count = 1              # 1. start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while count &lt;= 5:      # 2. condition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print(count)       # 3. body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count += 1         # 4. update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print("done")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Start, condition, body, update.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The update must move the condition toward False.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Missing update: the loop never ends.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Review: for + range()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call                values            passes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range(4)            0 1 2 3           4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range(1, 5)         1 2 3 4           4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range(2, 11, 3)     2 5 8             3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range(5, 1, -1)     5 4 3 2           4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range(0)            (nothing)         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Review: which loop?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task                       loop   why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print 10 lines             for    known count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ask until input is valid   while  not known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add 1 + 2 + ... + n        for    known count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weeks until savings goal   while  until done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walk exactly steps tiles   for    known count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walk until the berry tile  while  until done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Review: accumulator and counting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223C36"/>
                </a:solidFill>
                <a:latin typeface="Menlo"/>
              </a:rPr>
              <a:t># accumulator: add every value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total = 0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for n in range(1, 6):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total += n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print(total)          # 15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# counting: +1 when the if is True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count = 0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for n in range(1, 21):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if n % 3 == 0: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count += 1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print(count)          # 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Start before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Change inside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Use after the loop.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Same three steps for both.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Bug hunt: three broken count_evens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223C36"/>
                </a:solidFill>
                <a:latin typeface="Menlo"/>
              </a:rPr>
              <a:t>def count_evens_a(n):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count = 0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for k in range(1, n):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if k % 2 == 0: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    count += 1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return count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def count_evens_b(n):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for k in range(1, n + 1):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count = 0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if k % 2 == 0: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        count += 1</a:t>
            </a:r>
          </a:p>
          <a:p>
            <a:r>
              <a:rPr sz="2000" b="0">
                <a:solidFill>
                  <a:srgbClr val="223C36"/>
                </a:solidFill>
                <a:latin typeface="Menlo"/>
              </a:rPr>
              <a:t>    return count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How many of 1..n are even?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Expected: count_evens(6) is 3.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Find each bug.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A loop inside a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for row in range(3):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for col in range(4):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print("*", end=" ")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Outer loop: 3 passes.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Each outer pass runs the inner loop fully: 4 passes.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3 × 4 = 12 stars.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print() ends a row.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Trace the nested loop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row   col   printed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0     0     *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0     1     *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0     2     *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0     3     *  then print() ends row 0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1     0     *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1     1     *   ... row 1 and row 2 the same way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Nested loops: a multiplication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for a in range(1, 4):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for b in range(1, 4):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print(a * b, end="\t")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Output: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1  2  3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2  4  6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3  6  9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a is fixed while b runs 1, 2, 3.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Nested loops with an accumulator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rows = 3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cols = 4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planted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row in range(rows):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for col in range(cols):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planted +=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print(planted, "flowers")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planted starts before BOTH loops.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Output: 12 flowers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This is mission 30: plant a rows × cols field.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Preview: a loop over a string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word = "hello"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ch in word: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print(ch)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count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for ch in "programming":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if ch in "aeiou":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    count +=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print(count, "vowels")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A string is a sequence of characters.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for visits each one in order.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Output: h e l l o, then 3 vowels.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PokéLab Phase V: The Loop Trails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76400"/>
            <a:ext cx="10668000" cy="4191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700" b="0">
                <a:solidFill>
                  <a:srgbClr val="223C36"/>
                </a:solidFill>
                <a:latin typeface="Menlo"/>
              </a:rPr>
              <a:t>mission   name              loop idea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25        Fence line        while + counter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26        Stepping stones   for + range()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27        Berry harvest     accumulator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28        Flower count      counting with an if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29        Until the goal    while until a goal</a:t>
            </a:r>
          </a:p>
          <a:p>
            <a:r>
              <a:rPr sz="2700" b="0">
                <a:solidFill>
                  <a:srgbClr val="223C36"/>
                </a:solidFill>
                <a:latin typeface="Menlo"/>
              </a:rPr>
              <a:t>30        Flower field      nested loops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How the trail world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6750" y="1638300"/>
            <a:ext cx="7429500" cy="4552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300" b="0">
                <a:solidFill>
                  <a:srgbClr val="223C36"/>
                </a:solidFill>
                <a:latin typeface="Menlo"/>
              </a:rPr>
              <a:t>steps = 3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/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count = 0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while count &lt; steps: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move()          # one tile per pass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    count += 1</a:t>
            </a:r>
          </a:p>
          <a:p>
            <a:r>
              <a:rPr sz="2300" b="0">
                <a:solidFill>
                  <a:srgbClr val="223C36"/>
                </a:solidFill>
                <a:latin typeface="Menlo"/>
              </a:rPr>
              <a:t>say("done")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62975" y="1676400"/>
            <a:ext cx="2905125" cy="400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56695E"/>
                </a:solidFill>
                <a:latin typeface="Helvetica Neue"/>
              </a:rPr>
              <a:t>Each call moves the Pokémon one action.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The map replays every pass with the line highlighted.</a:t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/>
            </a:r>
          </a:p>
          <a:p>
            <a:r>
              <a:rPr sz="2800" b="0">
                <a:solidFill>
                  <a:srgbClr val="56695E"/>
                </a:solidFill>
                <a:latin typeface="Helvetica Neue"/>
              </a:rPr>
              <a:t>Fence, rock, water: the error names the bug.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Lab time: missions 25–30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Do them in order; 25–28 should go quickly after Class 14.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Stuck? 1. Read the error — it names the bug. 2. Trace one pass with a table. 3. Try every scenario button.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Mission 29 is weeks_to_goal with a Pokémon: while, until the goal.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Mission 30 is the rows × cols field: nested loops.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Show me a passing mission 29 or 30 before you leave.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In the star example with range(3) outside and range(4) inside, how many times does print("*") run?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What is wrong with:  while count &lt; steps:  move()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Which loop fits "walk until the Pokémon stands on the berry tile", and why?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457200"/>
            <a:ext cx="10972800" cy="90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205A48"/>
                </a:solidFill>
                <a:latin typeface="Helvetica Neue"/>
              </a:rPr>
              <a:t>Before next class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57350"/>
            <a:ext cx="10572750" cy="42862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300" b="0">
                <a:solidFill>
                  <a:srgbClr val="223C36"/>
                </a:solidFill>
                <a:latin typeface="Helvetica Neue"/>
              </a:rPr>
              <a:t>Finish missions 25–30 in the Loop Trails.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Playground, Class 15: the bug hunt and the nested-loop examples.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Thursday (Oct 22): strings — indexing, slicing, and loops over text.</a:t>
            </a:r>
          </a:p>
          <a:p>
            <a:r>
              <a:rPr sz="3300" b="0">
                <a:solidFill>
                  <a:srgbClr val="223C36"/>
                </a:solidFill>
                <a:latin typeface="Helvetica Neue"/>
              </a:rPr>
              <a:t>Thu Oct 22 is also the university course-withdrawal deadline (see the syllabus).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6362700"/>
            <a:ext cx="10287000" cy="247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700" b="0">
                <a:solidFill>
                  <a:srgbClr val="56695E"/>
                </a:solidFill>
                <a:latin typeface="Helvetica Neue"/>
              </a:rPr>
              <a:t>CSC 141  ·  Class 15  ·  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