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75 minutes: where we are 3, indexing 12, slicing 12, traversal 15, string patterns and methods 13, guided build 12, independent practice + exit ticket 8.</a:t>
            </a:r>
          </a:p>
          <a:p>
            <a:r>
              <a:t>Source: CSC141 Fall 2026 syllabus, Week 9 (strings; indexing; slicing; traversal; sequence patterns).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 minutes. Everything from Classes 14–15 carries over: the string accumulator and the character counter are the same patterns with a different sequence.</a:t>
            </a:r>
          </a:p>
          <a:p>
            <a:r>
              <a:t>Source: CSC141 Fall 2026 syllabus, Week 9 (strings; indexing; slicing; traversal; sequence patterns).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 minute.</a:t>
            </a:r>
          </a:p>
          <a:p>
            <a:r>
              <a:t>Source: CSC141 Fall 2026 syllabus, Week 9 (strings; indexing; slicing; traversal; sequence patterns).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 minutes. Draw the boxes on the board. Indexes start at 0, like range(). The last index is always len - 1; negative indexes count from the end.</a:t>
            </a:r>
          </a:p>
          <a:p>
            <a:r>
              <a:t>Source: CSC141 Fall 2026 syllabus, Week 9 (strings; indexing; slicing; traversal; sequence patterns).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 minutes. Run it; the last line raises IndexError. Ask: what index does the last character have for a string of length 10? (9.)</a:t>
            </a:r>
          </a:p>
          <a:p>
            <a:r>
              <a:t>Source: CSC141 Fall 2026 syllabus, Week 9 (strings; indexing; slicing; traversal; sequence patterns).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5 minutes. word[::-1] is the reverse trick (step -1); show it once, it reappears in the guided build. Ask students to predict word[1:4] (yth) before running.</a:t>
            </a:r>
          </a:p>
          <a:p>
            <a:r>
              <a:t>Source: CSC141 Fall 2026 syllabus, Week 9 (strings; indexing; slicing; traversal; sequence patterns).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 minutes. Compare with range(0, 3) from Class 14: same include-start, exclude-stop rule. Note that slicing past the end is safe while indexing past the end is not.</a:t>
            </a:r>
          </a:p>
          <a:p>
            <a:r>
              <a:t>Source: CSC141 Fall 2026 syllabus, Week 9 (strings; indexing; slicing; traversal; sequence patterns).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 minutes. Same shape as for n in range(...): the sequence changes, the loop does not.</a:t>
            </a:r>
          </a:p>
          <a:p>
            <a:r>
              <a:t>Source: CSC141 Fall 2026 syllabus, Week 9 (strings; indexing; slicing; traversal; sequence patterns).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 minutes. range(len(word)) gives 0..5, exactly the valid indexes. Ask: why not range(len(word) + 1)? (word[6] would raise IndexError.)</a:t>
            </a:r>
          </a:p>
          <a:p>
            <a:r>
              <a:t>Source: CSC141 Fall 2026 syllabus, Week 9 (strings; indexing; slicing; traversal; sequence patterns).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 minutes. The in operator with strings: "a" in "aeiou" is True; "x" in "aeiou" is False. Ask: what about "A"? (False, case matters; see the bug slide.)</a:t>
            </a:r>
          </a:p>
          <a:p>
            <a:r>
              <a:t>Source: CSC141 Fall 2026 syllabus, Week 9 (strings; indexing; slicing; traversal; sequence patterns).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 minutes. Trace the first loop on the next slide. The second loop uses += with strings: result += ch is result = result + ch.</a:t>
            </a:r>
          </a:p>
          <a:p>
            <a:r>
              <a:t>Source: CSC141 Fall 2026 syllabus, Week 9 (strings; indexing; slicing; traversal; sequence patterns).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 minutes. Fill in together. Ask what result + ch would give instead (python, a copy).</a:t>
            </a:r>
          </a:p>
          <a:p>
            <a:r>
              <a:t>Source: CSC141 Fall 2026 syllabus, Week 9 (strings; indexing; slicing; traversal; sequence patterns).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 minutes. Run it to show the TypeError, then the fix. This is why every string method returns a new string (next slide).</a:t>
            </a:r>
          </a:p>
          <a:p>
            <a:r>
              <a:t>Source: CSC141 Fall 2026 syllabus, Week 9 (strings; indexing; slicing; traversal; sequence patterns).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 minutes. Methods are called with a dot on the string. Each returns a new string (or a number); the original is unchanged. Students will meet more in the textbook; these six cover the labs.</a:t>
            </a:r>
          </a:p>
          <a:p>
            <a:r>
              <a:t>Source: CSC141 Fall 2026 syllabus, Week 9 (strings; indexing; slicing; traversal; sequence patterns).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 minutes. Contrast with Class 14's bug "return inside the loop": in a search, returning early is exactly the point. The return -1 must sit after the loop, not inside it.</a:t>
            </a:r>
          </a:p>
          <a:p>
            <a:r>
              <a:t>Source: CSC141 Fall 2026 syllabus, Week 9 (strings; indexing; slicing; traversal; sequence patterns).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 minutes. For each one, ask what the fix is: n + 1 or correct stop; lower(); int(input(...)); s = s.upper().</a:t>
            </a:r>
          </a:p>
          <a:p>
            <a:r>
              <a:t>Source: CSC141 Fall 2026 syllabus, Week 9 (strings; indexing; slicing; traversal; sequence patterns).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 minutes introduction, then 8 minutes guided build with palindrome_starter.py. Build the loop version first (it is the pattern), then show the slice version as the shortcut.</a:t>
            </a:r>
          </a:p>
          <a:p>
            <a:r>
              <a:t>Source: CSC141 Fall 2026 syllabus, Week 9 (strings; indexing; slicing; traversal; sequence patterns).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 minutes. The empty string is the boundary case: the loop runs zero times, "" == "" is True.</a:t>
            </a:r>
          </a:p>
          <a:p>
            <a:r>
              <a:t>Source: CSC141 Fall 2026 syllabus, Week 9 (strings; indexing; slicing; traversal; sequence patterns).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 minutes. Ask: why assign s = s.lower() instead of just calling s.lower()? (It returns a new string; without the assignment nothing changes.)</a:t>
            </a:r>
          </a:p>
          <a:p>
            <a:r>
              <a:t>Source: CSC141 Fall 2026 syllabus, Week 9 (strings; indexing; slicing; traversal; sequence patterns).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8 minutes. Circulate. Common errors: range(len(s) + 1); comparing without lower(); for first_half, len(s) / 2 (a float) instead of len(s) // 2.</a:t>
            </a:r>
          </a:p>
          <a:p>
            <a:r>
              <a:t>Source: CSC141 Fall 2026 syllabus, Week 9 (strings; indexing; slicing; traversal; sequence patterns).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 minutes. Answers: "yth"; "n"; for ch in s:; strings are immutable, build a new one instead.</a:t>
            </a:r>
          </a:p>
          <a:p>
            <a:r>
              <a:t>Source: CSC141 Fall 2026 syllabus, Week 9 (strings; indexing; slicing; traversal; sequence patterns).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 minute. Per the syllabus, Week 10 is lists and sequence processing, and Programming Assignment 4 is assigned.</a:t>
            </a:r>
          </a:p>
          <a:p>
            <a:r>
              <a:t>Source: CSC141 Fall 2026 syllabus, Week 9 (strings; indexing; slicing; traversal; sequence patterns).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23C3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23900" y="619125"/>
            <a:ext cx="10477500" cy="4286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 b="1">
                <a:solidFill>
                  <a:srgbClr val="C8D9B8"/>
                </a:solidFill>
                <a:latin typeface="Helvetica Neue"/>
              </a:rPr>
              <a:t>CSC 141  /  FALL 2026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23900" y="1952625"/>
            <a:ext cx="10191750" cy="20955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7200" b="0">
                <a:solidFill>
                  <a:srgbClr val="F8F6EF"/>
                </a:solidFill>
                <a:latin typeface="Georgia"/>
              </a:rPr>
              <a:t>Strings: indexing, slicing, and traversal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4476750"/>
            <a:ext cx="10477500" cy="15716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700" b="0">
                <a:solidFill>
                  <a:srgbClr val="E5EDDD"/>
                </a:solidFill>
                <a:latin typeface="Helvetica Neue"/>
              </a:rPr>
              <a:t>CSC 141 · Class 16</a:t>
            </a:r>
          </a:p>
          <a:p>
            <a:r>
              <a:rPr sz="2700" b="0">
                <a:solidFill>
                  <a:srgbClr val="E5EDDD"/>
                </a:solidFill>
                <a:latin typeface="Helvetica Neue"/>
              </a:rPr>
              <a:t>Thursday, October 22, 2026</a:t>
            </a:r>
          </a:p>
          <a:p>
            <a:r>
              <a:rPr sz="2700" b="0">
                <a:solidFill>
                  <a:srgbClr val="E5EDDD"/>
                </a:solidFill>
                <a:latin typeface="Helvetica Neue"/>
              </a:rPr>
              <a:t>Dr. Si Chen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904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205A48"/>
                </a:solidFill>
                <a:latin typeface="Helvetica Neue"/>
              </a:rPr>
              <a:t>Where we are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657350"/>
            <a:ext cx="10572750" cy="42862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300" b="0">
                <a:solidFill>
                  <a:srgbClr val="223C36"/>
                </a:solidFill>
                <a:latin typeface="Helvetica Neue"/>
              </a:rPr>
              <a:t>Loops: while, for, nested loops, accumulator and counting.</a:t>
            </a:r>
          </a:p>
          <a:p>
            <a:r>
              <a:rPr sz="3300" b="0">
                <a:solidFill>
                  <a:srgbClr val="223C36"/>
                </a:solidFill>
                <a:latin typeface="Helvetica Neue"/>
              </a:rPr>
              <a:t>So far the loops ran over numbers from range().</a:t>
            </a:r>
          </a:p>
          <a:p>
            <a:r>
              <a:rPr sz="3300" b="0">
                <a:solidFill>
                  <a:srgbClr val="223C36"/>
                </a:solidFill>
                <a:latin typeface="Helvetica Neue"/>
              </a:rPr>
              <a:t>Today: a string is a sequence of characters — loops run over it too.</a:t>
            </a:r>
          </a:p>
          <a:p>
            <a:r>
              <a:rPr sz="3300" b="0">
                <a:solidFill>
                  <a:srgbClr val="223C36"/>
                </a:solidFill>
                <a:latin typeface="Helvetica Neue"/>
              </a:rPr>
              <a:t>Plus two new tools: indexing (one character) and slicing (a piece).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362700"/>
            <a:ext cx="10287000" cy="247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0">
                <a:solidFill>
                  <a:srgbClr val="56695E"/>
                </a:solidFill>
                <a:latin typeface="Helvetica Neue"/>
              </a:rPr>
              <a:t>CSC 141  ·  Class 16  ·  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904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205A48"/>
                </a:solidFill>
                <a:latin typeface="Helvetica Neue"/>
              </a:rPr>
              <a:t>Today's learning goals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657350"/>
            <a:ext cx="10572750" cy="42862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300" b="0">
                <a:solidFill>
                  <a:srgbClr val="223C36"/>
                </a:solidFill>
                <a:latin typeface="Helvetica Neue"/>
              </a:rPr>
              <a:t>Read one character with an index, including negative indexes.</a:t>
            </a:r>
          </a:p>
          <a:p>
            <a:r>
              <a:rPr sz="3300" b="0">
                <a:solidFill>
                  <a:srgbClr val="223C36"/>
                </a:solidFill>
                <a:latin typeface="Helvetica Neue"/>
              </a:rPr>
              <a:t>Take a piece of a string with a slice.</a:t>
            </a:r>
          </a:p>
          <a:p>
            <a:r>
              <a:rPr sz="3300" b="0">
                <a:solidFill>
                  <a:srgbClr val="223C36"/>
                </a:solidFill>
                <a:latin typeface="Helvetica Neue"/>
              </a:rPr>
              <a:t>Loop over a string with for, with and without an index.</a:t>
            </a:r>
          </a:p>
          <a:p>
            <a:r>
              <a:rPr sz="3300" b="0">
                <a:solidFill>
                  <a:srgbClr val="223C36"/>
                </a:solidFill>
                <a:latin typeface="Helvetica Neue"/>
              </a:rPr>
              <a:t>Count, search, and build new strings with loop patterns.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362700"/>
            <a:ext cx="10287000" cy="247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0">
                <a:solidFill>
                  <a:srgbClr val="56695E"/>
                </a:solidFill>
                <a:latin typeface="Helvetica Neue"/>
              </a:rPr>
              <a:t>CSC 141  ·  Class 16  ·  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904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205A48"/>
                </a:solidFill>
                <a:latin typeface="Helvetica Neue"/>
              </a:rPr>
              <a:t>A string is a sequence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676400"/>
            <a:ext cx="10668000" cy="419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700" b="0">
                <a:solidFill>
                  <a:srgbClr val="223C36"/>
                </a:solidFill>
                <a:latin typeface="Menlo"/>
              </a:rPr>
              <a:t>word = "python"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/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character    p    y    t    h    o    n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index        0    1    2    3    4    5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negative    -6   -5   -4   -3   -2   -1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/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len(word) is 6; the last index is 5.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362700"/>
            <a:ext cx="10287000" cy="247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0">
                <a:solidFill>
                  <a:srgbClr val="56695E"/>
                </a:solidFill>
                <a:latin typeface="Helvetica Neue"/>
              </a:rPr>
              <a:t>CSC 141  ·  Class 16  ·  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904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205A48"/>
                </a:solidFill>
                <a:latin typeface="Helvetica Neue"/>
              </a:rPr>
              <a:t>Indexing: one character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66750" y="1638300"/>
            <a:ext cx="7429500" cy="45529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300" b="0">
                <a:solidFill>
                  <a:srgbClr val="223C36"/>
                </a:solidFill>
                <a:latin typeface="Menlo"/>
              </a:rPr>
              <a:t>word = "python"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print(word[0])      # p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print(word[5])      # n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print(word[-1])     # n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print(word[-2])     # o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print(len(word))    # 6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print(word[len(word) - 1])   # n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print(word[6])      # IndexError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62975" y="1676400"/>
            <a:ext cx="2905125" cy="40005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>
                <a:solidFill>
                  <a:srgbClr val="56695E"/>
                </a:solidFill>
                <a:latin typeface="Helvetica Neue"/>
              </a:rPr>
              <a:t>word[i] is the character at position i.</a:t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/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>word[-1] is the last one.</a:t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/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>IndexError: string index out of range.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6362700"/>
            <a:ext cx="10287000" cy="247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0">
                <a:solidFill>
                  <a:srgbClr val="56695E"/>
                </a:solidFill>
                <a:latin typeface="Helvetica Neue"/>
              </a:rPr>
              <a:t>CSC 141  ·  Class 16  ·  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904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205A48"/>
                </a:solidFill>
                <a:latin typeface="Helvetica Neue"/>
              </a:rPr>
              <a:t>Slicing: a piece of a string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66750" y="1638300"/>
            <a:ext cx="7429500" cy="45529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300" b="0">
                <a:solidFill>
                  <a:srgbClr val="223C36"/>
                </a:solidFill>
                <a:latin typeface="Menlo"/>
              </a:rPr>
              <a:t>word = "python"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print(word[0:3])    # pyt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print(word[2:5])    # tho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print(word[:2])     # py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print(word[3:])     # hon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print(word[-3:])    # hon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print(word[::-1])   # nohtyp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62975" y="1676400"/>
            <a:ext cx="2905125" cy="40005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>
                <a:solidFill>
                  <a:srgbClr val="56695E"/>
                </a:solidFill>
                <a:latin typeface="Helvetica Neue"/>
              </a:rPr>
              <a:t>word[start:stop]</a:t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/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>start included, stop excluded, just like range().</a:t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/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>Leave start empty: from the beginning. Leave stop empty: to the end.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6362700"/>
            <a:ext cx="10287000" cy="247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0">
                <a:solidFill>
                  <a:srgbClr val="56695E"/>
                </a:solidFill>
                <a:latin typeface="Helvetica Neue"/>
              </a:rPr>
              <a:t>CSC 141  ·  Class 16  ·  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904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205A48"/>
                </a:solidFill>
                <a:latin typeface="Helvetica Neue"/>
              </a:rPr>
              <a:t>Slicing rules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676400"/>
            <a:ext cx="10668000" cy="419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700" b="0">
                <a:solidFill>
                  <a:srgbClr val="223C36"/>
                </a:solidFill>
                <a:latin typeface="Menlo"/>
              </a:rPr>
              <a:t>slice           result     why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word[0:3]       pyt        indexes 0, 1, 2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word[1:4]       yth        indexes 1, 2, 3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word[:4]        pyth       missing start = 0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word[4:]        on         missing stop = end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word[2:2]       (empty)    nothing between 2 and 2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word[0:100]     python     never an IndexError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362700"/>
            <a:ext cx="10287000" cy="247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0">
                <a:solidFill>
                  <a:srgbClr val="56695E"/>
                </a:solidFill>
                <a:latin typeface="Helvetica Neue"/>
              </a:rPr>
              <a:t>CSC 141  ·  Class 16  ·  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904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205A48"/>
                </a:solidFill>
                <a:latin typeface="Helvetica Neue"/>
              </a:rPr>
              <a:t>Traversal: for over the characters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66750" y="1638300"/>
            <a:ext cx="7429500" cy="45529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300" b="0">
                <a:solidFill>
                  <a:srgbClr val="223C36"/>
                </a:solidFill>
                <a:latin typeface="Menlo"/>
              </a:rPr>
              <a:t>word = "python"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for ch in word: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    print(ch)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62975" y="1676400"/>
            <a:ext cx="2905125" cy="40005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>
                <a:solidFill>
                  <a:srgbClr val="56695E"/>
                </a:solidFill>
                <a:latin typeface="Helvetica Neue"/>
              </a:rPr>
              <a:t>ch takes each character in order.</a:t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/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>No index, no range().</a:t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/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>Use this when you only need the characters.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6362700"/>
            <a:ext cx="10287000" cy="247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0">
                <a:solidFill>
                  <a:srgbClr val="56695E"/>
                </a:solidFill>
                <a:latin typeface="Helvetica Neue"/>
              </a:rPr>
              <a:t>CSC 141  ·  Class 16  ·  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904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205A48"/>
                </a:solidFill>
                <a:latin typeface="Helvetica Neue"/>
              </a:rPr>
              <a:t>Traversal: for with an index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66750" y="1638300"/>
            <a:ext cx="7429500" cy="45529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300" b="0">
                <a:solidFill>
                  <a:srgbClr val="223C36"/>
                </a:solidFill>
                <a:latin typeface="Menlo"/>
              </a:rPr>
              <a:t>word = "python"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for i in range(len(word)):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    print(i, word[i])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62975" y="1676400"/>
            <a:ext cx="2905125" cy="40005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>
                <a:solidFill>
                  <a:srgbClr val="56695E"/>
                </a:solidFill>
                <a:latin typeface="Helvetica Neue"/>
              </a:rPr>
              <a:t>Output:</a:t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>0 p</a:t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>1 y</a:t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>2 t</a:t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>...</a:t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/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>Use this when you need the position too.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6362700"/>
            <a:ext cx="10287000" cy="247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0">
                <a:solidFill>
                  <a:srgbClr val="56695E"/>
                </a:solidFill>
                <a:latin typeface="Helvetica Neue"/>
              </a:rPr>
              <a:t>CSC 141  ·  Class 16  ·  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904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205A48"/>
                </a:solidFill>
                <a:latin typeface="Helvetica Neue"/>
              </a:rPr>
              <a:t>Pattern: counting characters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66750" y="1638300"/>
            <a:ext cx="7429500" cy="45529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300" b="0">
                <a:solidFill>
                  <a:srgbClr val="223C36"/>
                </a:solidFill>
                <a:latin typeface="Menlo"/>
              </a:rPr>
              <a:t>def count_vowels(s):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    count = 0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    for ch in s: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        if ch in "aeiou":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            count += 1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    return count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/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print(count_vowels("programming"))   # 3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print(count_vowels(""))              # 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62975" y="1676400"/>
            <a:ext cx="2905125" cy="40005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>
                <a:solidFill>
                  <a:srgbClr val="56695E"/>
                </a:solidFill>
                <a:latin typeface="Helvetica Neue"/>
              </a:rPr>
              <a:t>The counting pattern over a string.</a:t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/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>ch in "aeiou" asks: is ch one of these?</a:t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/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>Empty string: the loop runs zero times.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6362700"/>
            <a:ext cx="10287000" cy="247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0">
                <a:solidFill>
                  <a:srgbClr val="56695E"/>
                </a:solidFill>
                <a:latin typeface="Helvetica Neue"/>
              </a:rPr>
              <a:t>CSC 141  ·  Class 16  ·  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904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205A48"/>
                </a:solidFill>
                <a:latin typeface="Helvetica Neue"/>
              </a:rPr>
              <a:t>Pattern: building a new string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66750" y="1638300"/>
            <a:ext cx="7429500" cy="45529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300" b="0">
                <a:solidFill>
                  <a:srgbClr val="223C36"/>
                </a:solidFill>
                <a:latin typeface="Menlo"/>
              </a:rPr>
              <a:t>word = "python"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/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result = ""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for ch in word: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    result = ch + result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print(result)        # nohtyp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/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loud = ""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for ch in word: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    loud += ch.upper()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print(loud)          # PYTHON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62975" y="1676400"/>
            <a:ext cx="2905125" cy="40005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>
                <a:solidFill>
                  <a:srgbClr val="56695E"/>
                </a:solidFill>
                <a:latin typeface="Helvetica Neue"/>
              </a:rPr>
              <a:t>The accumulator with a string.</a:t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/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>Start with "" (empty).</a:t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/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>ch + result puts each character in FRONT.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6362700"/>
            <a:ext cx="10287000" cy="247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0">
                <a:solidFill>
                  <a:srgbClr val="56695E"/>
                </a:solidFill>
                <a:latin typeface="Helvetica Neue"/>
              </a:rPr>
              <a:t>CSC 141  ·  Class 16  ·  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904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205A48"/>
                </a:solidFill>
                <a:latin typeface="Helvetica Neue"/>
              </a:rPr>
              <a:t>Trace: building the reverse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676400"/>
            <a:ext cx="10668000" cy="419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700" b="0">
                <a:solidFill>
                  <a:srgbClr val="223C36"/>
                </a:solidFill>
                <a:latin typeface="Menlo"/>
              </a:rPr>
              <a:t>ch    result before   result after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p     ""              "p"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y     "p"             "yp"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t     "yp"            "typ"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h     "typ"           "htyp"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o     "htyp"          "ohtyp"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n     "ohtyp"         "nohtyp"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362700"/>
            <a:ext cx="10287000" cy="247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0">
                <a:solidFill>
                  <a:srgbClr val="56695E"/>
                </a:solidFill>
                <a:latin typeface="Helvetica Neue"/>
              </a:rPr>
              <a:t>CSC 141  ·  Class 16  ·  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904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205A48"/>
                </a:solidFill>
                <a:latin typeface="Helvetica Neue"/>
              </a:rPr>
              <a:t>Strings cannot be changed in place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66750" y="1638300"/>
            <a:ext cx="7429500" cy="45529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300" b="0">
                <a:solidFill>
                  <a:srgbClr val="223C36"/>
                </a:solidFill>
                <a:latin typeface="Menlo"/>
              </a:rPr>
              <a:t>word = "python"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word[0] = "P"        # TypeError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/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# make a NEW string instead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word = "P" + word[1:]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print(word)          # Python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62975" y="1676400"/>
            <a:ext cx="2905125" cy="40005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>
                <a:solidFill>
                  <a:srgbClr val="56695E"/>
                </a:solidFill>
                <a:latin typeface="Helvetica Neue"/>
              </a:rPr>
              <a:t>Strings are immutable.</a:t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/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>Indexing reads; it cannot write.</a:t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/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>Build a new string and assign it back.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6362700"/>
            <a:ext cx="10287000" cy="247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0">
                <a:solidFill>
                  <a:srgbClr val="56695E"/>
                </a:solidFill>
                <a:latin typeface="Helvetica Neue"/>
              </a:rPr>
              <a:t>CSC 141  ·  Class 16  ·  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904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205A48"/>
                </a:solidFill>
                <a:latin typeface="Helvetica Neue"/>
              </a:rPr>
              <a:t>Useful string methods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676400"/>
            <a:ext cx="10668000" cy="419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700" b="0">
                <a:solidFill>
                  <a:srgbClr val="223C36"/>
                </a:solidFill>
                <a:latin typeface="Menlo"/>
              </a:rPr>
              <a:t>call                       result    notes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"Hello".upper()            "HELLO"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"Hello".lower()            "hello"   comparing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"  hi  ".strip()           "hi"      trims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"banana".count("a")        3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"banana".find("n")         2         -1 if none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"banana".replace("a","o")  "bonono"  new string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362700"/>
            <a:ext cx="10287000" cy="247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0">
                <a:solidFill>
                  <a:srgbClr val="56695E"/>
                </a:solidFill>
                <a:latin typeface="Helvetica Neue"/>
              </a:rPr>
              <a:t>CSC 141  ·  Class 16  ·  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904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205A48"/>
                </a:solidFill>
                <a:latin typeface="Helvetica Neue"/>
              </a:rPr>
              <a:t>Pattern: searching with a loop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66750" y="1638300"/>
            <a:ext cx="7429500" cy="45529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300" b="0">
                <a:solidFill>
                  <a:srgbClr val="223C36"/>
                </a:solidFill>
                <a:latin typeface="Menlo"/>
              </a:rPr>
              <a:t>def first_index(s, target):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    for i in range(len(s)):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        if s[i] == target: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            return i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    return -1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/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print(first_index("banana", "n"))   # 2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print(first_index("banana", "z"))   # -1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62975" y="1676400"/>
            <a:ext cx="2905125" cy="40005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>
                <a:solidFill>
                  <a:srgbClr val="56695E"/>
                </a:solidFill>
                <a:latin typeface="Helvetica Neue"/>
              </a:rPr>
              <a:t>return inside the loop is right HERE: stop at the first match.</a:t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/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>return -1 after the loop: nothing found.</a:t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/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>This is what find() does.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6362700"/>
            <a:ext cx="10287000" cy="247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0">
                <a:solidFill>
                  <a:srgbClr val="56695E"/>
                </a:solidFill>
                <a:latin typeface="Helvetica Neue"/>
              </a:rPr>
              <a:t>CSC 141  ·  Class 16  ·  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904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205A48"/>
                </a:solidFill>
                <a:latin typeface="Helvetica Neue"/>
              </a:rPr>
              <a:t>Common string bugs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657350"/>
            <a:ext cx="10572750" cy="42862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300" b="0">
                <a:solidFill>
                  <a:srgbClr val="223C36"/>
                </a:solidFill>
                <a:latin typeface="Helvetica Neue"/>
              </a:rPr>
              <a:t>Off by one in a slice: word[0:3] has 3 characters, indexes 0, 1, 2.</a:t>
            </a:r>
          </a:p>
          <a:p>
            <a:r>
              <a:rPr sz="3300" b="0">
                <a:solidFill>
                  <a:srgbClr val="223C36"/>
                </a:solidFill>
                <a:latin typeface="Helvetica Neue"/>
              </a:rPr>
              <a:t>Case: "A" in "aeiou" is False — use ch.lower() first.</a:t>
            </a:r>
          </a:p>
          <a:p>
            <a:r>
              <a:rPr sz="3300" b="0">
                <a:solidFill>
                  <a:srgbClr val="223C36"/>
                </a:solidFill>
                <a:latin typeface="Helvetica Neue"/>
              </a:rPr>
              <a:t>input() always returns a string: "5" + 5 is a TypeError; use int().</a:t>
            </a:r>
          </a:p>
          <a:p>
            <a:r>
              <a:rPr sz="3300" b="0">
                <a:solidFill>
                  <a:srgbClr val="223C36"/>
                </a:solidFill>
                <a:latin typeface="Helvetica Neue"/>
              </a:rPr>
              <a:t>Forgetting the result: s.upper() returns a new string, it does not change 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362700"/>
            <a:ext cx="10287000" cy="247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0">
                <a:solidFill>
                  <a:srgbClr val="56695E"/>
                </a:solidFill>
                <a:latin typeface="Helvetica Neue"/>
              </a:rPr>
              <a:t>CSC 141  ·  Class 16  ·  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904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205A48"/>
                </a:solidFill>
                <a:latin typeface="Helvetica Neue"/>
              </a:rPr>
              <a:t>Guided build: is_palindrome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657350"/>
            <a:ext cx="10572750" cy="42862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300" b="0">
                <a:solidFill>
                  <a:srgbClr val="223C36"/>
                </a:solidFill>
                <a:latin typeface="Helvetica Neue"/>
              </a:rPr>
              <a:t>Write is_palindrome(s): True if s reads the same backwards.</a:t>
            </a:r>
          </a:p>
          <a:p>
            <a:r>
              <a:rPr sz="3300" b="0">
                <a:solidFill>
                  <a:srgbClr val="223C36"/>
                </a:solidFill>
                <a:latin typeface="Helvetica Neue"/>
              </a:rPr>
              <a:t>Ignore case: "Level" counts.</a:t>
            </a:r>
          </a:p>
          <a:p>
            <a:r>
              <a:rPr sz="3300" b="0">
                <a:solidFill>
                  <a:srgbClr val="223C36"/>
                </a:solidFill>
                <a:latin typeface="Helvetica Neue"/>
              </a:rPr>
              <a:t>Plan: 1. make a lowercase copy. 2. build (or slice) the reverse. 3. compare.</a:t>
            </a:r>
          </a:p>
          <a:p>
            <a:r>
              <a:rPr sz="3300" b="0">
                <a:solidFill>
                  <a:srgbClr val="223C36"/>
                </a:solidFill>
                <a:latin typeface="Helvetica Neue"/>
              </a:rPr>
              <a:t>Which tool: a loop that builds the reverse, or s[::-1]? Either works.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362700"/>
            <a:ext cx="10287000" cy="247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0">
                <a:solidFill>
                  <a:srgbClr val="56695E"/>
                </a:solidFill>
                <a:latin typeface="Helvetica Neue"/>
              </a:rPr>
              <a:t>CSC 141  ·  Class 16  ·  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904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205A48"/>
                </a:solidFill>
                <a:latin typeface="Helvetica Neue"/>
              </a:rPr>
              <a:t>is_palindrome test cases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676400"/>
            <a:ext cx="10668000" cy="419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700" b="0">
                <a:solidFill>
                  <a:srgbClr val="223C36"/>
                </a:solidFill>
                <a:latin typeface="Menlo"/>
              </a:rPr>
              <a:t>input        expected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"racecar"    True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"Level"      True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"python"     False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""           True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"ab"         False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362700"/>
            <a:ext cx="10287000" cy="247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0">
                <a:solidFill>
                  <a:srgbClr val="56695E"/>
                </a:solidFill>
                <a:latin typeface="Helvetica Neue"/>
              </a:rPr>
              <a:t>CSC 141  ·  Class 16  ·  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904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205A48"/>
                </a:solidFill>
                <a:latin typeface="Helvetica Neue"/>
              </a:rPr>
              <a:t>is_palindrome solution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66750" y="1638300"/>
            <a:ext cx="7429500" cy="45529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300" b="0">
                <a:solidFill>
                  <a:srgbClr val="223C36"/>
                </a:solidFill>
                <a:latin typeface="Menlo"/>
              </a:rPr>
              <a:t>def is_palindrome(s):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    s = s.lower()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    reverse = ""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    for ch in s: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        reverse = ch + reverse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    return s == reverse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/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print(is_palindrome("Level"))    # True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print(is_palindrome("python"))   # False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62975" y="1676400"/>
            <a:ext cx="2905125" cy="40005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>
                <a:solidFill>
                  <a:srgbClr val="56695E"/>
                </a:solidFill>
                <a:latin typeface="Helvetica Neue"/>
              </a:rPr>
              <a:t>lower() first, so "Level" works.</a:t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/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>The reverse is the string accumulator.</a:t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/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>Shortcut: return s == s[::-1]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6362700"/>
            <a:ext cx="10287000" cy="247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0">
                <a:solidFill>
                  <a:srgbClr val="56695E"/>
                </a:solidFill>
                <a:latin typeface="Helvetica Neue"/>
              </a:rPr>
              <a:t>CSC 141  ·  Class 16  ·  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904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205A48"/>
                </a:solidFill>
                <a:latin typeface="Helvetica Neue"/>
              </a:rPr>
              <a:t>Independent practice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657350"/>
            <a:ext cx="10572750" cy="42862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300" b="0">
                <a:solidFill>
                  <a:srgbClr val="223C36"/>
                </a:solidFill>
                <a:latin typeface="Helvetica Neue"/>
              </a:rPr>
              <a:t>Use string_practice_starter.py.</a:t>
            </a:r>
          </a:p>
          <a:p>
            <a:r>
              <a:rPr sz="3300" b="0">
                <a:solidFill>
                  <a:srgbClr val="223C36"/>
                </a:solidFill>
                <a:latin typeface="Helvetica Neue"/>
              </a:rPr>
              <a:t>count_char(s, c): how many times c appears in s</a:t>
            </a:r>
          </a:p>
          <a:p>
            <a:r>
              <a:rPr sz="3300" b="0">
                <a:solidFill>
                  <a:srgbClr val="223C36"/>
                </a:solidFill>
                <a:latin typeface="Helvetica Neue"/>
              </a:rPr>
              <a:t>    count_char("banana", "a") is 3</a:t>
            </a:r>
          </a:p>
          <a:p>
            <a:r>
              <a:rPr sz="3300" b="0">
                <a:solidFill>
                  <a:srgbClr val="223C36"/>
                </a:solidFill>
                <a:latin typeface="Helvetica Neue"/>
              </a:rPr>
              <a:t>first_half(s): the first half of s, len(s) // 2</a:t>
            </a:r>
          </a:p>
          <a:p>
            <a:r>
              <a:rPr sz="3300" b="0">
                <a:solidFill>
                  <a:srgbClr val="223C36"/>
                </a:solidFill>
                <a:latin typeface="Helvetica Neue"/>
              </a:rPr>
              <a:t>    first_half("python") is "pyt"</a:t>
            </a:r>
          </a:p>
          <a:p>
            <a:r>
              <a:rPr sz="3300" b="0">
                <a:solidFill>
                  <a:srgbClr val="223C36"/>
                </a:solidFill>
                <a:latin typeface="Helvetica Neue"/>
              </a:rPr>
              <a:t>shout(s): upper case, "!" after each character</a:t>
            </a:r>
          </a:p>
          <a:p>
            <a:r>
              <a:rPr sz="3300" b="0">
                <a:solidFill>
                  <a:srgbClr val="223C36"/>
                </a:solidFill>
                <a:latin typeface="Helvetica Neue"/>
              </a:rPr>
              <a:t>    shout("hi") is "H!I!"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362700"/>
            <a:ext cx="10287000" cy="247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0">
                <a:solidFill>
                  <a:srgbClr val="56695E"/>
                </a:solidFill>
                <a:latin typeface="Helvetica Neue"/>
              </a:rPr>
              <a:t>CSC 141  ·  Class 16  ·  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904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205A48"/>
                </a:solidFill>
                <a:latin typeface="Helvetica Neue"/>
              </a:rPr>
              <a:t>Exit ticket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657350"/>
            <a:ext cx="10572750" cy="42862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300" b="0">
                <a:solidFill>
                  <a:srgbClr val="223C36"/>
                </a:solidFill>
                <a:latin typeface="Helvetica Neue"/>
              </a:rPr>
              <a:t>What is "python"[1:4]?</a:t>
            </a:r>
          </a:p>
          <a:p>
            <a:r>
              <a:rPr sz="3300" b="0">
                <a:solidFill>
                  <a:srgbClr val="223C36"/>
                </a:solidFill>
                <a:latin typeface="Helvetica Neue"/>
              </a:rPr>
              <a:t>What is "python"[-1]?</a:t>
            </a:r>
          </a:p>
          <a:p>
            <a:r>
              <a:rPr sz="3300" b="0">
                <a:solidFill>
                  <a:srgbClr val="223C36"/>
                </a:solidFill>
                <a:latin typeface="Helvetica Neue"/>
              </a:rPr>
              <a:t>Write the loop header that visits each character of a string s.</a:t>
            </a:r>
          </a:p>
          <a:p>
            <a:r>
              <a:rPr sz="3300" b="0">
                <a:solidFill>
                  <a:srgbClr val="223C36"/>
                </a:solidFill>
                <a:latin typeface="Helvetica Neue"/>
              </a:rPr>
              <a:t>Why does word[0] = "P" fail?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362700"/>
            <a:ext cx="10287000" cy="247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0">
                <a:solidFill>
                  <a:srgbClr val="56695E"/>
                </a:solidFill>
                <a:latin typeface="Helvetica Neue"/>
              </a:rPr>
              <a:t>CSC 141  ·  Class 16  ·  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904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205A48"/>
                </a:solidFill>
                <a:latin typeface="Helvetica Neue"/>
              </a:rPr>
              <a:t>Before next class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657350"/>
            <a:ext cx="10572750" cy="42862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300" b="0">
                <a:solidFill>
                  <a:srgbClr val="223C36"/>
                </a:solidFill>
                <a:latin typeface="Helvetica Neue"/>
              </a:rPr>
              <a:t>Finish the independent practice and run every test.</a:t>
            </a:r>
          </a:p>
          <a:p>
            <a:r>
              <a:rPr sz="3300" b="0">
                <a:solidFill>
                  <a:srgbClr val="223C36"/>
                </a:solidFill>
                <a:latin typeface="Helvetica Neue"/>
              </a:rPr>
              <a:t>Playground, Class 16: every slide program plus both starters.</a:t>
            </a:r>
          </a:p>
          <a:p>
            <a:r>
              <a:rPr sz="3300" b="0">
                <a:solidFill>
                  <a:srgbClr val="223C36"/>
                </a:solidFill>
                <a:latin typeface="Helvetica Neue"/>
              </a:rPr>
              <a:t>PokéLab: finish any Loop Trails mission still open.</a:t>
            </a:r>
          </a:p>
          <a:p>
            <a:r>
              <a:rPr sz="3300" b="0">
                <a:solidFill>
                  <a:srgbClr val="223C36"/>
                </a:solidFill>
                <a:latin typeface="Helvetica Neue"/>
              </a:rPr>
              <a:t>Next week: lists — a sequence that CAN be changed.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362700"/>
            <a:ext cx="10287000" cy="247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0">
                <a:solidFill>
                  <a:srgbClr val="56695E"/>
                </a:solidFill>
                <a:latin typeface="Helvetica Neue"/>
              </a:rPr>
              <a:t>CSC 141  ·  Class 16  ·  22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