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75 minutes: warm-up 5, four patterns 25, bug hunt 7, built-ins 5, PokéLab Phase VI lab time 30, exit ticket 3. Lab day: the first half re-teaches Class 17 for anyone who missed it.</a:t>
            </a:r>
          </a:p>
          <a:p>
            <a:r>
              <a:t>Source: CSC141 Fall 2026 syllabus, Week 10 (lists and sequence processing; search/count/min/max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 minute.</a:t>
            </a:r>
          </a:p>
          <a:p>
            <a:r>
              <a:t>Source: CSC141 Fall 2026 syllabus, Week 10 (lists and sequence processing; search/count/min/max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 minute.</a:t>
            </a:r>
          </a:p>
          <a:p>
            <a:r>
              <a:t>Source: CSC141 Fall 2026 syllabus, Week 10 (lists and sequence processing; search/count/min/max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Answers: [15, 16]; 6; 7; 70 (4 + 8 + 16 + 42).</a:t>
            </a:r>
          </a:p>
          <a:p>
            <a:r>
              <a:t>Source: CSC141 Fall 2026 syllabus, Week 10 (lists and sequence processing; search/count/min/max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Every one: a variable before the loop, a for over the list, an update (often inside an if), and a result after. The search is the odd one: it can stop early.</a:t>
            </a:r>
          </a:p>
          <a:p>
            <a:r>
              <a:t>Source: CSC141 Fall 2026 syllabus, Week 10 (lists and sequence processing; search/count/min/max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&gt;= versus &gt;: with cutoff 30 the two 30s count. This is PokéLab mission 33.</a:t>
            </a:r>
          </a:p>
          <a:p>
            <a:r>
              <a:t>Source: CSC141 Fall 2026 syllabus, Week 10 (lists and sequence processing; search/count/min/max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 minutes. Same as first_index on strings (Class 16). index() raises ValueError when the item is missing; our version returns -1. Mission 34.</a:t>
            </a:r>
          </a:p>
          <a:p>
            <a:r>
              <a:t>Source: CSC141 Fall 2026 syllabus, Week 10 (lists and sequence processing; search/count/min/max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Trace it: i = 0, "Potion" != "Egg", so the else returns -1 immediately. This exact bug is in the mission 34 starter.</a:t>
            </a:r>
          </a:p>
          <a:p>
            <a:r>
              <a:t>Source: CSC141 Fall 2026 syllabus, Week 10 (lists and sequence processing; search/count/min/max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 minutes. find_max([]) crashes on nums[0]; the function assumes at least one item (say so in a comment or guard it). Mission 35 starts with best = 0 and an all-negative scenario.</a:t>
            </a:r>
          </a:p>
          <a:p>
            <a:r>
              <a:t>Source: CSC141 Fall 2026 syllabus, Week 10 (lists and sequence processing; search/count/min/max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 minutes. The first pass compares nums[0] with itself; harmless.</a:t>
            </a:r>
          </a:p>
          <a:p>
            <a:r>
              <a:t>Source: CSC141 Fall 2026 syllabus, Week 10 (lists and sequence processing; search/count/min/max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 minutes. a: best = 0, fails on all-negative lists. b: compares the index i, not nums[i]; [3, 9, 4] returns 3 (no index beats 3) and [-5, -2] returns 1, an index, not an item. c (Playground): return best inside the loop, returns after the first item.</a:t>
            </a:r>
          </a:p>
          <a:p>
            <a:r>
              <a:t>Source: CSC141 Fall 2026 syllabus, Week 10 (lists and sequence processing; search/count/min/max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Parallel lists are how the Poké Mart missions store prices next to item names.</a:t>
            </a:r>
          </a:p>
          <a:p>
            <a:r>
              <a:t>Source: CSC141 Fall 2026 syllabus, Week 10 (lists and sequence processing; search/count/min/max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On quizzes and in PokéLab you will be asked to write the loop; in real programs use the built-in. max([]) and nums.index(5) raise errors.</a:t>
            </a:r>
          </a:p>
          <a:p>
            <a:r>
              <a:t>Source: CSC141 Fall 2026 syllabus, Week 10 (lists and sequence processing; search/count/min/max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 minutes. URL: csc141-pokemon-lab.quake0day.workers.dev/stage6.html?mission=31 (linked from the course site, Class 17 and Class 18 rows). 31–32 are Class 17 material; 33–36 are today's patterns.</a:t>
            </a:r>
          </a:p>
          <a:p>
            <a:r>
              <a:t>Source: CSC141 Fall 2026 syllabus, Week 10 (lists and sequence processing; search/count/min/max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Demo mission 31 live: run the starter (range(len(shelf) + 1)), watch it bump the wall, fix it, then try every scenario button (the empty shelf too) before Check.</a:t>
            </a:r>
          </a:p>
          <a:p>
            <a:r>
              <a:t>Source: CSC141 Fall 2026 syllabus, Week 10 (lists and sequence processing; search/count/min/max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30 minutes. Circulate. Common issues: return -1 inside the loop (34), best = 0 (35), team = team.append(...) (36), forgetting the empty-shelf case.</a:t>
            </a:r>
          </a:p>
          <a:p>
            <a:r>
              <a:t>Source: CSC141 Fall 2026 syllabus, Week 10 (lists and sequence processing; search/count/min/max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Answers: 0 might be bigger than every item (all negative); after the loop, because "not found" is only known after checking every item; nums.count(9).</a:t>
            </a:r>
          </a:p>
          <a:p>
            <a:r>
              <a:t>Source: CSC141 Fall 2026 syllabus, Week 10 (lists and sequence processing; search/count/min/max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 minute. Per the syllabus, Week 11 is nested loops, data processing, and an introduction to file I/O (Quiz 4).</a:t>
            </a:r>
          </a:p>
          <a:p>
            <a:r>
              <a:t>Source: CSC141 Fall 2026 syllabus, Week 10 (lists and sequence processing; search/count/min/max patterns).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23C3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3900" y="619125"/>
            <a:ext cx="10477500" cy="428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C8D9B8"/>
                </a:solidFill>
                <a:latin typeface="Helvetica Neue"/>
              </a:rPr>
              <a:t>CSC 141  /  FALL 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3900" y="1952625"/>
            <a:ext cx="10191750" cy="2095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200" b="0">
                <a:solidFill>
                  <a:srgbClr val="F8F6EF"/>
                </a:solidFill>
                <a:latin typeface="Georgia"/>
              </a:rPr>
              <a:t>Processing lists: search, count, min, max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4476750"/>
            <a:ext cx="10477500" cy="1571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0">
                <a:solidFill>
                  <a:srgbClr val="E5EDDD"/>
                </a:solidFill>
                <a:latin typeface="Helvetica Neue"/>
              </a:rPr>
              <a:t>CSC 141 · Class 18</a:t>
            </a:r>
          </a:p>
          <a:p>
            <a:r>
              <a:rPr sz="2700" b="0">
                <a:solidFill>
                  <a:srgbClr val="E5EDDD"/>
                </a:solidFill>
                <a:latin typeface="Helvetica Neue"/>
              </a:rPr>
              <a:t>Thursday, October 29, 2026</a:t>
            </a:r>
          </a:p>
          <a:p>
            <a:r>
              <a:rPr sz="2700" b="0">
                <a:solidFill>
                  <a:srgbClr val="E5EDDD"/>
                </a:solidFill>
                <a:latin typeface="Helvetica Neue"/>
              </a:rPr>
              <a:t>Dr. Si Chen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Where we are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57350"/>
            <a:ext cx="10572750" cy="4286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300" b="0">
                <a:solidFill>
                  <a:srgbClr val="223C36"/>
                </a:solidFill>
                <a:latin typeface="Helvetica Neue"/>
              </a:rPr>
              <a:t>Class 17: lists — index, slice, change, append, loop.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Today: the four loops every list program is built from — count, sum, search, min/max.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Second half of class: PokéLab Phase VI, The Poké Mart (missions 31–36).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18  ·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Today's learning goals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57350"/>
            <a:ext cx="10572750" cy="4286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300" b="0">
                <a:solidFill>
                  <a:srgbClr val="223C36"/>
                </a:solidFill>
                <a:latin typeface="Helvetica Neue"/>
              </a:rPr>
              <a:t>Write count, sum, search, and max/min loops over a list from memory.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Pick the right starting value for each pattern.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Return early in a search, and only there.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Check your loops against the built-ins: sum, max, min, in, index, count.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18  ·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Warm-up: predict the output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100" b="0">
                <a:solidFill>
                  <a:srgbClr val="223C36"/>
                </a:solidFill>
                <a:latin typeface="Menlo"/>
              </a:rPr>
              <a:t>nums = [4, 8, 15, 16, 23, 42]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print(nums[2:4])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print(len(nums))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nums.append(7)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print(nums[-1])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total = 0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for n in nums: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    if n % 2 == 0: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        total += n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print(total)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Write all four answers before running.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Playground, Class 18, example 1.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18  ·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Four patterns, one loop shape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76400"/>
            <a:ext cx="10668000" cy="419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0">
                <a:solidFill>
                  <a:srgbClr val="223C36"/>
                </a:solidFill>
                <a:latin typeface="Menlo"/>
              </a:rPr>
              <a:t>pattern  start            inside the loop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count    count = 0        if ...: count += 1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sum      total = 0        total += x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search   (nothing)        if ...: return i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max      best = nums[0]   if x &gt; best: best = 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18  ·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Pattern: count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100" b="0">
                <a:solidFill>
                  <a:srgbClr val="223C36"/>
                </a:solidFill>
                <a:latin typeface="Menlo"/>
              </a:rPr>
              <a:t>def count_at_least(levels, cutoff):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    count = 0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    for lv in levels: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        if lv &gt;= cutoff: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            count += 1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    return count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print(count_at_least([12, 30, 5, 30], 30))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print(count_at_least([], 30))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# 2, then 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count += 1 only when the if is True.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The empty list gives 0 for free.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Built-in for one value: levels.count(30).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18  ·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Pattern: search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>
                <a:solidFill>
                  <a:srgbClr val="223C36"/>
                </a:solidFill>
                <a:latin typeface="Menlo"/>
              </a:rPr>
              <a:t>def find_index(items, target):</a:t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>    for i in range(len(items)):</a:t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>        if items[i] == target:</a:t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>            return i   # found</a:t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>    return -1          # not there</a:t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>shelf = ["Potion", "Egg", "Potion"]</a:t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>print(find_index(shelf, "Egg"))    # 1</a:t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>print(find_index(shelf, "Ether"))  # -1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return i inside the loop.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return -1 AFTER the loop.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Built-ins: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in and .index()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18  ·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The search bug: else return -1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100" b="0">
                <a:solidFill>
                  <a:srgbClr val="223C36"/>
                </a:solidFill>
                <a:latin typeface="Menlo"/>
              </a:rPr>
              <a:t>def find_index(items, target):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    for i in range(len(items)):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        if items[i] == target: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            return i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        else: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            return -1      # BUG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print(find_index(["Potion", "Egg"], "Egg"))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# -1 ?!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The loop stops at item 0.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"Not found" is only known after EVERY item.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Fix: return -1 below the loop.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18  ·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Pattern: max (best so far)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100" b="0">
                <a:solidFill>
                  <a:srgbClr val="223C36"/>
                </a:solidFill>
                <a:latin typeface="Menlo"/>
              </a:rPr>
              <a:t>def find_max(nums):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    best = nums[0]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    for n in nums: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        if n &gt; best: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            best = n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    return best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print(find_max([3, 9, 4]))      # 9</a:t>
            </a:r>
          </a:p>
          <a:p>
            <a:r>
              <a:rPr sz="2100" b="0">
                <a:solidFill>
                  <a:srgbClr val="223C36"/>
                </a:solidFill>
                <a:latin typeface="Menlo"/>
              </a:rPr>
              <a:t>print(find_max([-5, -2, -9]))   # -2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Start with the FIRST item, not 0.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best = 0 on [-5, -2] returns 0.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&lt; instead of &gt; gives min.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18  ·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Trace: find_max([3, 9, 4])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76400"/>
            <a:ext cx="10668000" cy="419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0">
                <a:solidFill>
                  <a:srgbClr val="223C36"/>
                </a:solidFill>
                <a:latin typeface="Menlo"/>
              </a:rPr>
              <a:t>n    n &gt; best     best after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3    3 &gt; 3  no    3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9    9 &gt; 3  yes   9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4    4 &gt; 9  no    9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return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18  ·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Bug hunt: three broken find_max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 b="0">
                <a:solidFill>
                  <a:srgbClr val="223C36"/>
                </a:solidFill>
                <a:latin typeface="Menlo"/>
              </a:rPr>
              <a:t>def max_a(nums):</a:t>
            </a:r>
          </a:p>
          <a:p>
            <a:r>
              <a:rPr sz="1900" b="0">
                <a:solidFill>
                  <a:srgbClr val="223C36"/>
                </a:solidFill>
                <a:latin typeface="Menlo"/>
              </a:rPr>
              <a:t>    best = 0</a:t>
            </a:r>
          </a:p>
          <a:p>
            <a:r>
              <a:rPr sz="1900" b="0">
                <a:solidFill>
                  <a:srgbClr val="223C36"/>
                </a:solidFill>
                <a:latin typeface="Menlo"/>
              </a:rPr>
              <a:t>    for n in nums:</a:t>
            </a:r>
          </a:p>
          <a:p>
            <a:r>
              <a:rPr sz="1900" b="0">
                <a:solidFill>
                  <a:srgbClr val="223C36"/>
                </a:solidFill>
                <a:latin typeface="Menlo"/>
              </a:rPr>
              <a:t>        if n &gt; best:</a:t>
            </a:r>
          </a:p>
          <a:p>
            <a:r>
              <a:rPr sz="1900" b="0">
                <a:solidFill>
                  <a:srgbClr val="223C36"/>
                </a:solidFill>
                <a:latin typeface="Menlo"/>
              </a:rPr>
              <a:t>            best = n</a:t>
            </a:r>
          </a:p>
          <a:p>
            <a:r>
              <a:rPr sz="1900" b="0">
                <a:solidFill>
                  <a:srgbClr val="223C36"/>
                </a:solidFill>
                <a:latin typeface="Menlo"/>
              </a:rPr>
              <a:t>    return best</a:t>
            </a:r>
          </a:p>
          <a:p>
            <a:r>
              <a:rPr sz="19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1900" b="0">
                <a:solidFill>
                  <a:srgbClr val="223C36"/>
                </a:solidFill>
                <a:latin typeface="Menlo"/>
              </a:rPr>
              <a:t>def max_b(nums):</a:t>
            </a:r>
          </a:p>
          <a:p>
            <a:r>
              <a:rPr sz="1900" b="0">
                <a:solidFill>
                  <a:srgbClr val="223C36"/>
                </a:solidFill>
                <a:latin typeface="Menlo"/>
              </a:rPr>
              <a:t>    best = nums[0]</a:t>
            </a:r>
          </a:p>
          <a:p>
            <a:r>
              <a:rPr sz="1900" b="0">
                <a:solidFill>
                  <a:srgbClr val="223C36"/>
                </a:solidFill>
                <a:latin typeface="Menlo"/>
              </a:rPr>
              <a:t>    for i in range(len(nums)):</a:t>
            </a:r>
          </a:p>
          <a:p>
            <a:r>
              <a:rPr sz="1900" b="0">
                <a:solidFill>
                  <a:srgbClr val="223C36"/>
                </a:solidFill>
                <a:latin typeface="Menlo"/>
              </a:rPr>
              <a:t>        if i &gt; best:</a:t>
            </a:r>
          </a:p>
          <a:p>
            <a:r>
              <a:rPr sz="1900" b="0">
                <a:solidFill>
                  <a:srgbClr val="223C36"/>
                </a:solidFill>
                <a:latin typeface="Menlo"/>
              </a:rPr>
              <a:t>            best = i</a:t>
            </a:r>
          </a:p>
          <a:p>
            <a:r>
              <a:rPr sz="1900" b="0">
                <a:solidFill>
                  <a:srgbClr val="223C36"/>
                </a:solidFill>
                <a:latin typeface="Menlo"/>
              </a:rPr>
              <a:t>    return best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Expected: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max([3, 9, 4]) is 9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max([-5, -2]) is -2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Find each bug.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max_c is in the Playground.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18  · 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Where is the max? Keep the index too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>
                <a:solidFill>
                  <a:srgbClr val="223C36"/>
                </a:solidFill>
                <a:latin typeface="Menlo"/>
              </a:rPr>
              <a:t>def index_of_max(nums):</a:t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>    best_i = 0</a:t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>    for i in range(len(nums)):</a:t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>        if nums[i] &gt; nums[best_i]:</a:t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>            best_i = i</a:t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>    return best_i</a:t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>names = ["Eevee", "Onix", "Pikachu"]</a:t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>heights = [30, 880, 40]</a:t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>i = index_of_max(heights)</a:t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>print(names[i], "is tallest")   # Onix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Keep the position, not the value.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Parallel lists: names[i] goes with heights[i].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18  · 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Know the loop, then use the built-in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76400"/>
            <a:ext cx="10668000" cy="419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0">
                <a:solidFill>
                  <a:srgbClr val="223C36"/>
                </a:solidFill>
                <a:latin typeface="Menlo"/>
              </a:rPr>
              <a:t>nums = [3, 9, 4, 9]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built-in          value     the loop it replaces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sum(nums)         25        sum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max(nums)         9         max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min(nums)         3         min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9 in nums         True      search (yes/no)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nums.index(9)     1         search (position)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nums.count(9)     2         count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18  · 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PokéLab Phase VI: The Poké Mart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76400"/>
            <a:ext cx="10668000" cy="419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0">
                <a:solidFill>
                  <a:srgbClr val="223C36"/>
                </a:solidFill>
                <a:latin typeface="Menlo"/>
              </a:rPr>
              <a:t>mission  name              list idea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31       Shelf check       loop over a list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32       Berry basket      sum over a list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33       Rare candy count  count with an if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34       Find the egg      search, return -1 after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35       Price champion    max, start with item 0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36       Build a team      new list with append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18  ·  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How the Poké Mart works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300" b="0">
                <a:solidFill>
                  <a:srgbClr val="223C36"/>
                </a:solidFill>
                <a:latin typeface="Menlo"/>
              </a:rPr>
              <a:t>shelf = [3, 1, 4]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total = 0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for price in shelf: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visit()    # next crate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total += price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say(total)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Each item is a crate in the aisle.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visit() walks to the next crate.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Past the end: the Pokémon hits the wall.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18  ·  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Lab time: missions 31–36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57350"/>
            <a:ext cx="10572750" cy="4286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300" b="0">
                <a:solidFill>
                  <a:srgbClr val="223C36"/>
                </a:solidFill>
                <a:latin typeface="Helvetica Neue"/>
              </a:rPr>
              <a:t>Do them in order; 31–32 are Class 17 review.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Stuck? 1. Read the error — it names the bug. 2. Trace one pass with a table. 3. Try every scenario button, especially the empty list.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Mission 34 is the else-return bug; mission 35 is best = 0.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Show me a passing mission 35 or 36 before you leave.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18  ·  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Exit ticket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57350"/>
            <a:ext cx="10572750" cy="4286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300" b="0">
                <a:solidFill>
                  <a:srgbClr val="223C36"/>
                </a:solidFill>
                <a:latin typeface="Helvetica Neue"/>
              </a:rPr>
              <a:t>Why does find_max start with best = nums[0] instead of best = 0?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Where does return -1 go in find_index, and why?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Write one line that gives the number of 9s in nums.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18  ·  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Before next class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57350"/>
            <a:ext cx="10572750" cy="4286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300" b="0">
                <a:solidFill>
                  <a:srgbClr val="223C36"/>
                </a:solidFill>
                <a:latin typeface="Helvetica Neue"/>
              </a:rPr>
              <a:t>Finish missions 31–36 in PokéLab.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Playground, Class 18: every slide program plus the starters.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PA3 is due Tuesday, November 3.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Next week: nested loops over data, and an introduction to files.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18  ·  18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