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c929921c18b40a1" /><Relationship Type="http://schemas.openxmlformats.org/officeDocument/2006/relationships/extended-properties" Target="/docProps/app.xml" Id="R4bbf6a444bf64f64" /><Relationship Type="http://schemas.openxmlformats.org/officeDocument/2006/relationships/officeDocument" Target="/ppt/presentation.xml" Id="R5e73b247124a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38857224e40e3"/>
  </p:sldMasterIdLst>
  <p:notesMasterIdLst>
    <p:notesMasterId xmlns:r="http://schemas.openxmlformats.org/officeDocument/2006/relationships" r:id="Re9329cc3a5294317"/>
  </p:notesMasterIdLst>
  <p:sldIdLst>
    <p:sldId xmlns:r="http://schemas.openxmlformats.org/officeDocument/2006/relationships" id="256" r:id="R34e23051e94a43e9"/>
    <p:sldId xmlns:r="http://schemas.openxmlformats.org/officeDocument/2006/relationships" id="257" r:id="Rc117fc61c221419a"/>
    <p:sldId xmlns:r="http://schemas.openxmlformats.org/officeDocument/2006/relationships" id="258" r:id="R3de4166779bf4e3a"/>
    <p:sldId xmlns:r="http://schemas.openxmlformats.org/officeDocument/2006/relationships" id="259" r:id="R4bbdbe7bae6d4ec9"/>
    <p:sldId xmlns:r="http://schemas.openxmlformats.org/officeDocument/2006/relationships" id="260" r:id="Rdf84aa59760a4668"/>
    <p:sldId xmlns:r="http://schemas.openxmlformats.org/officeDocument/2006/relationships" id="261" r:id="R13c996b3fd6f4d61"/>
    <p:sldId xmlns:r="http://schemas.openxmlformats.org/officeDocument/2006/relationships" id="262" r:id="R67f97aabde7d4c95"/>
    <p:sldId xmlns:r="http://schemas.openxmlformats.org/officeDocument/2006/relationships" id="263" r:id="Rb88338f117504b8a"/>
    <p:sldId xmlns:r="http://schemas.openxmlformats.org/officeDocument/2006/relationships" id="264" r:id="Rfac1ef073469440e"/>
    <p:sldId xmlns:r="http://schemas.openxmlformats.org/officeDocument/2006/relationships" id="265" r:id="R6b3fb3e7d2c94d7d"/>
    <p:sldId xmlns:r="http://schemas.openxmlformats.org/officeDocument/2006/relationships" id="266" r:id="R91f7e9888bb04a1a"/>
    <p:sldId xmlns:r="http://schemas.openxmlformats.org/officeDocument/2006/relationships" id="267" r:id="R9964f4a12f7b430d"/>
    <p:sldId xmlns:r="http://schemas.openxmlformats.org/officeDocument/2006/relationships" id="268" r:id="R5839aae450aa4706"/>
    <p:sldId xmlns:r="http://schemas.openxmlformats.org/officeDocument/2006/relationships" id="269" r:id="R38513460ff9547e5"/>
    <p:sldId xmlns:r="http://schemas.openxmlformats.org/officeDocument/2006/relationships" id="270" r:id="R537abf1809ac4e15"/>
    <p:sldId xmlns:r="http://schemas.openxmlformats.org/officeDocument/2006/relationships" id="271" r:id="R95975834b35d4bc7"/>
    <p:sldId xmlns:r="http://schemas.openxmlformats.org/officeDocument/2006/relationships" id="272" r:id="Re1da70dbbbce4b66"/>
    <p:sldId xmlns:r="http://schemas.openxmlformats.org/officeDocument/2006/relationships" id="273" r:id="R4e8f134bb3f34f95"/>
    <p:sldId xmlns:r="http://schemas.openxmlformats.org/officeDocument/2006/relationships" id="274" r:id="R40960062ec5d478e"/>
    <p:sldId xmlns:r="http://schemas.openxmlformats.org/officeDocument/2006/relationships" id="275" r:id="R32564e0070c84d53"/>
    <p:sldId xmlns:r="http://schemas.openxmlformats.org/officeDocument/2006/relationships" id="276" r:id="Rc1a6a268cbd2401c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33b8ce744984688" /><Relationship Type="http://schemas.openxmlformats.org/officeDocument/2006/relationships/slideMaster" Target="/ppt/slideMasters/slideMaster1.xml" Id="Rfef38857224e40e3" /><Relationship Type="http://schemas.openxmlformats.org/officeDocument/2006/relationships/notesMaster" Target="/ppt/notesMasters/notesMaster1.xml" Id="Re9329cc3a5294317" /><Relationship Type="http://schemas.openxmlformats.org/officeDocument/2006/relationships/presProps" Target="/ppt/presProps.xml" Id="R9bfeb42b8b434907" /><Relationship Type="http://schemas.openxmlformats.org/officeDocument/2006/relationships/viewProps" Target="/ppt/viewProps.xml" Id="Raef6bc90011b47b9" /><Relationship Type="http://schemas.openxmlformats.org/officeDocument/2006/relationships/tableStyles" Target="/ppt/tableStyles.xml" Id="R086a8c9b456c4b5b" /><Relationship Type="http://schemas.openxmlformats.org/officeDocument/2006/relationships/slide" Target="/ppt/slides/slide1.xml" Id="R34e23051e94a43e9" /><Relationship Type="http://schemas.openxmlformats.org/officeDocument/2006/relationships/slide" Target="/ppt/slides/slide2.xml" Id="Rc117fc61c221419a" /><Relationship Type="http://schemas.openxmlformats.org/officeDocument/2006/relationships/slide" Target="/ppt/slides/slide3.xml" Id="R3de4166779bf4e3a" /><Relationship Type="http://schemas.openxmlformats.org/officeDocument/2006/relationships/slide" Target="/ppt/slides/slide4.xml" Id="R4bbdbe7bae6d4ec9" /><Relationship Type="http://schemas.openxmlformats.org/officeDocument/2006/relationships/slide" Target="/ppt/slides/slide5.xml" Id="Rdf84aa59760a4668" /><Relationship Type="http://schemas.openxmlformats.org/officeDocument/2006/relationships/slide" Target="/ppt/slides/slide6.xml" Id="R13c996b3fd6f4d61" /><Relationship Type="http://schemas.openxmlformats.org/officeDocument/2006/relationships/slide" Target="/ppt/slides/slide7.xml" Id="R67f97aabde7d4c95" /><Relationship Type="http://schemas.openxmlformats.org/officeDocument/2006/relationships/slide" Target="/ppt/slides/slide8.xml" Id="Rb88338f117504b8a" /><Relationship Type="http://schemas.openxmlformats.org/officeDocument/2006/relationships/slide" Target="/ppt/slides/slide9.xml" Id="Rfac1ef073469440e" /><Relationship Type="http://schemas.openxmlformats.org/officeDocument/2006/relationships/slide" Target="/ppt/slides/slide10.xml" Id="R6b3fb3e7d2c94d7d" /><Relationship Type="http://schemas.openxmlformats.org/officeDocument/2006/relationships/slide" Target="/ppt/slides/slide11.xml" Id="R91f7e9888bb04a1a" /><Relationship Type="http://schemas.openxmlformats.org/officeDocument/2006/relationships/slide" Target="/ppt/slides/slide12.xml" Id="R9964f4a12f7b430d" /><Relationship Type="http://schemas.openxmlformats.org/officeDocument/2006/relationships/slide" Target="/ppt/slides/slide13.xml" Id="R5839aae450aa4706" /><Relationship Type="http://schemas.openxmlformats.org/officeDocument/2006/relationships/slide" Target="/ppt/slides/slide14.xml" Id="R38513460ff9547e5" /><Relationship Type="http://schemas.openxmlformats.org/officeDocument/2006/relationships/slide" Target="/ppt/slides/slide15.xml" Id="R537abf1809ac4e15" /><Relationship Type="http://schemas.openxmlformats.org/officeDocument/2006/relationships/slide" Target="/ppt/slides/slide16.xml" Id="R95975834b35d4bc7" /><Relationship Type="http://schemas.openxmlformats.org/officeDocument/2006/relationships/slide" Target="/ppt/slides/slide17.xml" Id="Re1da70dbbbce4b66" /><Relationship Type="http://schemas.openxmlformats.org/officeDocument/2006/relationships/slide" Target="/ppt/slides/slide18.xml" Id="R4e8f134bb3f34f95" /><Relationship Type="http://schemas.openxmlformats.org/officeDocument/2006/relationships/slide" Target="/ppt/slides/slide19.xml" Id="R40960062ec5d478e" /><Relationship Type="http://schemas.openxmlformats.org/officeDocument/2006/relationships/slide" Target="/ppt/slides/slide20.xml" Id="R32564e0070c84d53" /><Relationship Type="http://schemas.openxmlformats.org/officeDocument/2006/relationships/slide" Target="/ppt/slides/slide21.xml" Id="Rc1a6a268cbd2401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757036b72a845f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Standard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cefb9a3cb64056" /><Relationship Type="http://schemas.openxmlformats.org/officeDocument/2006/relationships/notesMaster" Target="/ppt/notesMasters/notesMaster1.xml" Id="R6cefb70fd95f4fc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281fa79c880484c" /><Relationship Type="http://schemas.openxmlformats.org/officeDocument/2006/relationships/notesMaster" Target="/ppt/notesMasters/notesMaster1.xml" Id="Rf6971fdcb83d49b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2d4442c40964c98" /><Relationship Type="http://schemas.openxmlformats.org/officeDocument/2006/relationships/notesMaster" Target="/ppt/notesMasters/notesMaster1.xml" Id="R974f0da65369458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22ae49a586e440f" /><Relationship Type="http://schemas.openxmlformats.org/officeDocument/2006/relationships/notesMaster" Target="/ppt/notesMasters/notesMaster1.xml" Id="R22b584e4de0c4e6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cd335466ff84fee" /><Relationship Type="http://schemas.openxmlformats.org/officeDocument/2006/relationships/notesMaster" Target="/ppt/notesMasters/notesMaster1.xml" Id="R4c422ed8e2be43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8c5127626e44e66" /><Relationship Type="http://schemas.openxmlformats.org/officeDocument/2006/relationships/notesMaster" Target="/ppt/notesMasters/notesMaster1.xml" Id="R54ebc28dbc2c414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de2fabb7a3641ba" /><Relationship Type="http://schemas.openxmlformats.org/officeDocument/2006/relationships/notesMaster" Target="/ppt/notesMasters/notesMaster1.xml" Id="Rc2d1220664cb495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b8296f722a24ac7" /><Relationship Type="http://schemas.openxmlformats.org/officeDocument/2006/relationships/notesMaster" Target="/ppt/notesMasters/notesMaster1.xml" Id="R73513cd6ba5742e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cd7d8fcac6a4319" /><Relationship Type="http://schemas.openxmlformats.org/officeDocument/2006/relationships/notesMaster" Target="/ppt/notesMasters/notesMaster1.xml" Id="R3b7f025ad4b84d4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7ab2e18296e4e71" /><Relationship Type="http://schemas.openxmlformats.org/officeDocument/2006/relationships/notesMaster" Target="/ppt/notesMasters/notesMaster1.xml" Id="Rd411b35e9794481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ca11588aa264eb9" /><Relationship Type="http://schemas.openxmlformats.org/officeDocument/2006/relationships/notesMaster" Target="/ppt/notesMasters/notesMaster1.xml" Id="R8eced24f349f4be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9649455e254c79" /><Relationship Type="http://schemas.openxmlformats.org/officeDocument/2006/relationships/notesMaster" Target="/ppt/notesMasters/notesMaster1.xml" Id="Rafba7886667e449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c62731599e24b08" /><Relationship Type="http://schemas.openxmlformats.org/officeDocument/2006/relationships/notesMaster" Target="/ppt/notesMasters/notesMaster1.xml" Id="Rab89149eb5d848b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e43a3afd69e40de" /><Relationship Type="http://schemas.openxmlformats.org/officeDocument/2006/relationships/notesMaster" Target="/ppt/notesMasters/notesMaster1.xml" Id="Rdbbf285a2a344c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a2e5eb30384b94" /><Relationship Type="http://schemas.openxmlformats.org/officeDocument/2006/relationships/notesMaster" Target="/ppt/notesMasters/notesMaster1.xml" Id="Rc95ca638aced4c4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3fe16c5928b4d72" /><Relationship Type="http://schemas.openxmlformats.org/officeDocument/2006/relationships/notesMaster" Target="/ppt/notesMasters/notesMaster1.xml" Id="Rf8f1499c22f04c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9e2e4a41de0410c" /><Relationship Type="http://schemas.openxmlformats.org/officeDocument/2006/relationships/notesMaster" Target="/ppt/notesMasters/notesMaster1.xml" Id="Rda05b2bd923341c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354232a948441c9" /><Relationship Type="http://schemas.openxmlformats.org/officeDocument/2006/relationships/notesMaster" Target="/ppt/notesMasters/notesMaster1.xml" Id="R0dc1422a68624c8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19a5b24099540b7" /><Relationship Type="http://schemas.openxmlformats.org/officeDocument/2006/relationships/notesMaster" Target="/ppt/notesMasters/notesMaster1.xml" Id="Rcb81b91e8efd4c2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79dbbd348604131" /><Relationship Type="http://schemas.openxmlformats.org/officeDocument/2006/relationships/notesMaster" Target="/ppt/notesMasters/notesMaster1.xml" Id="R9a9d4ae4ca4342f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f09f957374b42fa" /><Relationship Type="http://schemas.openxmlformats.org/officeDocument/2006/relationships/notesMaster" Target="/ppt/notesMasters/notesMaster1.xml" Id="R0700227a15d94dd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75-minute class. Teaching sequence and examples adapted from ss2024 Chapter 6. Classroom files: https://wcu.ninja/files/CSC472_Week04_code.tar.gz. Lab 1 remains due September 24, 2026, 11:59 PM Eastern.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the existing Lab 1 environment. The archive unpacks into a separate folder in the home directory. These are lecture demos, not extra Lab 1 submission requirements.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13, 14).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https://portal.wolfctf.com/labs/lab1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Adapted directly from the original helloworld.asm. msg_len is assembled from the actual data length to prevent stale hard-coded lengths. Explain $ as the current assembly position. This short demo omits general short-write/error handling.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13).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https://www.nasm.us/doc/nasm09.html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Makefile uses these commands. NASM emits an ELF32 object; ld supplies the final executable layout and resolves symbols. -z noexecstack records that the stack is not executable. The syscall itself does not require an executable stack.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13).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https://www.nasm.us/doc/nasm09.html</a:t>
            </a:r>
          </a:p>
          <a:p xmlns:a="http://schemas.openxmlformats.org/drawingml/2006/main">
            <a:r>
              <a:t>https://sourceware.org/binutils/docs/binutils/objcopy.html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Unlike tracing an arbitrary /bin/echo binary that may be 64-bit, trace the 32-bit hello program we built. Addresses and process IDs vary; the write and exit calls are the relevant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12).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Break on write_call before int 0x80. Expected EAX=4 EBX=1 EDX=13 and ECX points to the message. si observes the return from the syscall; userspace GDB does not step through the kernel. If the program has exited, run again to inspect registers.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13, 17).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https://hugsy.github.io/gef/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Adapted from shell.asm. Success replaces the process image and does not return; it does not create a new PID by itself. argv must be a NULL-terminated array of pointers. We supply a NULL-terminated empty envp array instead of relying on Linux-specific acceptance of a NULL envp pointer.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14).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https://man7.org/linux/man-pages/man2/execve.2.html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supplied shell.asm has an exit(1) fallback after a failed execve. Keep demonstrations inside the student’s own lab environment. No remote target is involved.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14).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https://man7.org/linux/man-pages/man2/execve.2.html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Corrects the old shorthand “mprotect: disable DEP.” mprotect changes permissions of pages belonging to this process, subject to policy. It does not globally disable NX, change other processes, or guarantee a hardened policy permits executable mappings.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15).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https://man7.org/linux/man-pages/man2/mprotect.2.html</a:t>
            </a:r>
          </a:p>
          <a:p xmlns:a="http://schemas.openxmlformats.org/drawingml/2006/main">
            <a:r>
              <a:t>https://man7.org/linux/man-pages/man2/mmap.2.html</a:t>
            </a:r>
          </a:p>
          <a:p xmlns:a="http://schemas.openxmlformats.org/drawingml/2006/main">
            <a:r>
              <a:t>https://man7.org/linux/man-pages/man2/execve.2.html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Retains ss2024 libc-wraps-syscalls concept while correcting one-to-one mappings. fwrite uses buffering; malloc often satisfies requests from existing allocator memory. A library function is not necessarily a syscall wrapper. Raw kernel errors and libc errno differ.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9, 16).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https://man7.org/linux/man-pages/man3/stdio.3.html</a:t>
            </a:r>
          </a:p>
          <a:p xmlns:a="http://schemas.openxmlformats.org/drawingml/2006/main">
            <a:r>
              <a:t>https://man7.org/linux/man-pages/man3/malloc.3.html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Allow 8–10 minutes. First ask students to predict output and EAX after write. Change mov edx,msg_len to mov edx,5. Rebuild and inspect. Expected output is Hello without a newline; EAX=5 if all five bytes are written. No new graded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13, 17).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0–8 min recall; 8–25 min privilege boundary/ABI; 25–48 min write demo; 48–62 min execve and wrappers; 62–75 min practice and exit check.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3, 17).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Closing check: require students to distinguish EAX operation vs return value, ECX buffer pointer vs contents, C calling convention vs syscall ABI. Thursday uses the original jump-call-pop hello.asm and updated runner.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17, 18).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 diagrams and historical examples are adapted from the instructor’s original ss2024 Chapter 6. Technical corrections verified against the primary references listed in slide notes. Revised September 11, 2026.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1, 3, 4, 5, 7, 13, 14, 16, 17).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system call is a controlled interface for a user process to request a kernel service. The entry instruction is architecture-specific; software interrupt is one mechanism, not the definition of every syscall.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3).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original gatekeeper image. A syscall switches execution to kernel code; it does not make arbitrary user code privileged or turn the user into root. Kernel validation and process credentials remain relevant.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4).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Retains the original busy-loop/timer teaching example. Old 100 MHz vs 1000 MHz timings were illustrative, not measurements. A sleep duration is not a guarantee of an exact wake-up time; scheduling may delay resumption.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5).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https://man7.org/linux/man-pages/man2/nanosleep.2.html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native CPU-interrupt diagram retained and updated. IDT = Interrupt Descriptor Table in x86 protected mode. The syscall dispatcher uses the syscall number to select the service. Return to user mode restores the user execution context. This is a conceptual control-flow sketch, not a complete kernel entry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6, 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Review the code path before the syscall: EAX selects the operation. Arguments use registers, not the cdecl argument stack. Raw negative errors differ from libc error reporting. We use write=4, exit=1, execve=11 in i386.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 executable examples today are 32-bit Linux. On a 64-bit kernel, a supported 32-bit process still uses the i386 ABI. Do not mix syscall numbers, argument registers, pointers, or instructions. x86-64 syscall also clobbers RCX and R11.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6, 17).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  <a:p xmlns:a="http://schemas.openxmlformats.org/drawingml/2006/main">
            <a:r>
              <a:t>https://raw.githubusercontent.com/torvalds/linux/master/arch/x86/entry/syscalls/syscall_32.tbl</a:t>
            </a:r>
          </a:p>
          <a:p xmlns:a="http://schemas.openxmlformats.org/drawingml/2006/main">
            <a:r>
              <a:t>https://raw.githubusercontent.com/torvalds/linux/master/arch/x86/entry/syscalls/syscall_64.tbl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installed headers, then relate them to the official Linux syscall tables. _exit in libc is not guaranteed to invoke the raw exit syscall; modern glibc normally uses exit_group. These demos call raw i386 exit directly.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Adapted from Dr. Si Chen, ss2024 Chapter 6 (original PPTX slides 10, 11).</a:t>
            </a:r>
          </a:p>
          <a:p xmlns:a="http://schemas.openxmlformats.org/drawingml/2006/main">
            <a:r>
              <a:t>https://www.cs.wcupa.edu/SCHEN/ss2024/slides/ch06.pptx</a:t>
            </a:r>
          </a:p>
          <a:p xmlns:a="http://schemas.openxmlformats.org/drawingml/2006/main">
            <a:r>
              <a:t>https://man7.org/linux/man-pages/man2/syscall.2.html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212d4efd54375" /><Relationship Type="http://schemas.openxmlformats.org/officeDocument/2006/relationships/image" Target="/ppt/media/image2.jpeg" Id="Rb497253a6139429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6a63c17dd4a1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1fb80d7cb4fe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bae6b39c34bf2" /><Relationship Type="http://schemas.openxmlformats.org/officeDocument/2006/relationships/image" Target="/ppt/media/image3.jpeg" Id="R4d34431df0334da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16c8ad03241fe" /><Relationship Type="http://schemas.openxmlformats.org/officeDocument/2006/relationships/image" Target="/ppt/media/image3.jpeg" Id="R5581471c24ca435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27e5e10ec489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f06fb12b5435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32eab96454be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129e7c3354c4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f17280d364c1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16d7651894fc6" /></Relationships>
</file>

<file path=ppt/slideLayouts/slideLayout1.xml><?xml version="1.0" encoding="utf-8"?>
<p:sldLayout xmlns:p="http://schemas.openxmlformats.org/presentationml/2006/main" showMasterSp="0" type="title" preserve="1">
  <p:cSld name="标题幻灯片">
    <p:bg>
      <p:bgPr>
        <a:blipFill xmlns:a="http://schemas.openxmlformats.org/drawingml/2006/main" rotWithShape="0">
          <a:blip xmlns:r="http://schemas.openxmlformats.org/officeDocument/2006/relationships" r:embed="Rb497253a6139429c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34431df0334d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648700" y="6065721"/>
            <a:ext cx="495300" cy="809625"/>
          </a:xfrm>
          <a:prstGeom xmlns:a="http://schemas.openxmlformats.org/drawingml/2006/main" prst="rect">
            <a:avLst/>
          </a:prstGeom>
        </p:spPr>
      </p:pic>
    </p:spTree>
  </p:cSld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81471c24ca435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648700" y="6065721"/>
            <a:ext cx="495300" cy="809625"/>
          </a:xfrm>
          <a:prstGeom xmlns:a="http://schemas.openxmlformats.org/drawingml/2006/main" prst="rect">
            <a:avLst/>
          </a:prstGeom>
        </p:spPr>
      </p:pic>
    </p:spTree>
  </p:cSld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.jpeg" Id="R1635bad0d41f44f5" /><Relationship Type="http://schemas.openxmlformats.org/officeDocument/2006/relationships/theme" Target="/ppt/slideMasters/theme/theme2.xml" Id="R58effddab2374699" /><Relationship Type="http://schemas.openxmlformats.org/officeDocument/2006/relationships/slideLayout" Target="/ppt/slideLayouts/slideLayout1.xml" Id="R202330685b044e48" /><Relationship Type="http://schemas.openxmlformats.org/officeDocument/2006/relationships/slideLayout" Target="/ppt/slideLayouts/slideLayout2.xml" Id="R50b2e2948bf647ec" /><Relationship Type="http://schemas.openxmlformats.org/officeDocument/2006/relationships/slideLayout" Target="/ppt/slideLayouts/slideLayout3.xml" Id="R7939d1cd8cfe43b1" /><Relationship Type="http://schemas.openxmlformats.org/officeDocument/2006/relationships/slideLayout" Target="/ppt/slideLayouts/slideLayout4.xml" Id="Rae9d52ff3d524837" /><Relationship Type="http://schemas.openxmlformats.org/officeDocument/2006/relationships/slideLayout" Target="/ppt/slideLayouts/slideLayout5.xml" Id="Rc2d5f09d86094bf7" /><Relationship Type="http://schemas.openxmlformats.org/officeDocument/2006/relationships/slideLayout" Target="/ppt/slideLayouts/slideLayout6.xml" Id="Rb462cc074ea740a4" /><Relationship Type="http://schemas.openxmlformats.org/officeDocument/2006/relationships/slideLayout" Target="/ppt/slideLayouts/slideLayout7.xml" Id="Rdc3b565953364a63" /><Relationship Type="http://schemas.openxmlformats.org/officeDocument/2006/relationships/slideLayout" Target="/ppt/slideLayouts/slideLayout8.xml" Id="R1ef1a04410bd406f" /><Relationship Type="http://schemas.openxmlformats.org/officeDocument/2006/relationships/slideLayout" Target="/ppt/slideLayouts/slideLayout9.xml" Id="R831e018b41864f54" /><Relationship Type="http://schemas.openxmlformats.org/officeDocument/2006/relationships/slideLayout" Target="/ppt/slideLayouts/slideLayout10.xml" Id="R561186c299814f96" /><Relationship Type="http://schemas.openxmlformats.org/officeDocument/2006/relationships/slideLayout" Target="/ppt/slideLayouts/slideLayout11.xml" Id="Rb5251be16b684354" /></Relationships>
</file>

<file path=ppt/slideMasters/slideMaster1.xml><?xml version="1.0" encoding="utf-8"?>
<p:sldMaster xmlns:p="http://schemas.openxmlformats.org/presentationml/2006/main">
  <p:cSld>
    <p:bg>
      <p:bgPr>
        <a:blipFill xmlns:a="http://schemas.openxmlformats.org/drawingml/2006/main" rotWithShape="0">
          <a:blip xmlns:r="http://schemas.openxmlformats.org/officeDocument/2006/relationships" r:embed="R1635bad0d41f44f5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330685b044e48"/>
    <p:sldLayoutId xmlns:r="http://schemas.openxmlformats.org/officeDocument/2006/relationships" id="2147483650" r:id="R50b2e2948bf647ec"/>
    <p:sldLayoutId xmlns:r="http://schemas.openxmlformats.org/officeDocument/2006/relationships" id="2147483651" r:id="R7939d1cd8cfe43b1"/>
    <p:sldLayoutId xmlns:r="http://schemas.openxmlformats.org/officeDocument/2006/relationships" id="2147483652" r:id="Rae9d52ff3d524837"/>
    <p:sldLayoutId xmlns:r="http://schemas.openxmlformats.org/officeDocument/2006/relationships" id="2147483653" r:id="Rc2d5f09d86094bf7"/>
    <p:sldLayoutId xmlns:r="http://schemas.openxmlformats.org/officeDocument/2006/relationships" id="2147483654" r:id="Rb462cc074ea740a4"/>
    <p:sldLayoutId xmlns:r="http://schemas.openxmlformats.org/officeDocument/2006/relationships" id="2147483655" r:id="Rdc3b565953364a63"/>
    <p:sldLayoutId xmlns:r="http://schemas.openxmlformats.org/officeDocument/2006/relationships" id="2147483656" r:id="R1ef1a04410bd406f"/>
    <p:sldLayoutId xmlns:r="http://schemas.openxmlformats.org/officeDocument/2006/relationships" id="2147483657" r:id="R831e018b41864f54"/>
    <p:sldLayoutId xmlns:r="http://schemas.openxmlformats.org/officeDocument/2006/relationships" id="2147483658" r:id="R561186c299814f96"/>
    <p:sldLayoutId xmlns:r="http://schemas.openxmlformats.org/officeDocument/2006/relationships" id="2147483659" r:id="Rb5251be16b684354"/>
  </p:sldLayoutIdLst>
  <p:txStyles>
    <p:titleStyle>
      <a:lvl1pPr xmlns:a="http://schemas.openxmlformats.org/drawingml/2006/main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+mj-lt"/>
          <a:ea typeface="+mj-lt"/>
          <a:cs typeface="+mj-lt"/>
        </a:defRPr>
      </a:lvl1pPr>
      <a:lvl2pPr xmlns:a="http://schemas.openxmlformats.org/drawingml/2006/main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2pPr>
      <a:lvl3pPr xmlns:a="http://schemas.openxmlformats.org/drawingml/2006/main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3pPr>
      <a:lvl4pPr xmlns:a="http://schemas.openxmlformats.org/drawingml/2006/main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4pPr>
      <a:lvl5pPr xmlns:a="http://schemas.openxmlformats.org/drawingml/2006/main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5pPr>
      <a:lvl6pPr xmlns:a="http://schemas.openxmlformats.org/drawingml/2006/main" marL="457200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6pPr>
      <a:lvl7pPr xmlns:a="http://schemas.openxmlformats.org/drawingml/2006/main" marL="914400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7pPr>
      <a:lvl8pPr xmlns:a="http://schemas.openxmlformats.org/drawingml/2006/main" marL="1371600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8pPr>
      <a:lvl9pPr xmlns:a="http://schemas.openxmlformats.org/drawingml/2006/main" marL="1828800" algn="l">
        <a:lnSpc>
          <a:spcPct val="90000"/>
        </a:lnSpc>
        <a:spcBef>
          <a:spcPct val="0"/>
        </a:spcBef>
        <a:spcAft>
          <a:spcPct val="0"/>
        </a:spcAft>
        <a:buNone/>
        <a:defRPr sz="2600" b="1">
          <a:solidFill>
            <a:schemeClr val="bg1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L="180975" indent="-180975" algn="l">
        <a:spcBef>
          <a:spcPct val="0"/>
        </a:spcBef>
        <a:spcAft>
          <a:spcPct val="40000"/>
        </a:spcAft>
        <a:buFont typeface="Wingdings"/>
        <a:buChar char="§"/>
        <a:defRPr sz="20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44500" indent="-261938" algn="l">
        <a:spcBef>
          <a:spcPct val="0"/>
        </a:spcBef>
        <a:spcAft>
          <a:spcPct val="40000"/>
        </a:spcAft>
        <a:buChar char="–"/>
        <a:defRPr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720725" indent="-274638" algn="l">
        <a:spcBef>
          <a:spcPct val="0"/>
        </a:spcBef>
        <a:spcAft>
          <a:spcPct val="40000"/>
        </a:spcAft>
        <a:buChar char="•"/>
        <a:defRPr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987425" indent="-265113" algn="l">
        <a:spcBef>
          <a:spcPct val="0"/>
        </a:spcBef>
        <a:spcAft>
          <a:spcPct val="40000"/>
        </a:spcAft>
        <a:buChar char="–"/>
        <a:defRPr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254125" indent="-265113" algn="l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1711325" indent="-265113" algn="l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168525" indent="-265113" algn="l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625725" indent="-265113" algn="l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082925" indent="-265113" algn="l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Standard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f3e671a24f9d" /><Relationship Type="http://schemas.openxmlformats.org/officeDocument/2006/relationships/image" Target="/ppt/media/image4.jpeg" Id="Rff33d25cbf444e09" /><Relationship Type="http://schemas.openxmlformats.org/officeDocument/2006/relationships/notesSlide" Target="/ppt/notesSlides/notesSlide1.xml" Id="R229f23daae6949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3d7333fdefe4d66" /><Relationship Type="http://schemas.openxmlformats.org/officeDocument/2006/relationships/image" Target="/ppt/media/image14.jpeg" Id="R969f720f5d63403b" /><Relationship Type="http://schemas.openxmlformats.org/officeDocument/2006/relationships/notesSlide" Target="/ppt/notesSlides/notesSlide10.xml" Id="Re6b007b19c2d4fb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e7c5b717cda4cb4" /><Relationship Type="http://schemas.openxmlformats.org/officeDocument/2006/relationships/image" Target="/ppt/media/image15.jpeg" Id="R34f0ae28bd92422b" /><Relationship Type="http://schemas.openxmlformats.org/officeDocument/2006/relationships/notesSlide" Target="/ppt/notesSlides/notesSlide11.xml" Id="R756860b264c248b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8d15cb5c5ef4ea7" /><Relationship Type="http://schemas.openxmlformats.org/officeDocument/2006/relationships/image" Target="/ppt/media/image16.jpeg" Id="Rf6b6461efe894e2d" /><Relationship Type="http://schemas.openxmlformats.org/officeDocument/2006/relationships/notesSlide" Target="/ppt/notesSlides/notesSlide12.xml" Id="R8996f3040903417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2cbf56def2a4ca6" /><Relationship Type="http://schemas.openxmlformats.org/officeDocument/2006/relationships/image" Target="/ppt/media/image17.jpeg" Id="R2cf837d038414dc1" /><Relationship Type="http://schemas.openxmlformats.org/officeDocument/2006/relationships/notesSlide" Target="/ppt/notesSlides/notesSlide13.xml" Id="Re6daaa55a56f424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9cd757b438547d8" /><Relationship Type="http://schemas.openxmlformats.org/officeDocument/2006/relationships/image" Target="/ppt/media/image18.jpeg" Id="R59d8da02049b41ad" /><Relationship Type="http://schemas.openxmlformats.org/officeDocument/2006/relationships/notesSlide" Target="/ppt/notesSlides/notesSlide14.xml" Id="Ra8386d3578724e8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27907af1d574db8" /><Relationship Type="http://schemas.openxmlformats.org/officeDocument/2006/relationships/image" Target="/ppt/media/image19.jpeg" Id="R199407cf6e884aaa" /><Relationship Type="http://schemas.openxmlformats.org/officeDocument/2006/relationships/notesSlide" Target="/ppt/notesSlides/notesSlide15.xml" Id="R60be6c129cc3478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a9d8f9b60b243e9" /><Relationship Type="http://schemas.openxmlformats.org/officeDocument/2006/relationships/image" Target="/ppt/media/image20.jpeg" Id="R8a4a5bf63c8d40cf" /><Relationship Type="http://schemas.openxmlformats.org/officeDocument/2006/relationships/notesSlide" Target="/ppt/notesSlides/notesSlide16.xml" Id="R846e22f4005b415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3e74c4d1f5142c3" /><Relationship Type="http://schemas.openxmlformats.org/officeDocument/2006/relationships/image" Target="/ppt/media/image21.jpeg" Id="R3fab1a959a314a9f" /><Relationship Type="http://schemas.openxmlformats.org/officeDocument/2006/relationships/notesSlide" Target="/ppt/notesSlides/notesSlide17.xml" Id="R1133e05387ca4f5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1a5596244104a27" /><Relationship Type="http://schemas.openxmlformats.org/officeDocument/2006/relationships/image" Target="/ppt/media/image22.jpeg" Id="R9ebf64f8a24342f0" /><Relationship Type="http://schemas.openxmlformats.org/officeDocument/2006/relationships/notesSlide" Target="/ppt/notesSlides/notesSlide18.xml" Id="R875021e6823a448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c4c553dd21a4176" /><Relationship Type="http://schemas.openxmlformats.org/officeDocument/2006/relationships/image" Target="/ppt/media/image23.jpeg" Id="R20746d01cf5a472b" /><Relationship Type="http://schemas.openxmlformats.org/officeDocument/2006/relationships/notesSlide" Target="/ppt/notesSlides/notesSlide19.xml" Id="Rb007bb848744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8cc67d1cd9d4de8" /><Relationship Type="http://schemas.openxmlformats.org/officeDocument/2006/relationships/image" Target="/ppt/media/image5.jpeg" Id="R2d417fef5d9a4baf" /><Relationship Type="http://schemas.openxmlformats.org/officeDocument/2006/relationships/notesSlide" Target="/ppt/notesSlides/notesSlide2.xml" Id="R7a24b5c74dcc4c5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d5da0df19c140cb" /><Relationship Type="http://schemas.openxmlformats.org/officeDocument/2006/relationships/image" Target="/ppt/media/image24.jpeg" Id="R056fecdaa540421f" /><Relationship Type="http://schemas.openxmlformats.org/officeDocument/2006/relationships/notesSlide" Target="/ppt/notesSlides/notesSlide20.xml" Id="R6981c1f21d90455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8c4ecdfd7474060" /><Relationship Type="http://schemas.openxmlformats.org/officeDocument/2006/relationships/image" Target="/ppt/media/image25.jpeg" Id="Rde58b9cfb81141c5" /><Relationship Type="http://schemas.openxmlformats.org/officeDocument/2006/relationships/notesSlide" Target="/ppt/notesSlides/notesSlide21.xml" Id="R5b3ead8c7560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032306212f6422a" /><Relationship Type="http://schemas.openxmlformats.org/officeDocument/2006/relationships/image" Target="/ppt/media/image6.jpeg" Id="R46fe8c6868c04734" /><Relationship Type="http://schemas.openxmlformats.org/officeDocument/2006/relationships/image" Target="/ppt/media/image7.jpeg" Id="R51154b5b489c4d8d" /><Relationship Type="http://schemas.openxmlformats.org/officeDocument/2006/relationships/notesSlide" Target="/ppt/notesSlides/notesSlide3.xml" Id="Ra4d67d3c2eb7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fc8b9ca725f44fa" /><Relationship Type="http://schemas.openxmlformats.org/officeDocument/2006/relationships/image" Target="/ppt/media/image.png" Id="R370eb4a3b4e24f50" /><Relationship Type="http://schemas.openxmlformats.org/officeDocument/2006/relationships/image" Target="/ppt/media/image8.jpeg" Id="R42d57251ee424981" /><Relationship Type="http://schemas.openxmlformats.org/officeDocument/2006/relationships/notesSlide" Target="/ppt/notesSlides/notesSlide4.xml" Id="R18c99fafd558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11f43f9319048aa" /><Relationship Type="http://schemas.openxmlformats.org/officeDocument/2006/relationships/image" Target="/ppt/media/image2.png" Id="R1ca4180d1b79456e" /><Relationship Type="http://schemas.openxmlformats.org/officeDocument/2006/relationships/image" Target="/ppt/media/image9.jpeg" Id="R345dd7a03bca4b17" /><Relationship Type="http://schemas.openxmlformats.org/officeDocument/2006/relationships/notesSlide" Target="/ppt/notesSlides/notesSlide5.xml" Id="R3e3e061f35b5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0765104ef544a63" /><Relationship Type="http://schemas.openxmlformats.org/officeDocument/2006/relationships/image" Target="/ppt/media/image10.jpeg" Id="R847df11afff84727" /><Relationship Type="http://schemas.openxmlformats.org/officeDocument/2006/relationships/notesSlide" Target="/ppt/notesSlides/notesSlide6.xml" Id="Rc6cc110baa39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861faa49b614e8c" /><Relationship Type="http://schemas.openxmlformats.org/officeDocument/2006/relationships/image" Target="/ppt/media/image11.jpeg" Id="R8a9859af60e841df" /><Relationship Type="http://schemas.openxmlformats.org/officeDocument/2006/relationships/notesSlide" Target="/ppt/notesSlides/notesSlide7.xml" Id="Ree49b4e8cf35424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1588d9ad410494f" /><Relationship Type="http://schemas.openxmlformats.org/officeDocument/2006/relationships/image" Target="/ppt/media/image12.jpeg" Id="R21bbedbdfc2442d2" /><Relationship Type="http://schemas.openxmlformats.org/officeDocument/2006/relationships/notesSlide" Target="/ppt/notesSlides/notesSlide8.xml" Id="Rc41f80f4aa8040b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b85ccb7d31b4621" /><Relationship Type="http://schemas.openxmlformats.org/officeDocument/2006/relationships/image" Target="/ppt/media/image13.jpeg" Id="R7dacf32263dd4e5e" /><Relationship Type="http://schemas.openxmlformats.org/officeDocument/2006/relationships/notesSlide" Target="/ppt/notesSlides/notesSlide9.xml" Id="R5edc82ef0dfa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33d25cbf444e09"/>
          <a:stretch xmlns:a="http://schemas.openxmlformats.org/drawingml/2006/main"/>
        </p:blipFill>
        <p:spPr>
          <a:xfrm xmlns:a="http://schemas.openxmlformats.org/drawingml/2006/main">
            <a:off x="5979509" y="3823844"/>
            <a:ext cx="3164491" cy="2106483"/>
          </a:xfrm>
          <a:prstGeom xmlns:a="http://schemas.openxmlformats.org/drawingml/2006/main" prst="rect">
            <a:avLst/>
          </a:prstGeom>
        </p:spPr>
      </p:pic>
      <p:sp>
        <p:nvSpPr>
          <p:cNvPr id="2" name="Class">
            <a:extLst xmlns:a="http://schemas.openxmlformats.org/drawingml/2006/main">
              <a:ext uri="{FF2B5EF4-FFF2-40B4-BE49-F238E27FC236}">
                <a16:creationId xmlns:a16="http://schemas.microsoft.com/office/drawing/2014/main" id="{C02590F5-095E-45F5-AC92-B9B1C22D2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0025"/>
            <a:ext cx="1600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F8F8F8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8F8F8"/>
                </a:solidFill>
                <a:latin typeface="Arial"/>
                <a:ea typeface="Arial"/>
                <a:cs typeface="Arial"/>
              </a:rPr>
              <a:t>Class</a:t>
            </a:r>
          </a:p>
        </p:txBody>
      </p:sp>
      <p:sp>
        <p:nvSpPr>
          <p:cNvPr id="3" name="6">
            <a:extLst xmlns:a="http://schemas.openxmlformats.org/drawingml/2006/main">
              <a:ext uri="{FF2B5EF4-FFF2-40B4-BE49-F238E27FC236}">
                <a16:creationId xmlns:a16="http://schemas.microsoft.com/office/drawing/2014/main" id="{94DD5017-BE10-4EE1-8700-4000E9238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685800"/>
            <a:ext cx="16002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4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64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" name="CSC 472 Software Security">
            <a:extLst xmlns:a="http://schemas.openxmlformats.org/drawingml/2006/main">
              <a:ext uri="{FF2B5EF4-FFF2-40B4-BE49-F238E27FC236}">
                <a16:creationId xmlns:a16="http://schemas.microsoft.com/office/drawing/2014/main" id="{FA517B12-BEF8-4D4A-902C-A8161FEB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14475"/>
            <a:ext cx="8039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CSC 472 Software Security</a:t>
            </a:r>
          </a:p>
        </p:txBody>
      </p:sp>
      <p:sp>
        <p:nvSpPr>
          <p:cNvPr id="5" name="System Calls">
            <a:extLst xmlns:a="http://schemas.openxmlformats.org/drawingml/2006/main">
              <a:ext uri="{FF2B5EF4-FFF2-40B4-BE49-F238E27FC236}">
                <a16:creationId xmlns:a16="http://schemas.microsoft.com/office/drawing/2014/main" id="{C34D4CE4-FE1C-41C5-B5B7-69EBC2123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57425"/>
            <a:ext cx="8039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9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System Calls</a:t>
            </a:r>
          </a:p>
        </p:txBody>
      </p:sp>
      <p:sp>
        <p:nvSpPr>
          <p:cNvPr id="6" name="Dr. Si Chen (schen@wcupa.edu)">
            <a:extLst xmlns:a="http://schemas.openxmlformats.org/drawingml/2006/main">
              <a:ext uri="{FF2B5EF4-FFF2-40B4-BE49-F238E27FC236}">
                <a16:creationId xmlns:a16="http://schemas.microsoft.com/office/drawing/2014/main" id="{7ADDD452-FBB3-40F5-9096-D8952577A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95600"/>
            <a:ext cx="80391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Dr. Si Chen (schen@wcupa.edu)</a:t>
            </a:r>
          </a:p>
        </p:txBody>
      </p:sp>
      <p:sp>
        <p:nvSpPr>
          <p:cNvPr id="7" name="Tue / Thu · 2:00–3:15 PM · 25 University Ave., Roo">
            <a:extLst xmlns:a="http://schemas.openxmlformats.org/drawingml/2006/main">
              <a:ext uri="{FF2B5EF4-FFF2-40B4-BE49-F238E27FC236}">
                <a16:creationId xmlns:a16="http://schemas.microsoft.com/office/drawing/2014/main" id="{E0B29810-E5D3-4A2B-AE7F-081ED960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00750"/>
            <a:ext cx="803910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8DEE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D8DEE6"/>
                </a:solidFill>
                <a:latin typeface="Arial"/>
                <a:ea typeface="Arial"/>
                <a:cs typeface="Arial"/>
              </a:rPr>
              <a:t>Tue / Thu · 2:00–3:15 PM · 25 University Ave., Room 158</a:t>
            </a:r>
          </a:p>
          <a:p xmlns:a="http://schemas.openxmlformats.org/drawingml/2006/main">
            <a:pPr algn="l">
              <a:defRPr sz="1275" b="0">
                <a:solidFill>
                  <a:srgbClr val="D8DEE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D8DEE6"/>
                </a:solidFill>
                <a:latin typeface="Arial"/>
                <a:ea typeface="Arial"/>
                <a:cs typeface="Arial"/>
              </a:rPr>
              <a:t>Fall 2026 · Week 4 · Tuesday, September 15, 2026</a:t>
            </a:r>
          </a:p>
          <a:p xmlns:a="http://schemas.openxmlformats.org/drawingml/2006/main">
            <a:pPr algn="l">
              <a:defRPr sz="1275" b="0">
                <a:solidFill>
                  <a:srgbClr val="D8DEE6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D8DEE6"/>
                </a:solidFill>
                <a:latin typeface="Arial"/>
                <a:ea typeface="Arial"/>
                <a:cs typeface="Arial"/>
              </a:rPr>
              <a:t>WolfCTF + GDB / GEF · wcu.ninja/csc472</a:t>
            </a:r>
          </a:p>
        </p:txBody>
      </p:sp>
    </p:spTree>
    <p:extLst>
      <p:ext uri="{BB962C8B-B14F-4D97-AF65-F5344CB8AC3E}">
        <p14:creationId xmlns:p14="http://schemas.microsoft.com/office/powerpoint/2010/main" val="126491739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et the classroom code on WolfCTF">
            <a:extLst xmlns:a="http://schemas.openxmlformats.org/drawingml/2006/main">
              <a:ext uri="{FF2B5EF4-FFF2-40B4-BE49-F238E27FC236}">
                <a16:creationId xmlns:a16="http://schemas.microsoft.com/office/drawing/2014/main" id="{BF6EC7C9-E26E-4464-BFBE-A2CE5E1AC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Get the classroom code on WolfCTF</a:t>
            </a:r>
          </a:p>
        </p:txBody>
      </p:sp>
      <p:sp>
        <p:nvSpPr>
          <p:cNvPr id="2" name="Open portal.wolfctf.com/labs/lab1 → launch your te">
            <a:extLst xmlns:a="http://schemas.openxmlformats.org/drawingml/2006/main">
              <a:ext uri="{FF2B5EF4-FFF2-40B4-BE49-F238E27FC236}">
                <a16:creationId xmlns:a16="http://schemas.microsoft.com/office/drawing/2014/main" id="{43635C59-59C3-4C34-BC9F-97218E687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952500"/>
            <a:ext cx="828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Open portal.wolfctf.com/labs/lab1 → launch your terminal</a:t>
            </a:r>
          </a:p>
        </p:txBody>
      </p:sp>
      <p:sp>
        <p:nvSpPr>
          <p:cNvPr id="3" name="Code panel">
            <a:extLst xmlns:a="http://schemas.openxmlformats.org/drawingml/2006/main">
              <a:ext uri="{FF2B5EF4-FFF2-40B4-BE49-F238E27FC236}">
                <a16:creationId xmlns:a16="http://schemas.microsoft.com/office/drawing/2014/main" id="{D6558C51-4272-4092-9CD1-526B077A3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62100"/>
            <a:ext cx="8305800" cy="3171825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4" name="Teal rule">
            <a:extLst xmlns:a="http://schemas.openxmlformats.org/drawingml/2006/main">
              <a:ext uri="{FF2B5EF4-FFF2-40B4-BE49-F238E27FC236}">
                <a16:creationId xmlns:a16="http://schemas.microsoft.com/office/drawing/2014/main" id="{2D293364-3DFD-4764-9AFA-9BDEF49E0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62100"/>
            <a:ext cx="8305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5" name="Run these commands in the Linux terminal">
            <a:extLst xmlns:a="http://schemas.openxmlformats.org/drawingml/2006/main">
              <a:ext uri="{FF2B5EF4-FFF2-40B4-BE49-F238E27FC236}">
                <a16:creationId xmlns:a16="http://schemas.microsoft.com/office/drawing/2014/main" id="{445E7CF9-A73C-44A6-AD12-604C7D71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81175"/>
            <a:ext cx="788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Run these commands in the Linux terminal</a:t>
            </a:r>
          </a:p>
        </p:txBody>
      </p:sp>
      <p:sp>
        <p:nvSpPr>
          <p:cNvPr id="6" name="cd ~&#10;curl -fLO https://wcu.ninja/files/CSC472_Week">
            <a:extLst xmlns:a="http://schemas.openxmlformats.org/drawingml/2006/main">
              <a:ext uri="{FF2B5EF4-FFF2-40B4-BE49-F238E27FC236}">
                <a16:creationId xmlns:a16="http://schemas.microsoft.com/office/drawing/2014/main" id="{D28E0B64-D653-49EB-9269-26B3ED89F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86000"/>
            <a:ext cx="78867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cd ~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curl -fLO https://wcu.ninja/files/CSC472_Week04_code.tar.gz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tar -xzf CSC472_Week04_code.tar.gz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cd ~/csc472-week04/class06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make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file helloworld</a:t>
            </a:r>
          </a:p>
        </p:txBody>
      </p:sp>
      <p:sp>
        <p:nvSpPr>
          <p:cNvPr id="7" name="Expected architecture: ELF 32-bit, Intel 80386. GD">
            <a:extLst xmlns:a="http://schemas.openxmlformats.org/drawingml/2006/main">
              <a:ext uri="{FF2B5EF4-FFF2-40B4-BE49-F238E27FC236}">
                <a16:creationId xmlns:a16="http://schemas.microsoft.com/office/drawing/2014/main" id="{AC227810-21E0-40C4-AD15-A563D2C96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133975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Expected architecture: ELF 32-bit, Intel 80386. GDB loads GEF automatically.</a:t>
            </a:r>
          </a:p>
        </p:txBody>
      </p:sp>
      <p:sp>
        <p:nvSpPr>
          <p:cNvPr id="8" name="Page · 10">
            <a:extLst xmlns:a="http://schemas.openxmlformats.org/drawingml/2006/main">
              <a:ext uri="{FF2B5EF4-FFF2-40B4-BE49-F238E27FC236}">
                <a16:creationId xmlns:a16="http://schemas.microsoft.com/office/drawing/2014/main" id="{06FE8560-206D-407A-8640-E8B08B868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10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9f720f5d63403b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4287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Hello World through write()">
            <a:extLst xmlns:a="http://schemas.openxmlformats.org/drawingml/2006/main">
              <a:ext uri="{FF2B5EF4-FFF2-40B4-BE49-F238E27FC236}">
                <a16:creationId xmlns:a16="http://schemas.microsoft.com/office/drawing/2014/main" id="{B599F73C-ECB9-41BE-9B24-5635F56CB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Hello World through write()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5B83FF23-A78B-49B5-82BE-75C7E881E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066800"/>
            <a:ext cx="5048250" cy="4476750"/>
          </a:xfrm>
          <a:prstGeom xmlns:a="http://schemas.openxmlformats.org/drawingml/2006/main" prst="roundRect">
            <a:avLst>
              <a:gd name="adj" fmla="val 3830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F17380DC-7AC2-482D-ACED-12D41719E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066800"/>
            <a:ext cx="5048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helloworld.asm — Linux i386">
            <a:extLst xmlns:a="http://schemas.openxmlformats.org/drawingml/2006/main">
              <a:ext uri="{FF2B5EF4-FFF2-40B4-BE49-F238E27FC236}">
                <a16:creationId xmlns:a16="http://schemas.microsoft.com/office/drawing/2014/main" id="{1A895CC4-F838-4BC6-89BA-65233F657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85875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helloworld.asm — Linux i386</a:t>
            </a:r>
          </a:p>
        </p:txBody>
      </p:sp>
      <p:sp>
        <p:nvSpPr>
          <p:cNvPr id="5" name="section .text&#10;global _start, write_call&#10;_start:&#10;  ">
            <a:extLst xmlns:a="http://schemas.openxmlformats.org/drawingml/2006/main">
              <a:ext uri="{FF2B5EF4-FFF2-40B4-BE49-F238E27FC236}">
                <a16:creationId xmlns:a16="http://schemas.microsoft.com/office/drawing/2014/main" id="{802A896C-F3CF-4EBC-9A6B-8B62FF520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90700"/>
            <a:ext cx="4629150" cy="3629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section .text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global _start, write_call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_start: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mov eax, 4          ; write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mov ebx, 1          ; stdout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mov ecx, msg        ; buffer address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mov edx, msg_len    ; byte count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write_call: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int 0x80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mov eax, 1          ; exit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xor ebx, ebx</a:t>
            </a:r>
          </a:p>
          <a:p xmlns:a="http://schemas.openxmlformats.org/drawingml/2006/main">
            <a:pPr algn="l">
              <a:defRPr sz="157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7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int 0x80</a:t>
            </a:r>
          </a:p>
        </p:txBody>
      </p:sp>
      <p:sp>
        <p:nvSpPr>
          <p:cNvPr id="6" name="Code panel">
            <a:extLst xmlns:a="http://schemas.openxmlformats.org/drawingml/2006/main">
              <a:ext uri="{FF2B5EF4-FFF2-40B4-BE49-F238E27FC236}">
                <a16:creationId xmlns:a16="http://schemas.microsoft.com/office/drawing/2014/main" id="{12E5C406-9434-49CC-BE0C-4F0EBB781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066800"/>
            <a:ext cx="3067050" cy="2105025"/>
          </a:xfrm>
          <a:prstGeom xmlns:a="http://schemas.openxmlformats.org/drawingml/2006/main" prst="roundRect">
            <a:avLst>
              <a:gd name="adj" fmla="val 8145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7" name="Teal rule">
            <a:extLst xmlns:a="http://schemas.openxmlformats.org/drawingml/2006/main">
              <a:ext uri="{FF2B5EF4-FFF2-40B4-BE49-F238E27FC236}">
                <a16:creationId xmlns:a16="http://schemas.microsoft.com/office/drawing/2014/main" id="{3CBD45A7-3E6E-4693-BE19-8CAF5462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066800"/>
            <a:ext cx="30670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8" name="Data">
            <a:extLst xmlns:a="http://schemas.openxmlformats.org/drawingml/2006/main">
              <a:ext uri="{FF2B5EF4-FFF2-40B4-BE49-F238E27FC236}">
                <a16:creationId xmlns:a16="http://schemas.microsoft.com/office/drawing/2014/main" id="{FB64A084-210E-4480-A78D-0ED3CF85E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285875"/>
            <a:ext cx="2647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Data</a:t>
            </a:r>
          </a:p>
        </p:txBody>
      </p:sp>
      <p:sp>
        <p:nvSpPr>
          <p:cNvPr id="9" name="section .data&#10;msg: db 'Hello world!', 10&#10;msg_len e">
            <a:extLst xmlns:a="http://schemas.openxmlformats.org/drawingml/2006/main">
              <a:ext uri="{FF2B5EF4-FFF2-40B4-BE49-F238E27FC236}">
                <a16:creationId xmlns:a16="http://schemas.microsoft.com/office/drawing/2014/main" id="{FCB7C66F-8E11-473C-B1E7-D502A85A1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790700"/>
            <a:ext cx="26479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3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section .data</a:t>
            </a:r>
          </a:p>
          <a:p xmlns:a="http://schemas.openxmlformats.org/drawingml/2006/main">
            <a:pPr algn="l">
              <a:defRPr sz="13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3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msg: db 'Hello world!', 10</a:t>
            </a:r>
          </a:p>
          <a:p xmlns:a="http://schemas.openxmlformats.org/drawingml/2006/main">
            <a:pPr algn="l">
              <a:defRPr sz="13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3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msg_len equ $ - msg</a:t>
            </a:r>
          </a:p>
        </p:txBody>
      </p:sp>
      <p:sp>
        <p:nvSpPr>
          <p:cNvPr id="10" name="DB emits bytes.&#10;&#10;12 visible characters&#10;+ one newli">
            <a:extLst xmlns:a="http://schemas.openxmlformats.org/drawingml/2006/main">
              <a:ext uri="{FF2B5EF4-FFF2-40B4-BE49-F238E27FC236}">
                <a16:creationId xmlns:a16="http://schemas.microsoft.com/office/drawing/2014/main" id="{7E651728-17ED-4ECA-8C00-FCBF7A515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9775" y="3543300"/>
            <a:ext cx="2771775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DB emits bytes.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12 visible characters</a:t>
            </a:r>
          </a:p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+ one newline</a:t>
            </a:r>
          </a:p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= 13 bytes.</a:t>
            </a:r>
          </a:p>
        </p:txBody>
      </p:sp>
      <p:sp>
        <p:nvSpPr>
          <p:cNvPr id="11" name="Page · 11">
            <a:extLst xmlns:a="http://schemas.openxmlformats.org/drawingml/2006/main">
              <a:ext uri="{FF2B5EF4-FFF2-40B4-BE49-F238E27FC236}">
                <a16:creationId xmlns:a16="http://schemas.microsoft.com/office/drawing/2014/main" id="{80515713-8EC1-4527-9583-E2719AFF2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11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f0ae28bd92422b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23102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Assemble, link, then observe">
            <a:extLst xmlns:a="http://schemas.openxmlformats.org/drawingml/2006/main">
              <a:ext uri="{FF2B5EF4-FFF2-40B4-BE49-F238E27FC236}">
                <a16:creationId xmlns:a16="http://schemas.microsoft.com/office/drawing/2014/main" id="{314D8AD9-4B11-44E7-87E3-C1D3D0FB8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Assemble, link, then observe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648459F8-D96C-495B-A553-919527650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33500"/>
            <a:ext cx="8305800" cy="2647950"/>
          </a:xfrm>
          <a:prstGeom xmlns:a="http://schemas.openxmlformats.org/drawingml/2006/main" prst="roundRect">
            <a:avLst>
              <a:gd name="adj" fmla="val 6475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B952A5BB-C612-40EA-AF95-C10CD8F89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33500"/>
            <a:ext cx="8305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The commands behind make">
            <a:extLst xmlns:a="http://schemas.openxmlformats.org/drawingml/2006/main">
              <a:ext uri="{FF2B5EF4-FFF2-40B4-BE49-F238E27FC236}">
                <a16:creationId xmlns:a16="http://schemas.microsoft.com/office/drawing/2014/main" id="{0A3193F6-E9F7-4242-8BC2-B04ED8B6E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52575"/>
            <a:ext cx="788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The commands behind make</a:t>
            </a:r>
          </a:p>
        </p:txBody>
      </p:sp>
      <p:sp>
        <p:nvSpPr>
          <p:cNvPr id="5" name="nasm -f elf32 -g -F dwarf helloworld.asm -o hellow">
            <a:extLst xmlns:a="http://schemas.openxmlformats.org/drawingml/2006/main">
              <a:ext uri="{FF2B5EF4-FFF2-40B4-BE49-F238E27FC236}">
                <a16:creationId xmlns:a16="http://schemas.microsoft.com/office/drawing/2014/main" id="{603A48D4-403E-44BB-B04B-8FFCA5B5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57400"/>
            <a:ext cx="7886700" cy="1800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nasm -f elf32 -g -F dwarf helloworld.asm -o helloworld.o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ld -m elf_i386 -z noexecstack helloworld.o -o helloworld</a:t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./helloworld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6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Hello world!</a:t>
            </a:r>
          </a:p>
        </p:txBody>
      </p:sp>
      <p:sp>
        <p:nvSpPr>
          <p:cNvPr id="6" name="Object file → executable">
            <a:extLst xmlns:a="http://schemas.openxmlformats.org/drawingml/2006/main">
              <a:ext uri="{FF2B5EF4-FFF2-40B4-BE49-F238E27FC236}">
                <a16:creationId xmlns:a16="http://schemas.microsoft.com/office/drawing/2014/main" id="{04C411CF-808A-4006-B327-EDE500B9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29577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Object file → executable</a:t>
            </a:r>
          </a:p>
        </p:txBody>
      </p:sp>
      <p:sp>
        <p:nvSpPr>
          <p:cNvPr id="7" name="The linker resolves the address of msg in the sepa">
            <a:extLst xmlns:a="http://schemas.openxmlformats.org/drawingml/2006/main">
              <a:ext uri="{FF2B5EF4-FFF2-40B4-BE49-F238E27FC236}">
                <a16:creationId xmlns:a16="http://schemas.microsoft.com/office/drawing/2014/main" id="{C56E49B5-6683-480B-8867-FC3B574DF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676775"/>
            <a:ext cx="83058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The linker resolves the address of msg in the separate data section.</a:t>
            </a:r>
          </a:p>
        </p:txBody>
      </p:sp>
      <p:sp>
        <p:nvSpPr>
          <p:cNvPr id="8" name="What does the kernel receive?">
            <a:extLst xmlns:a="http://schemas.openxmlformats.org/drawingml/2006/main">
              <a:ext uri="{FF2B5EF4-FFF2-40B4-BE49-F238E27FC236}">
                <a16:creationId xmlns:a16="http://schemas.microsoft.com/office/drawing/2014/main" id="{1ADB5DD4-CFF9-426D-AEEE-7730C99C9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2387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What does the kernel receive?</a:t>
            </a:r>
          </a:p>
        </p:txBody>
      </p:sp>
      <p:sp>
        <p:nvSpPr>
          <p:cNvPr id="9" name="A file descriptor, a pointer, and a count — not a ">
            <a:extLst xmlns:a="http://schemas.openxmlformats.org/drawingml/2006/main">
              <a:ext uri="{FF2B5EF4-FFF2-40B4-BE49-F238E27FC236}">
                <a16:creationId xmlns:a16="http://schemas.microsoft.com/office/drawing/2014/main" id="{C21C07FF-FC0D-4AE8-8354-1E8986018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619750"/>
            <a:ext cx="83058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 file descriptor, a pointer, and a count — not a C string.</a:t>
            </a:r>
          </a:p>
        </p:txBody>
      </p:sp>
      <p:sp>
        <p:nvSpPr>
          <p:cNvPr id="10" name="Page · 12">
            <a:extLst xmlns:a="http://schemas.openxmlformats.org/drawingml/2006/main">
              <a:ext uri="{FF2B5EF4-FFF2-40B4-BE49-F238E27FC236}">
                <a16:creationId xmlns:a16="http://schemas.microsoft.com/office/drawing/2014/main" id="{173CD2B3-55D0-4C05-BE5D-033611FF0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12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b6461efe894e2d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363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trace: see the kernel requests">
            <a:extLst xmlns:a="http://schemas.openxmlformats.org/drawingml/2006/main">
              <a:ext uri="{FF2B5EF4-FFF2-40B4-BE49-F238E27FC236}">
                <a16:creationId xmlns:a16="http://schemas.microsoft.com/office/drawing/2014/main" id="{5432AF93-6B36-4A54-ACF8-106FF299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strace: see the kernel requests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89018421-3BE6-4B9C-9D17-D2BF457FD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428750"/>
            <a:ext cx="8305800" cy="2724150"/>
          </a:xfrm>
          <a:prstGeom xmlns:a="http://schemas.openxmlformats.org/drawingml/2006/main" prst="roundRect">
            <a:avLst>
              <a:gd name="adj" fmla="val 6294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1A403905-8D15-4E26-B9F9-68E2D7BC8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428750"/>
            <a:ext cx="8305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Trace our 32-bit executable">
            <a:extLst xmlns:a="http://schemas.openxmlformats.org/drawingml/2006/main">
              <a:ext uri="{FF2B5EF4-FFF2-40B4-BE49-F238E27FC236}">
                <a16:creationId xmlns:a16="http://schemas.microsoft.com/office/drawing/2014/main" id="{714DFF79-C1F5-45B9-9F3B-3AD700D26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47825"/>
            <a:ext cx="788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Trace our 32-bit executable</a:t>
            </a:r>
          </a:p>
        </p:txBody>
      </p:sp>
      <p:sp>
        <p:nvSpPr>
          <p:cNvPr id="5" name="strace -e trace=write,exit ./helloworld &gt; /dev/nul">
            <a:extLst xmlns:a="http://schemas.openxmlformats.org/drawingml/2006/main">
              <a:ext uri="{FF2B5EF4-FFF2-40B4-BE49-F238E27FC236}">
                <a16:creationId xmlns:a16="http://schemas.microsoft.com/office/drawing/2014/main" id="{354C37FA-660B-4E8A-89B5-223A23199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52650"/>
            <a:ext cx="7886700" cy="1876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strace -e trace=write,exit ./helloworld &gt; /dev/null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write(1, "Hello world!\n", 13) = 13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exit(0)                        = ?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+++ exited with 0 +++</a:t>
            </a:r>
          </a:p>
        </p:txBody>
      </p:sp>
      <p:sp>
        <p:nvSpPr>
          <p:cNvPr id="6" name="Read the line as a contract">
            <a:extLst xmlns:a="http://schemas.openxmlformats.org/drawingml/2006/main">
              <a:ext uri="{FF2B5EF4-FFF2-40B4-BE49-F238E27FC236}">
                <a16:creationId xmlns:a16="http://schemas.microsoft.com/office/drawing/2014/main" id="{2AE59EE3-08DB-4E2A-B913-2F8856F4E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4386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Read the line as a contract</a:t>
            </a:r>
          </a:p>
        </p:txBody>
      </p:sp>
      <p:sp>
        <p:nvSpPr>
          <p:cNvPr id="7" name="write(fd = 1, buffer = &quot;Hello world!\n&quot;, count = 1">
            <a:extLst xmlns:a="http://schemas.openxmlformats.org/drawingml/2006/main">
              <a:ext uri="{FF2B5EF4-FFF2-40B4-BE49-F238E27FC236}">
                <a16:creationId xmlns:a16="http://schemas.microsoft.com/office/drawing/2014/main" id="{2539A256-1B9F-4F67-9103-4167E1207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819650"/>
            <a:ext cx="83058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write(fd = 1, buffer = "Hello world!\n", count = 13) returns 13.</a:t>
            </a:r>
          </a:p>
        </p:txBody>
      </p:sp>
      <p:sp>
        <p:nvSpPr>
          <p:cNvPr id="8" name="A useful distinction">
            <a:extLst xmlns:a="http://schemas.openxmlformats.org/drawingml/2006/main">
              <a:ext uri="{FF2B5EF4-FFF2-40B4-BE49-F238E27FC236}">
                <a16:creationId xmlns:a16="http://schemas.microsoft.com/office/drawing/2014/main" id="{166786DB-3ABF-4816-A76C-635A2C92F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28637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A useful distinction</a:t>
            </a:r>
          </a:p>
        </p:txBody>
      </p:sp>
      <p:sp>
        <p:nvSpPr>
          <p:cNvPr id="9" name="strace shows kernel calls; it does not list every ">
            <a:extLst xmlns:a="http://schemas.openxmlformats.org/drawingml/2006/main">
              <a:ext uri="{FF2B5EF4-FFF2-40B4-BE49-F238E27FC236}">
                <a16:creationId xmlns:a16="http://schemas.microsoft.com/office/drawing/2014/main" id="{66362CB4-DF33-4A38-8D58-64A9B21F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667375"/>
            <a:ext cx="83058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strace shows kernel calls; it does not list every C library call.</a:t>
            </a:r>
          </a:p>
        </p:txBody>
      </p:sp>
      <p:sp>
        <p:nvSpPr>
          <p:cNvPr id="10" name="Page · 13">
            <a:extLst xmlns:a="http://schemas.openxmlformats.org/drawingml/2006/main">
              <a:ext uri="{FF2B5EF4-FFF2-40B4-BE49-F238E27FC236}">
                <a16:creationId xmlns:a16="http://schemas.microsoft.com/office/drawing/2014/main" id="{1EA3F474-7E0E-4E85-AC6F-7FE997552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13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f837d038414dc1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1562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GEF: inspect the syscall registers">
            <a:extLst xmlns:a="http://schemas.openxmlformats.org/drawingml/2006/main">
              <a:ext uri="{FF2B5EF4-FFF2-40B4-BE49-F238E27FC236}">
                <a16:creationId xmlns:a16="http://schemas.microsoft.com/office/drawing/2014/main" id="{37FC754B-9711-4C23-A465-B2BB01D0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GEF: inspect the syscall registers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7112A632-702B-468E-AC14-E254A946B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14450"/>
            <a:ext cx="8305800" cy="3467100"/>
          </a:xfrm>
          <a:prstGeom xmlns:a="http://schemas.openxmlformats.org/drawingml/2006/main" prst="roundRect">
            <a:avLst>
              <a:gd name="adj" fmla="val 4945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8E3A8DEB-FFD8-4881-A9DD-ADE53E79D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14450"/>
            <a:ext cx="8305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gdb -q ./helloworld">
            <a:extLst xmlns:a="http://schemas.openxmlformats.org/drawingml/2006/main">
              <a:ext uri="{FF2B5EF4-FFF2-40B4-BE49-F238E27FC236}">
                <a16:creationId xmlns:a16="http://schemas.microsoft.com/office/drawing/2014/main" id="{1B776C18-80E0-4F30-A80E-37DD28724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33525"/>
            <a:ext cx="788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gdb -q ./helloworld</a:t>
            </a:r>
          </a:p>
        </p:txBody>
      </p:sp>
      <p:sp>
        <p:nvSpPr>
          <p:cNvPr id="5" name="gef config context.layout 'regs code stack'&#10;break ">
            <a:extLst xmlns:a="http://schemas.openxmlformats.org/drawingml/2006/main">
              <a:ext uri="{FF2B5EF4-FFF2-40B4-BE49-F238E27FC236}">
                <a16:creationId xmlns:a16="http://schemas.microsoft.com/office/drawing/2014/main" id="{2ABB308F-CBA6-4C66-B42C-B78891C4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38350"/>
            <a:ext cx="7886700" cy="2619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gef config context.layout 'regs code stack'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break write_call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run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info registers eax ebx ecx edx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x/13cb $ecx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si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print/d $eax</a:t>
            </a:r>
          </a:p>
        </p:txBody>
      </p:sp>
      <p:sp>
        <p:nvSpPr>
          <p:cNvPr id="6" name="Before int 0x80: 4, 1, buffer address, 13. After t">
            <a:extLst xmlns:a="http://schemas.openxmlformats.org/drawingml/2006/main">
              <a:ext uri="{FF2B5EF4-FFF2-40B4-BE49-F238E27FC236}">
                <a16:creationId xmlns:a16="http://schemas.microsoft.com/office/drawing/2014/main" id="{D6184BFF-D4AE-4CBF-9F97-1F96FDC05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191125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Before int 0x80: 4, 1, buffer address, 13. After this successful write: EAX = 13.</a:t>
            </a:r>
          </a:p>
        </p:txBody>
      </p:sp>
      <p:sp>
        <p:nvSpPr>
          <p:cNvPr id="7" name="Page · 14">
            <a:extLst xmlns:a="http://schemas.openxmlformats.org/drawingml/2006/main">
              <a:ext uri="{FF2B5EF4-FFF2-40B4-BE49-F238E27FC236}">
                <a16:creationId xmlns:a16="http://schemas.microsoft.com/office/drawing/2014/main" id="{496850D8-ADCF-4793-B27A-C325221D5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14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d8da02049b41ad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84513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execve(): replace the current program">
            <a:extLst xmlns:a="http://schemas.openxmlformats.org/drawingml/2006/main">
              <a:ext uri="{FF2B5EF4-FFF2-40B4-BE49-F238E27FC236}">
                <a16:creationId xmlns:a16="http://schemas.microsoft.com/office/drawing/2014/main" id="{F5CF088B-3AB8-405A-92F4-09FB607E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execve(): replace the current program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5CFB8D2A-60A2-4D6C-880C-233CC4F3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52550"/>
            <a:ext cx="8305800" cy="2305050"/>
          </a:xfrm>
          <a:prstGeom xmlns:a="http://schemas.openxmlformats.org/drawingml/2006/main" prst="roundRect">
            <a:avLst>
              <a:gd name="adj" fmla="val 7438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1760F690-5D8D-45F8-BBC3-66EE31200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52550"/>
            <a:ext cx="8305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The syscall setup">
            <a:extLst xmlns:a="http://schemas.openxmlformats.org/drawingml/2006/main">
              <a:ext uri="{FF2B5EF4-FFF2-40B4-BE49-F238E27FC236}">
                <a16:creationId xmlns:a16="http://schemas.microsoft.com/office/drawing/2014/main" id="{CB535F7F-E347-4BF0-9DB1-541ACF676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71625"/>
            <a:ext cx="788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The syscall setup</a:t>
            </a:r>
          </a:p>
        </p:txBody>
      </p:sp>
      <p:sp>
        <p:nvSpPr>
          <p:cNvPr id="5" name="mov eax, 11      ; execve&#10;mov ebx, sh      ; pathn">
            <a:extLst xmlns:a="http://schemas.openxmlformats.org/drawingml/2006/main">
              <a:ext uri="{FF2B5EF4-FFF2-40B4-BE49-F238E27FC236}">
                <a16:creationId xmlns:a16="http://schemas.microsoft.com/office/drawing/2014/main" id="{88A7D80F-261F-41A2-921A-24DB9DD8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76450"/>
            <a:ext cx="7886700" cy="1457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mov eax, 11      ; execve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mov ebx, sh      ; pathname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mov ecx, argv    ; argument-vector pointer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mov edx, envp    ; environment-vector pointer</a:t>
            </a:r>
          </a:p>
          <a:p xmlns:a="http://schemas.openxmlformats.org/drawingml/2006/main">
            <a:pPr algn="l">
              <a:defRPr sz="18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8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int 0x80</a:t>
            </a:r>
          </a:p>
        </p:txBody>
      </p:sp>
      <p:sp>
        <p:nvSpPr>
          <p:cNvPr id="6" name="Code panel">
            <a:extLst xmlns:a="http://schemas.openxmlformats.org/drawingml/2006/main">
              <a:ext uri="{FF2B5EF4-FFF2-40B4-BE49-F238E27FC236}">
                <a16:creationId xmlns:a16="http://schemas.microsoft.com/office/drawing/2014/main" id="{3606FE3E-BF56-4E8F-AA65-20B01E3C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43350"/>
            <a:ext cx="4286250" cy="1628775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7" name="Teal rule">
            <a:extLst xmlns:a="http://schemas.openxmlformats.org/drawingml/2006/main">
              <a:ext uri="{FF2B5EF4-FFF2-40B4-BE49-F238E27FC236}">
                <a16:creationId xmlns:a16="http://schemas.microsoft.com/office/drawing/2014/main" id="{42970F78-4A07-463D-A62A-FDF1868AB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43350"/>
            <a:ext cx="4286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8" name="Data in shell.asm">
            <a:extLst xmlns:a="http://schemas.openxmlformats.org/drawingml/2006/main">
              <a:ext uri="{FF2B5EF4-FFF2-40B4-BE49-F238E27FC236}">
                <a16:creationId xmlns:a16="http://schemas.microsoft.com/office/drawing/2014/main" id="{E85988A3-EE97-4477-B440-AE8720196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62425"/>
            <a:ext cx="3867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Data in shell.asm</a:t>
            </a:r>
          </a:p>
        </p:txBody>
      </p:sp>
      <p:sp>
        <p:nvSpPr>
          <p:cNvPr id="9" name="argv: dd sh, 0&#10;envp: dd 0&#10;sh:   db '/bin/sh', 0">
            <a:extLst xmlns:a="http://schemas.openxmlformats.org/drawingml/2006/main">
              <a:ext uri="{FF2B5EF4-FFF2-40B4-BE49-F238E27FC236}">
                <a16:creationId xmlns:a16="http://schemas.microsoft.com/office/drawing/2014/main" id="{1FEC8E89-BA8E-4A5C-9631-2B093F142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38671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argv: dd sh, 0</a:t>
            </a:r>
          </a:p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envp: dd 0</a:t>
            </a:r>
          </a:p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sh:   db '/bin/sh', 0</a:t>
            </a:r>
          </a:p>
        </p:txBody>
      </p:sp>
      <p:sp>
        <p:nvSpPr>
          <p:cNvPr id="10" name="DD emits 32-bit values.&#10;argv holds pointers.&#10;DB em">
            <a:extLst xmlns:a="http://schemas.openxmlformats.org/drawingml/2006/main">
              <a:ext uri="{FF2B5EF4-FFF2-40B4-BE49-F238E27FC236}">
                <a16:creationId xmlns:a16="http://schemas.microsoft.com/office/drawing/2014/main" id="{2B7045BB-1B1B-4E9D-9158-44896D6F0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067175"/>
            <a:ext cx="3495675" cy="1323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DD emits 32-bit values.</a:t>
            </a:r>
          </a:p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argv holds pointers.</a:t>
            </a:r>
          </a:p>
          <a:p xmlns:a="http://schemas.openxmlformats.org/drawingml/2006/main">
            <a:pPr algn="l">
              <a:defRPr sz="18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DB emits the pathname bytes.</a:t>
            </a:r>
          </a:p>
        </p:txBody>
      </p:sp>
      <p:sp>
        <p:nvSpPr>
          <p:cNvPr id="11" name="Page · 15">
            <a:extLst xmlns:a="http://schemas.openxmlformats.org/drawingml/2006/main">
              <a:ext uri="{FF2B5EF4-FFF2-40B4-BE49-F238E27FC236}">
                <a16:creationId xmlns:a16="http://schemas.microsoft.com/office/drawing/2014/main" id="{2F08F4A8-33F0-4B49-B188-034510AF2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15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9407cf6e884aaa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3545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Running the shell example">
            <a:extLst xmlns:a="http://schemas.openxmlformats.org/drawingml/2006/main">
              <a:ext uri="{FF2B5EF4-FFF2-40B4-BE49-F238E27FC236}">
                <a16:creationId xmlns:a16="http://schemas.microsoft.com/office/drawing/2014/main" id="{565F92C9-6BD9-4911-8682-F52CAA8F4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Running the shell example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C38962FC-C69A-40BD-9A45-6A6EF6282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52550"/>
            <a:ext cx="4000500" cy="2085975"/>
          </a:xfrm>
          <a:prstGeom xmlns:a="http://schemas.openxmlformats.org/drawingml/2006/main" prst="roundRect">
            <a:avLst>
              <a:gd name="adj" fmla="val 8219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E21F9C3E-A7B4-4B90-921E-95376DC7C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352550"/>
            <a:ext cx="4000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In the WolfCTF terminal">
            <a:extLst xmlns:a="http://schemas.openxmlformats.org/drawingml/2006/main">
              <a:ext uri="{FF2B5EF4-FFF2-40B4-BE49-F238E27FC236}">
                <a16:creationId xmlns:a16="http://schemas.microsoft.com/office/drawing/2014/main" id="{D353CA8A-671B-4688-8259-FB50E20B0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71625"/>
            <a:ext cx="3581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In the WolfCTF terminal</a:t>
            </a:r>
          </a:p>
        </p:txBody>
      </p:sp>
      <p:sp>
        <p:nvSpPr>
          <p:cNvPr id="5" name="./shell&#10;id&#10;exit">
            <a:extLst xmlns:a="http://schemas.openxmlformats.org/drawingml/2006/main">
              <a:ext uri="{FF2B5EF4-FFF2-40B4-BE49-F238E27FC236}">
                <a16:creationId xmlns:a16="http://schemas.microsoft.com/office/drawing/2014/main" id="{1DFAB1BC-6AC3-4C76-A549-20427772B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76450"/>
            <a:ext cx="3581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9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./shell</a:t>
            </a:r>
          </a:p>
          <a:p xmlns:a="http://schemas.openxmlformats.org/drawingml/2006/main">
            <a:pPr algn="l">
              <a:defRPr sz="19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9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id</a:t>
            </a:r>
          </a:p>
          <a:p xmlns:a="http://schemas.openxmlformats.org/drawingml/2006/main">
            <a:pPr algn="l">
              <a:defRPr sz="195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95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exit</a:t>
            </a:r>
          </a:p>
        </p:txBody>
      </p:sp>
      <p:sp>
        <p:nvSpPr>
          <p:cNvPr id="6" name="Success">
            <a:extLst xmlns:a="http://schemas.openxmlformats.org/drawingml/2006/main">
              <a:ext uri="{FF2B5EF4-FFF2-40B4-BE49-F238E27FC236}">
                <a16:creationId xmlns:a16="http://schemas.microsoft.com/office/drawing/2014/main" id="{D1492A64-DDCA-4DEE-8621-9A8974536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238250"/>
            <a:ext cx="3667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Success</a:t>
            </a:r>
          </a:p>
        </p:txBody>
      </p:sp>
      <p:sp>
        <p:nvSpPr>
          <p:cNvPr id="7" name="/bin/sh becomes the current&#10;process image.">
            <a:extLst xmlns:a="http://schemas.openxmlformats.org/drawingml/2006/main">
              <a:ext uri="{FF2B5EF4-FFF2-40B4-BE49-F238E27FC236}">
                <a16:creationId xmlns:a16="http://schemas.microsoft.com/office/drawing/2014/main" id="{3A37FE91-8566-4FD7-BFEE-E4602B1AE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619250"/>
            <a:ext cx="3667125" cy="103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/bin/sh becomes the current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process image.</a:t>
            </a:r>
          </a:p>
        </p:txBody>
      </p:sp>
      <p:sp>
        <p:nvSpPr>
          <p:cNvPr id="8" name="Failure">
            <a:extLst xmlns:a="http://schemas.openxmlformats.org/drawingml/2006/main">
              <a:ext uri="{FF2B5EF4-FFF2-40B4-BE49-F238E27FC236}">
                <a16:creationId xmlns:a16="http://schemas.microsoft.com/office/drawing/2014/main" id="{EA4B14CA-90F7-46A4-A6E2-5319D289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676525"/>
            <a:ext cx="3667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Failure</a:t>
            </a:r>
          </a:p>
        </p:txBody>
      </p:sp>
      <p:sp>
        <p:nvSpPr>
          <p:cNvPr id="9" name="execve returns a negative&#10;error code in raw EAX.">
            <a:extLst xmlns:a="http://schemas.openxmlformats.org/drawingml/2006/main">
              <a:ext uri="{FF2B5EF4-FFF2-40B4-BE49-F238E27FC236}">
                <a16:creationId xmlns:a16="http://schemas.microsoft.com/office/drawing/2014/main" id="{2C762BC2-D72D-46F4-AF69-14B00D6E6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57525"/>
            <a:ext cx="3667125" cy="103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execve returns a negative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error code in raw EAX.</a:t>
            </a:r>
          </a:p>
        </p:txBody>
      </p:sp>
      <p:sp>
        <p:nvSpPr>
          <p:cNvPr id="10" name="Address dependence">
            <a:extLst xmlns:a="http://schemas.openxmlformats.org/drawingml/2006/main">
              <a:ext uri="{FF2B5EF4-FFF2-40B4-BE49-F238E27FC236}">
                <a16:creationId xmlns:a16="http://schemas.microsoft.com/office/drawing/2014/main" id="{0C21ACFA-2C77-4213-819A-E4D672847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114800"/>
            <a:ext cx="3667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Address dependence</a:t>
            </a:r>
          </a:p>
        </p:txBody>
      </p:sp>
      <p:sp>
        <p:nvSpPr>
          <p:cNvPr id="11" name="This ELF uses absolute addresses&#10;for data — revisi">
            <a:extLst xmlns:a="http://schemas.openxmlformats.org/drawingml/2006/main">
              <a:ext uri="{FF2B5EF4-FFF2-40B4-BE49-F238E27FC236}">
                <a16:creationId xmlns:a16="http://schemas.microsoft.com/office/drawing/2014/main" id="{541D1D63-85B9-4B6E-BF4D-85931C918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495800"/>
            <a:ext cx="3667125" cy="103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This ELF uses absolute addresses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for data — revisit on Thursday.</a:t>
            </a:r>
          </a:p>
        </p:txBody>
      </p:sp>
      <p:sp>
        <p:nvSpPr>
          <p:cNvPr id="12" name="Type exit to return from the demonstration shell t">
            <a:extLst xmlns:a="http://schemas.openxmlformats.org/drawingml/2006/main">
              <a:ext uri="{FF2B5EF4-FFF2-40B4-BE49-F238E27FC236}">
                <a16:creationId xmlns:a16="http://schemas.microsoft.com/office/drawing/2014/main" id="{754B5ECC-14A2-4318-A6A1-EE76863C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934075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Type exit to return from the demonstration shell to your lab terminal.</a:t>
            </a:r>
          </a:p>
        </p:txBody>
      </p:sp>
      <p:sp>
        <p:nvSpPr>
          <p:cNvPr id="13" name="Page · 16">
            <a:extLst xmlns:a="http://schemas.openxmlformats.org/drawingml/2006/main">
              <a:ext uri="{FF2B5EF4-FFF2-40B4-BE49-F238E27FC236}">
                <a16:creationId xmlns:a16="http://schemas.microsoft.com/office/drawing/2014/main" id="{CE37F2E9-6AC9-45AD-A716-84D061EF9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16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4a5bf63c8d40cf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83653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Useful calls and memory permissions">
            <a:extLst xmlns:a="http://schemas.openxmlformats.org/drawingml/2006/main">
              <a:ext uri="{FF2B5EF4-FFF2-40B4-BE49-F238E27FC236}">
                <a16:creationId xmlns:a16="http://schemas.microsoft.com/office/drawing/2014/main" id="{BB9A9D44-5A59-483F-82C4-A2C6D8DA3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Useful calls and memory permissions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419100" y="1333500"/>
          <a:ext xmlns:a="http://schemas.openxmlformats.org/drawingml/2006/main" cx="8305800" cy="360997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295525"/>
                <a:gridCol w="6010275"/>
              </a:tblGrid>
              <a:tr h="721995">
                <a:tc>
                  <a:txBody>
                    <a:bodyPr lIns="114300" tIns="85725" rIns="95250" bIns="85725"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Service</a:t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What the process asks the kernel to do</a:t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</a:tr>
              <a:tr h="721995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open / read / write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Open a file; transfer bytes through a file descriptor.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21995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mmap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Create a mapping in the process address space.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</a:tr>
              <a:tr h="721995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mprotect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Change access permissions of a page-aligned range.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21995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execve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Replace the current process image with a program.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</a:tr>
            </a:tbl>
          </a:graphicData>
        </a:graphic>
      </p:graphicFrame>
      <p:sp>
        <p:nvSpPr>
          <p:cNvPr id="3" name="Read, write, and execute are distinct permissions.">
            <a:extLst xmlns:a="http://schemas.openxmlformats.org/drawingml/2006/main">
              <a:ext uri="{FF2B5EF4-FFF2-40B4-BE49-F238E27FC236}">
                <a16:creationId xmlns:a16="http://schemas.microsoft.com/office/drawing/2014/main" id="{02F78A0C-720A-49C9-9972-70AADCDFF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324475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Read, write, and execute are distinct permissions. Changing one mapping is local.</a:t>
            </a:r>
          </a:p>
        </p:txBody>
      </p:sp>
      <p:sp>
        <p:nvSpPr>
          <p:cNvPr id="4" name="Page · 17">
            <a:extLst xmlns:a="http://schemas.openxmlformats.org/drawingml/2006/main">
              <a:ext uri="{FF2B5EF4-FFF2-40B4-BE49-F238E27FC236}">
                <a16:creationId xmlns:a16="http://schemas.microsoft.com/office/drawing/2014/main" id="{9E60D973-2738-45A0-86E1-F048F60E0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17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ab1a959a314a9f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522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Library calls are another layer">
            <a:extLst xmlns:a="http://schemas.openxmlformats.org/drawingml/2006/main">
              <a:ext uri="{FF2B5EF4-FFF2-40B4-BE49-F238E27FC236}">
                <a16:creationId xmlns:a16="http://schemas.microsoft.com/office/drawing/2014/main" id="{4F5E3E7D-5632-4F68-B2A8-583624ACD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Library calls are another layer</a:t>
            </a:r>
          </a:p>
        </p:txBody>
      </p:sp>
      <p:sp>
        <p:nvSpPr>
          <p:cNvPr id="2" name="fwrite() → buffering → write() as needed">
            <a:extLst xmlns:a="http://schemas.openxmlformats.org/drawingml/2006/main">
              <a:ext uri="{FF2B5EF4-FFF2-40B4-BE49-F238E27FC236}">
                <a16:creationId xmlns:a16="http://schemas.microsoft.com/office/drawing/2014/main" id="{FCE24219-11DF-4FE3-A5F8-707149B5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3347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fwrite() → buffering → write() as needed</a:t>
            </a:r>
          </a:p>
        </p:txBody>
      </p:sp>
      <p:sp>
        <p:nvSpPr>
          <p:cNvPr id="3" name="Many library writes can become one kernel write. A">
            <a:extLst xmlns:a="http://schemas.openxmlformats.org/drawingml/2006/main">
              <a:ext uri="{FF2B5EF4-FFF2-40B4-BE49-F238E27FC236}">
                <a16:creationId xmlns:a16="http://schemas.microsoft.com/office/drawing/2014/main" id="{1E66716D-2DCC-4124-B2B5-F8944A92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14475"/>
            <a:ext cx="8305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Many library writes can become one kernel write. A flush may trigger I/O.</a:t>
            </a:r>
          </a:p>
        </p:txBody>
      </p:sp>
      <p:sp>
        <p:nvSpPr>
          <p:cNvPr id="4" name="malloc() → allocator → mapping calls as needed">
            <a:extLst xmlns:a="http://schemas.openxmlformats.org/drawingml/2006/main">
              <a:ext uri="{FF2B5EF4-FFF2-40B4-BE49-F238E27FC236}">
                <a16:creationId xmlns:a16="http://schemas.microsoft.com/office/drawing/2014/main" id="{9731044E-E88E-4624-87CB-3105B0C47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29552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malloc() → allocator → mapping calls as needed</a:t>
            </a:r>
          </a:p>
        </p:txBody>
      </p:sp>
      <p:sp>
        <p:nvSpPr>
          <p:cNvPr id="5" name="An allocation can reuse memory already owned by th">
            <a:extLst xmlns:a="http://schemas.openxmlformats.org/drawingml/2006/main">
              <a:ext uri="{FF2B5EF4-FFF2-40B4-BE49-F238E27FC236}">
                <a16:creationId xmlns:a16="http://schemas.microsoft.com/office/drawing/2014/main" id="{FBDD382C-FD2F-4819-8781-66B4A1CB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76525"/>
            <a:ext cx="8305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An allocation can reuse memory already owned by the process.</a:t>
            </a:r>
          </a:p>
        </p:txBody>
      </p:sp>
      <p:sp>
        <p:nvSpPr>
          <p:cNvPr id="6" name="Error reporting">
            <a:extLst xmlns:a="http://schemas.openxmlformats.org/drawingml/2006/main">
              <a:ext uri="{FF2B5EF4-FFF2-40B4-BE49-F238E27FC236}">
                <a16:creationId xmlns:a16="http://schemas.microsoft.com/office/drawing/2014/main" id="{36F747BF-A5E8-49D7-9111-1232D4532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45757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Error reporting</a:t>
            </a:r>
          </a:p>
        </p:txBody>
      </p:sp>
      <p:sp>
        <p:nvSpPr>
          <p:cNvPr id="7" name="Raw syscall: negative error value. Typical libc wr">
            <a:extLst xmlns:a="http://schemas.openxmlformats.org/drawingml/2006/main">
              <a:ext uri="{FF2B5EF4-FFF2-40B4-BE49-F238E27FC236}">
                <a16:creationId xmlns:a16="http://schemas.microsoft.com/office/drawing/2014/main" id="{2023FAF3-3DF4-4864-9471-19EB504DD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38575"/>
            <a:ext cx="8305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Raw syscall: negative error value. Typical libc wrapper: −1 and errno.</a:t>
            </a:r>
          </a:p>
        </p:txBody>
      </p:sp>
      <p:sp>
        <p:nvSpPr>
          <p:cNvPr id="8" name="Interface choice">
            <a:extLst xmlns:a="http://schemas.openxmlformats.org/drawingml/2006/main">
              <a:ext uri="{FF2B5EF4-FFF2-40B4-BE49-F238E27FC236}">
                <a16:creationId xmlns:a16="http://schemas.microsoft.com/office/drawing/2014/main" id="{95E39A48-0D0B-4AA6-AE84-68D5A3026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61962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Interface choice</a:t>
            </a:r>
          </a:p>
        </p:txBody>
      </p:sp>
      <p:sp>
        <p:nvSpPr>
          <p:cNvPr id="9" name="Libc provides a convenient API; raw syscalls expos">
            <a:extLst xmlns:a="http://schemas.openxmlformats.org/drawingml/2006/main">
              <a:ext uri="{FF2B5EF4-FFF2-40B4-BE49-F238E27FC236}">
                <a16:creationId xmlns:a16="http://schemas.microsoft.com/office/drawing/2014/main" id="{4375F427-24DD-42E4-AE48-201B18AE4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000625"/>
            <a:ext cx="8305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Libc provides a convenient API; raw syscalls expose the ABI directly.</a:t>
            </a:r>
          </a:p>
        </p:txBody>
      </p:sp>
      <p:sp>
        <p:nvSpPr>
          <p:cNvPr id="10" name="Page · 18">
            <a:extLst xmlns:a="http://schemas.openxmlformats.org/drawingml/2006/main">
              <a:ext uri="{FF2B5EF4-FFF2-40B4-BE49-F238E27FC236}">
                <a16:creationId xmlns:a16="http://schemas.microsoft.com/office/drawing/2014/main" id="{115D06B2-9DCA-406C-8082-735D31D18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18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bf64f8a24342f0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8036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Practice: predict before stepping">
            <a:extLst xmlns:a="http://schemas.openxmlformats.org/drawingml/2006/main">
              <a:ext uri="{FF2B5EF4-FFF2-40B4-BE49-F238E27FC236}">
                <a16:creationId xmlns:a16="http://schemas.microsoft.com/office/drawing/2014/main" id="{06E195F6-6D6A-4F61-8D96-5819F7C3E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Practice: predict before stepping</a:t>
            </a:r>
          </a:p>
        </p:txBody>
      </p:sp>
      <p:sp>
        <p:nvSpPr>
          <p:cNvPr id="2" name="1 · Predict">
            <a:extLst xmlns:a="http://schemas.openxmlformats.org/drawingml/2006/main">
              <a:ext uri="{FF2B5EF4-FFF2-40B4-BE49-F238E27FC236}">
                <a16:creationId xmlns:a16="http://schemas.microsoft.com/office/drawing/2014/main" id="{E84872EE-FDC6-41E5-9179-2DE4587AE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9062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1 · Predict</a:t>
            </a:r>
          </a:p>
        </p:txBody>
      </p:sp>
      <p:sp>
        <p:nvSpPr>
          <p:cNvPr id="3" name="What changes if the Hello World byte count is 5 in">
            <a:extLst xmlns:a="http://schemas.openxmlformats.org/drawingml/2006/main">
              <a:ext uri="{FF2B5EF4-FFF2-40B4-BE49-F238E27FC236}">
                <a16:creationId xmlns:a16="http://schemas.microsoft.com/office/drawing/2014/main" id="{5AAB00A5-2451-44EF-A29C-67802F14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71625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What changes if the Hello World byte count is 5 instead of 13?</a:t>
            </a:r>
          </a:p>
        </p:txBody>
      </p:sp>
      <p:sp>
        <p:nvSpPr>
          <p:cNvPr id="4" name="2 · Test">
            <a:extLst xmlns:a="http://schemas.openxmlformats.org/drawingml/2006/main">
              <a:ext uri="{FF2B5EF4-FFF2-40B4-BE49-F238E27FC236}">
                <a16:creationId xmlns:a16="http://schemas.microsoft.com/office/drawing/2014/main" id="{4FB002AC-E722-4051-B1D7-DDBED3D47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32410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2 · Test</a:t>
            </a:r>
          </a:p>
        </p:txBody>
      </p:sp>
      <p:sp>
        <p:nvSpPr>
          <p:cNvPr id="5" name="Change only EDX’s count, rebuild, and inspect it a">
            <a:extLst xmlns:a="http://schemas.openxmlformats.org/drawingml/2006/main">
              <a:ext uri="{FF2B5EF4-FFF2-40B4-BE49-F238E27FC236}">
                <a16:creationId xmlns:a16="http://schemas.microsoft.com/office/drawing/2014/main" id="{C92D13D1-6D20-4504-82BD-9BC7B407D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705100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Change only EDX’s count, rebuild, and inspect it at write_call.</a:t>
            </a:r>
          </a:p>
        </p:txBody>
      </p:sp>
      <p:sp>
        <p:nvSpPr>
          <p:cNvPr id="6" name="3 · Explain">
            <a:extLst xmlns:a="http://schemas.openxmlformats.org/drawingml/2006/main">
              <a:ext uri="{FF2B5EF4-FFF2-40B4-BE49-F238E27FC236}">
                <a16:creationId xmlns:a16="http://schemas.microsoft.com/office/drawing/2014/main" id="{3E4DA0E4-2C71-46A5-A933-9B1687ACB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45757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3 · Explain</a:t>
            </a:r>
          </a:p>
        </p:txBody>
      </p:sp>
      <p:sp>
        <p:nvSpPr>
          <p:cNvPr id="7" name="Why does write() not need a terminating NUL byte?">
            <a:extLst xmlns:a="http://schemas.openxmlformats.org/drawingml/2006/main">
              <a:ext uri="{FF2B5EF4-FFF2-40B4-BE49-F238E27FC236}">
                <a16:creationId xmlns:a16="http://schemas.microsoft.com/office/drawing/2014/main" id="{4D372E4F-9A35-40E2-9AAE-5C04EE1F8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38575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Why does write() not need a terminating NUL byte?</a:t>
            </a:r>
          </a:p>
        </p:txBody>
      </p:sp>
      <p:sp>
        <p:nvSpPr>
          <p:cNvPr id="8" name="4 · Connect">
            <a:extLst xmlns:a="http://schemas.openxmlformats.org/drawingml/2006/main">
              <a:ext uri="{FF2B5EF4-FFF2-40B4-BE49-F238E27FC236}">
                <a16:creationId xmlns:a16="http://schemas.microsoft.com/office/drawing/2014/main" id="{12F2A1AD-E7DB-4401-9431-D243184DF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5910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4 · Connect</a:t>
            </a:r>
          </a:p>
        </p:txBody>
      </p:sp>
      <p:sp>
        <p:nvSpPr>
          <p:cNvPr id="9" name="Which registers belong to the syscall ABI, and whi">
            <a:extLst xmlns:a="http://schemas.openxmlformats.org/drawingml/2006/main">
              <a:ext uri="{FF2B5EF4-FFF2-40B4-BE49-F238E27FC236}">
                <a16:creationId xmlns:a16="http://schemas.microsoft.com/office/drawing/2014/main" id="{85AD4CC3-B43F-44EB-B736-C5FA32C81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972050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Which registers belong to the syscall ABI, and which hold addresses?</a:t>
            </a:r>
          </a:p>
        </p:txBody>
      </p:sp>
      <p:sp>
        <p:nvSpPr>
          <p:cNvPr id="10" name="Page · 19">
            <a:extLst xmlns:a="http://schemas.openxmlformats.org/drawingml/2006/main">
              <a:ext uri="{FF2B5EF4-FFF2-40B4-BE49-F238E27FC236}">
                <a16:creationId xmlns:a16="http://schemas.microsoft.com/office/drawing/2014/main" id="{4C7D66DC-1D9D-4E97-AC4D-0CAB943E4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19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746d01cf5a472b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2488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rom a C function to the kernel">
            <a:extLst xmlns:a="http://schemas.openxmlformats.org/drawingml/2006/main">
              <a:ext uri="{FF2B5EF4-FFF2-40B4-BE49-F238E27FC236}">
                <a16:creationId xmlns:a16="http://schemas.microsoft.com/office/drawing/2014/main" id="{040C0BCE-D46C-406F-B1D1-D54D15995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From a C function to the kernel</a:t>
            </a:r>
          </a:p>
        </p:txBody>
      </p:sp>
      <p:sp>
        <p:nvSpPr>
          <p:cNvPr id="2" name="Recall: a normal function call">
            <a:extLst xmlns:a="http://schemas.openxmlformats.org/drawingml/2006/main">
              <a:ext uri="{FF2B5EF4-FFF2-40B4-BE49-F238E27FC236}">
                <a16:creationId xmlns:a16="http://schemas.microsoft.com/office/drawing/2014/main" id="{86E51930-D5A6-430F-ACEA-C684DBBC4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81100"/>
            <a:ext cx="817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Recall: a normal function call</a:t>
            </a:r>
          </a:p>
        </p:txBody>
      </p:sp>
      <p:sp>
        <p:nvSpPr>
          <p:cNvPr id="3" name="Arguments, return address, stack frame, and the C ">
            <a:extLst xmlns:a="http://schemas.openxmlformats.org/drawingml/2006/main">
              <a:ext uri="{FF2B5EF4-FFF2-40B4-BE49-F238E27FC236}">
                <a16:creationId xmlns:a16="http://schemas.microsoft.com/office/drawing/2014/main" id="{2993BAE2-0D66-4808-AF25-77067920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62100"/>
            <a:ext cx="8172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Arguments, return address, stack frame, and the C calling convention.</a:t>
            </a:r>
          </a:p>
        </p:txBody>
      </p:sp>
      <p:sp>
        <p:nvSpPr>
          <p:cNvPr id="4" name="Today: a controlled kernel entry">
            <a:extLst xmlns:a="http://schemas.openxmlformats.org/drawingml/2006/main">
              <a:ext uri="{FF2B5EF4-FFF2-40B4-BE49-F238E27FC236}">
                <a16:creationId xmlns:a16="http://schemas.microsoft.com/office/drawing/2014/main" id="{C0EB3CC8-4CE1-407B-A709-A829A3EC0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305050"/>
            <a:ext cx="817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Today: a controlled kernel entry</a:t>
            </a:r>
          </a:p>
        </p:txBody>
      </p:sp>
      <p:sp>
        <p:nvSpPr>
          <p:cNvPr id="5" name="Request an OS service using the Linux i386 system-">
            <a:extLst xmlns:a="http://schemas.openxmlformats.org/drawingml/2006/main">
              <a:ext uri="{FF2B5EF4-FFF2-40B4-BE49-F238E27FC236}">
                <a16:creationId xmlns:a16="http://schemas.microsoft.com/office/drawing/2014/main" id="{7B02917C-CBDD-49EB-93B0-5DD6B5AE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86050"/>
            <a:ext cx="8172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Request an OS service using the Linux i386 system-call ABI.</a:t>
            </a:r>
          </a:p>
        </p:txBody>
      </p:sp>
      <p:sp>
        <p:nvSpPr>
          <p:cNvPr id="6" name="By the end of class">
            <a:extLst xmlns:a="http://schemas.openxmlformats.org/drawingml/2006/main">
              <a:ext uri="{FF2B5EF4-FFF2-40B4-BE49-F238E27FC236}">
                <a16:creationId xmlns:a16="http://schemas.microsoft.com/office/drawing/2014/main" id="{1FA1629F-51DF-46A5-92B7-5A357743B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429000"/>
            <a:ext cx="817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By the end of class</a:t>
            </a:r>
          </a:p>
        </p:txBody>
      </p:sp>
      <p:sp>
        <p:nvSpPr>
          <p:cNvPr id="7" name="Read the syscall registers, trace write(), and exp">
            <a:extLst xmlns:a="http://schemas.openxmlformats.org/drawingml/2006/main">
              <a:ext uri="{FF2B5EF4-FFF2-40B4-BE49-F238E27FC236}">
                <a16:creationId xmlns:a16="http://schemas.microsoft.com/office/drawing/2014/main" id="{297F76E4-AB4B-47BF-8DE5-D8A60C647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10000"/>
            <a:ext cx="8172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Read the syscall registers, trace write(), and explain execve().</a:t>
            </a:r>
          </a:p>
        </p:txBody>
      </p:sp>
      <p:sp>
        <p:nvSpPr>
          <p:cNvPr id="8" name="Continue Lab 1">
            <a:extLst xmlns:a="http://schemas.openxmlformats.org/drawingml/2006/main">
              <a:ext uri="{FF2B5EF4-FFF2-40B4-BE49-F238E27FC236}">
                <a16:creationId xmlns:a16="http://schemas.microsoft.com/office/drawing/2014/main" id="{95DE6BD2-A698-417C-9337-3B33DAB8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552950"/>
            <a:ext cx="817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Continue Lab 1</a:t>
            </a:r>
          </a:p>
        </p:txBody>
      </p:sp>
      <p:sp>
        <p:nvSpPr>
          <p:cNvPr id="9" name="Use GDB + GEF to connect registers, memory, and st">
            <a:extLst xmlns:a="http://schemas.openxmlformats.org/drawingml/2006/main">
              <a:ext uri="{FF2B5EF4-FFF2-40B4-BE49-F238E27FC236}">
                <a16:creationId xmlns:a16="http://schemas.microsoft.com/office/drawing/2014/main" id="{7A35679B-4BAB-4E12-9356-E08C6E3CF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933950"/>
            <a:ext cx="8172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Use GDB + GEF to connect registers, memory, and stack-frame evidence.</a:t>
            </a:r>
          </a:p>
        </p:txBody>
      </p:sp>
      <p:sp>
        <p:nvSpPr>
          <p:cNvPr id="10" name="Page · 2">
            <a:extLst xmlns:a="http://schemas.openxmlformats.org/drawingml/2006/main">
              <a:ext uri="{FF2B5EF4-FFF2-40B4-BE49-F238E27FC236}">
                <a16:creationId xmlns:a16="http://schemas.microsoft.com/office/drawing/2014/main" id="{DB0EC2B3-CD78-4102-974E-3CC0DBDAF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2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417fef5d9a4baf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929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Next: turn the program into bytes">
            <a:extLst xmlns:a="http://schemas.openxmlformats.org/drawingml/2006/main">
              <a:ext uri="{FF2B5EF4-FFF2-40B4-BE49-F238E27FC236}">
                <a16:creationId xmlns:a16="http://schemas.microsoft.com/office/drawing/2014/main" id="{077E157B-7F75-4D69-9FA5-5C5166D87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Next: turn the program into bytes</a:t>
            </a:r>
          </a:p>
        </p:txBody>
      </p:sp>
      <p:sp>
        <p:nvSpPr>
          <p:cNvPr id="2" name="Today’s checkpoint">
            <a:extLst xmlns:a="http://schemas.openxmlformats.org/drawingml/2006/main">
              <a:ext uri="{FF2B5EF4-FFF2-40B4-BE49-F238E27FC236}">
                <a16:creationId xmlns:a16="http://schemas.microsoft.com/office/drawing/2014/main" id="{B659AEF6-1E7C-4C3A-8D66-F99C827B8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620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Today’s checkpoint</a:t>
            </a:r>
          </a:p>
        </p:txBody>
      </p:sp>
      <p:sp>
        <p:nvSpPr>
          <p:cNvPr id="3" name="Identify the ABI → load registers → enter kernel →">
            <a:extLst xmlns:a="http://schemas.openxmlformats.org/drawingml/2006/main">
              <a:ext uri="{FF2B5EF4-FFF2-40B4-BE49-F238E27FC236}">
                <a16:creationId xmlns:a16="http://schemas.microsoft.com/office/drawing/2014/main" id="{D8863AC1-BD8C-40DF-90A2-59FEB0EE2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43050"/>
            <a:ext cx="8305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Identify the ABI → load registers → enter kernel → inspect the result.</a:t>
            </a:r>
          </a:p>
        </p:txBody>
      </p:sp>
      <p:sp>
        <p:nvSpPr>
          <p:cNvPr id="4" name="Thursday, September 17">
            <a:extLst xmlns:a="http://schemas.openxmlformats.org/drawingml/2006/main">
              <a:ext uri="{FF2B5EF4-FFF2-40B4-BE49-F238E27FC236}">
                <a16:creationId xmlns:a16="http://schemas.microsoft.com/office/drawing/2014/main" id="{F3C9CED7-3CD6-458B-B995-24C001276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3050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Thursday, September 17</a:t>
            </a:r>
          </a:p>
        </p:txBody>
      </p:sp>
      <p:sp>
        <p:nvSpPr>
          <p:cNvPr id="5" name="Shellcode, position-independent data, and GEF trac">
            <a:extLst xmlns:a="http://schemas.openxmlformats.org/drawingml/2006/main">
              <a:ext uri="{FF2B5EF4-FFF2-40B4-BE49-F238E27FC236}">
                <a16:creationId xmlns:a16="http://schemas.microsoft.com/office/drawing/2014/main" id="{947B5CB5-4A95-4810-8AE9-7FDDAACA9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86050"/>
            <a:ext cx="8305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Shellcode, position-independent data, and GEF tracing of raw bytes.</a:t>
            </a:r>
          </a:p>
        </p:txBody>
      </p:sp>
      <p:sp>
        <p:nvSpPr>
          <p:cNvPr id="6" name="Lab 1 continues on WolfCTF">
            <a:extLst xmlns:a="http://schemas.openxmlformats.org/drawingml/2006/main">
              <a:ext uri="{FF2B5EF4-FFF2-40B4-BE49-F238E27FC236}">
                <a16:creationId xmlns:a16="http://schemas.microsoft.com/office/drawing/2014/main" id="{79D532F7-C3F4-4DF7-A9C7-ADE0ADD7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4480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Lab 1 continues on WolfCTF</a:t>
            </a:r>
          </a:p>
        </p:txBody>
      </p:sp>
      <p:sp>
        <p:nvSpPr>
          <p:cNvPr id="7" name="Due Thursday, September 24, 2026 · 11:59 PM Easter">
            <a:extLst xmlns:a="http://schemas.openxmlformats.org/drawingml/2006/main">
              <a:ext uri="{FF2B5EF4-FFF2-40B4-BE49-F238E27FC236}">
                <a16:creationId xmlns:a16="http://schemas.microsoft.com/office/drawing/2014/main" id="{321BBB98-F00F-4715-8077-289F80AD9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29050"/>
            <a:ext cx="8305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Due Thursday, September 24, 2026 · 11:59 PM Eastern Time.</a:t>
            </a:r>
          </a:p>
        </p:txBody>
      </p:sp>
      <p:sp>
        <p:nvSpPr>
          <p:cNvPr id="8" name="Submit the required PDF report">
            <a:extLst xmlns:a="http://schemas.openxmlformats.org/drawingml/2006/main">
              <a:ext uri="{FF2B5EF4-FFF2-40B4-BE49-F238E27FC236}">
                <a16:creationId xmlns:a16="http://schemas.microsoft.com/office/drawing/2014/main" id="{D8A8B724-A64D-4913-85D6-2EF425F03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5910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Submit the required PDF report</a:t>
            </a:r>
          </a:p>
        </p:txBody>
      </p:sp>
      <p:sp>
        <p:nvSpPr>
          <p:cNvPr id="9" name="D2L → CSC 472 → Assignments → Lab 1&#10;Report guide: ">
            <a:extLst xmlns:a="http://schemas.openxmlformats.org/drawingml/2006/main">
              <a:ext uri="{FF2B5EF4-FFF2-40B4-BE49-F238E27FC236}">
                <a16:creationId xmlns:a16="http://schemas.microsoft.com/office/drawing/2014/main" id="{CC9E9472-428F-4BF9-8CD7-C54BB16EB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972050"/>
            <a:ext cx="8305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D2L → CSC 472 → Assignments → Lab 1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Report guide: wcu.ninja/csc472/lab-report</a:t>
            </a:r>
          </a:p>
        </p:txBody>
      </p:sp>
      <p:sp>
        <p:nvSpPr>
          <p:cNvPr id="10" name="Page · 20">
            <a:extLst xmlns:a="http://schemas.openxmlformats.org/drawingml/2006/main">
              <a:ext uri="{FF2B5EF4-FFF2-40B4-BE49-F238E27FC236}">
                <a16:creationId xmlns:a16="http://schemas.microsoft.com/office/drawing/2014/main" id="{F2AB6565-441F-4FAA-8C43-59F2B948F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6fecdaa540421f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45031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References and classroom files">
            <a:extLst xmlns:a="http://schemas.openxmlformats.org/drawingml/2006/main">
              <a:ext uri="{FF2B5EF4-FFF2-40B4-BE49-F238E27FC236}">
                <a16:creationId xmlns:a16="http://schemas.microsoft.com/office/drawing/2014/main" id="{3FEDD675-ECF6-4971-8D4C-848F0EFF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References and classroom files</a:t>
            </a:r>
          </a:p>
        </p:txBody>
      </p:sp>
      <p:sp>
        <p:nvSpPr>
          <p:cNvPr id="2" name="Original course materials">
            <a:extLst xmlns:a="http://schemas.openxmlformats.org/drawingml/2006/main">
              <a:ext uri="{FF2B5EF4-FFF2-40B4-BE49-F238E27FC236}">
                <a16:creationId xmlns:a16="http://schemas.microsoft.com/office/drawing/2014/main" id="{DE8533F1-DB65-4EA5-A7C5-5CE8A22C7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8110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Original course materials</a:t>
            </a:r>
          </a:p>
        </p:txBody>
      </p:sp>
      <p:sp>
        <p:nvSpPr>
          <p:cNvPr id="3" name="cs.wcupa.edu/SCHEN/ss2024/ → Chapter 6">
            <a:extLst xmlns:a="http://schemas.openxmlformats.org/drawingml/2006/main">
              <a:ext uri="{FF2B5EF4-FFF2-40B4-BE49-F238E27FC236}">
                <a16:creationId xmlns:a16="http://schemas.microsoft.com/office/drawing/2014/main" id="{35A46D46-2ED8-4B06-9D80-80F2E1E06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562100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cs.wcupa.edu/SCHEN/ss2024/ → Chapter 6</a:t>
            </a:r>
          </a:p>
        </p:txBody>
      </p:sp>
      <p:sp>
        <p:nvSpPr>
          <p:cNvPr id="4" name="Linux interfaces">
            <a:extLst xmlns:a="http://schemas.openxmlformats.org/drawingml/2006/main">
              <a:ext uri="{FF2B5EF4-FFF2-40B4-BE49-F238E27FC236}">
                <a16:creationId xmlns:a16="http://schemas.microsoft.com/office/drawing/2014/main" id="{AED968C0-222A-4171-8483-F35486C0E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31457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Linux interfaces</a:t>
            </a:r>
          </a:p>
        </p:txBody>
      </p:sp>
      <p:sp>
        <p:nvSpPr>
          <p:cNvPr id="5" name="man7.org: syscall(2), execve(2), mmap(2), mprotect">
            <a:extLst xmlns:a="http://schemas.openxmlformats.org/drawingml/2006/main">
              <a:ext uri="{FF2B5EF4-FFF2-40B4-BE49-F238E27FC236}">
                <a16:creationId xmlns:a16="http://schemas.microsoft.com/office/drawing/2014/main" id="{7D0434B9-F7D6-40DC-A669-F25720FF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95575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man7.org: syscall(2), execve(2), mmap(2), mprotect(2)</a:t>
            </a:r>
          </a:p>
        </p:txBody>
      </p:sp>
      <p:sp>
        <p:nvSpPr>
          <p:cNvPr id="6" name="Assembly and object tools">
            <a:extLst xmlns:a="http://schemas.openxmlformats.org/drawingml/2006/main">
              <a:ext uri="{FF2B5EF4-FFF2-40B4-BE49-F238E27FC236}">
                <a16:creationId xmlns:a16="http://schemas.microsoft.com/office/drawing/2014/main" id="{3DF21BB7-178A-43AC-BDA3-7980F19A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448050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Assembly and object tools</a:t>
            </a:r>
          </a:p>
        </p:txBody>
      </p:sp>
      <p:sp>
        <p:nvSpPr>
          <p:cNvPr id="7" name="nasm.us/doc/ · sourceware.org/binutils/docs/">
            <a:extLst xmlns:a="http://schemas.openxmlformats.org/drawingml/2006/main">
              <a:ext uri="{FF2B5EF4-FFF2-40B4-BE49-F238E27FC236}">
                <a16:creationId xmlns:a16="http://schemas.microsoft.com/office/drawing/2014/main" id="{F7EF19CD-E6C0-457A-AD9F-3CF554A5A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29050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nasm.us/doc/ · sourceware.org/binutils/docs/</a:t>
            </a:r>
          </a:p>
        </p:txBody>
      </p:sp>
      <p:sp>
        <p:nvSpPr>
          <p:cNvPr id="8" name="This week’s slides and code">
            <a:extLst xmlns:a="http://schemas.openxmlformats.org/drawingml/2006/main">
              <a:ext uri="{FF2B5EF4-FFF2-40B4-BE49-F238E27FC236}">
                <a16:creationId xmlns:a16="http://schemas.microsoft.com/office/drawing/2014/main" id="{379F75CD-0981-4ACD-8DAA-BF6F3DE4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581525"/>
            <a:ext cx="830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This week’s slides and code</a:t>
            </a:r>
          </a:p>
        </p:txBody>
      </p:sp>
      <p:sp>
        <p:nvSpPr>
          <p:cNvPr id="9" name="wcu.ninja/csc472/&#10;Code bundle: CSC472_Week04_code.">
            <a:extLst xmlns:a="http://schemas.openxmlformats.org/drawingml/2006/main">
              <a:ext uri="{FF2B5EF4-FFF2-40B4-BE49-F238E27FC236}">
                <a16:creationId xmlns:a16="http://schemas.microsoft.com/office/drawing/2014/main" id="{6B6DCB6C-33D2-4A07-8AC4-B32D42E8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962525"/>
            <a:ext cx="8305800" cy="733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wcu.ninja/csc472/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Code bundle: CSC472_Week04_code.tar.gz</a:t>
            </a:r>
          </a:p>
        </p:txBody>
      </p:sp>
      <p:sp>
        <p:nvSpPr>
          <p:cNvPr id="10" name="Page · 21">
            <a:extLst xmlns:a="http://schemas.openxmlformats.org/drawingml/2006/main">
              <a:ext uri="{FF2B5EF4-FFF2-40B4-BE49-F238E27FC236}">
                <a16:creationId xmlns:a16="http://schemas.microsoft.com/office/drawing/2014/main" id="{1572E065-C2D7-43EE-9A98-07317B3ED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21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58b9cfb81141c5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076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What is a system call?">
            <a:extLst xmlns:a="http://schemas.openxmlformats.org/drawingml/2006/main">
              <a:ext uri="{FF2B5EF4-FFF2-40B4-BE49-F238E27FC236}">
                <a16:creationId xmlns:a16="http://schemas.microsoft.com/office/drawing/2014/main" id="{7B2FD883-EB29-4965-88FC-1DDF3CFC1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is a system call?</a:t>
            </a:r>
          </a:p>
        </p:txBody>
      </p:sp>
      <p:sp>
        <p:nvSpPr>
          <p:cNvPr id="2" name="A process requests a service from the operating-sy">
            <a:extLst xmlns:a="http://schemas.openxmlformats.org/drawingml/2006/main">
              <a:ext uri="{FF2B5EF4-FFF2-40B4-BE49-F238E27FC236}">
                <a16:creationId xmlns:a16="http://schemas.microsoft.com/office/drawing/2014/main" id="{6C868DD3-60BA-4218-80AF-2FE844458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047750"/>
            <a:ext cx="8239125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 process requests a service from the operating-system kernel.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fe8c6868c04734"/>
          <a:stretch xmlns:a="http://schemas.openxmlformats.org/drawingml/2006/main"/>
        </p:blipFill>
        <p:spPr>
          <a:xfrm xmlns:a="http://schemas.openxmlformats.org/drawingml/2006/main">
            <a:off x="629368" y="2066925"/>
            <a:ext cx="4465788" cy="3609975"/>
          </a:xfrm>
          <a:prstGeom xmlns:a="http://schemas.openxmlformats.org/drawingml/2006/main" prst="rect">
            <a:avLst/>
          </a:prstGeom>
        </p:spPr>
      </p:pic>
      <p:sp>
        <p:nvSpPr>
          <p:cNvPr id="4" name="User space">
            <a:extLst xmlns:a="http://schemas.openxmlformats.org/drawingml/2006/main">
              <a:ext uri="{FF2B5EF4-FFF2-40B4-BE49-F238E27FC236}">
                <a16:creationId xmlns:a16="http://schemas.microsoft.com/office/drawing/2014/main" id="{7B857BF7-6A4B-48D6-BC21-DA8ED3FD8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362200"/>
            <a:ext cx="319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User space</a:t>
            </a:r>
          </a:p>
        </p:txBody>
      </p:sp>
      <p:sp>
        <p:nvSpPr>
          <p:cNvPr id="5" name="Application code and libraries.">
            <a:extLst xmlns:a="http://schemas.openxmlformats.org/drawingml/2006/main">
              <a:ext uri="{FF2B5EF4-FFF2-40B4-BE49-F238E27FC236}">
                <a16:creationId xmlns:a16="http://schemas.microsoft.com/office/drawing/2014/main" id="{B0576B1B-79C9-40E0-B541-B3E0F854D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743200"/>
            <a:ext cx="3190875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Application code and libraries.</a:t>
            </a:r>
          </a:p>
        </p:txBody>
      </p:sp>
      <p:sp>
        <p:nvSpPr>
          <p:cNvPr id="6" name="Kernel space">
            <a:extLst xmlns:a="http://schemas.openxmlformats.org/drawingml/2006/main">
              <a:ext uri="{FF2B5EF4-FFF2-40B4-BE49-F238E27FC236}">
                <a16:creationId xmlns:a16="http://schemas.microsoft.com/office/drawing/2014/main" id="{481D076E-0F7F-48DD-A675-E490C1FD1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486150"/>
            <a:ext cx="319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Kernel space</a:t>
            </a:r>
          </a:p>
        </p:txBody>
      </p:sp>
      <p:sp>
        <p:nvSpPr>
          <p:cNvPr id="7" name="Protected OS code and resources.">
            <a:extLst xmlns:a="http://schemas.openxmlformats.org/drawingml/2006/main">
              <a:ext uri="{FF2B5EF4-FFF2-40B4-BE49-F238E27FC236}">
                <a16:creationId xmlns:a16="http://schemas.microsoft.com/office/drawing/2014/main" id="{766D55D5-506D-4E3A-BDD1-3E48DCB48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867150"/>
            <a:ext cx="3190875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Protected OS code and resources.</a:t>
            </a:r>
          </a:p>
        </p:txBody>
      </p:sp>
      <p:sp>
        <p:nvSpPr>
          <p:cNvPr id="8" name="The boundary">
            <a:extLst xmlns:a="http://schemas.openxmlformats.org/drawingml/2006/main">
              <a:ext uri="{FF2B5EF4-FFF2-40B4-BE49-F238E27FC236}">
                <a16:creationId xmlns:a16="http://schemas.microsoft.com/office/drawing/2014/main" id="{39ACDBF2-CD60-4508-8428-1708ED497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610100"/>
            <a:ext cx="319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The boundary</a:t>
            </a:r>
          </a:p>
        </p:txBody>
      </p:sp>
      <p:sp>
        <p:nvSpPr>
          <p:cNvPr id="9" name="An approved entry point with&#10;arguments the kernel ">
            <a:extLst xmlns:a="http://schemas.openxmlformats.org/drawingml/2006/main">
              <a:ext uri="{FF2B5EF4-FFF2-40B4-BE49-F238E27FC236}">
                <a16:creationId xmlns:a16="http://schemas.microsoft.com/office/drawing/2014/main" id="{BC3E61F8-D71D-4B3E-B05A-D348E6F15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991100"/>
            <a:ext cx="3190875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An approved entry point with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arguments the kernel must validate.</a:t>
            </a:r>
          </a:p>
        </p:txBody>
      </p:sp>
      <p:sp>
        <p:nvSpPr>
          <p:cNvPr id="10" name="Page · 3">
            <a:extLst xmlns:a="http://schemas.openxmlformats.org/drawingml/2006/main">
              <a:ext uri="{FF2B5EF4-FFF2-40B4-BE49-F238E27FC236}">
                <a16:creationId xmlns:a16="http://schemas.microsoft.com/office/drawing/2014/main" id="{0EFA0ED1-BCFE-4B5E-8655-227572F1C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3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154b5b489c4d8d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631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Why a privilege boundary?">
            <a:extLst xmlns:a="http://schemas.openxmlformats.org/drawingml/2006/main">
              <a:ext uri="{FF2B5EF4-FFF2-40B4-BE49-F238E27FC236}">
                <a16:creationId xmlns:a16="http://schemas.microsoft.com/office/drawing/2014/main" id="{D76FFF38-24DA-46A1-B99B-5B7EA512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a privilege boundary?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0eb4a3b4e24f50"/>
          <a:stretch xmlns:a="http://schemas.openxmlformats.org/drawingml/2006/main"/>
        </p:blipFill>
        <p:spPr>
          <a:xfrm xmlns:a="http://schemas.openxmlformats.org/drawingml/2006/main">
            <a:off x="5191125" y="1726230"/>
            <a:ext cx="3248025" cy="3500790"/>
          </a:xfrm>
          <a:prstGeom xmlns:a="http://schemas.openxmlformats.org/drawingml/2006/main" prst="rect">
            <a:avLst/>
          </a:prstGeom>
        </p:spPr>
      </p:pic>
      <p:sp>
        <p:nvSpPr>
          <p:cNvPr id="3" name="Applications can be buggy">
            <a:extLst xmlns:a="http://schemas.openxmlformats.org/drawingml/2006/main">
              <a:ext uri="{FF2B5EF4-FFF2-40B4-BE49-F238E27FC236}">
                <a16:creationId xmlns:a16="http://schemas.microsoft.com/office/drawing/2014/main" id="{019F77E0-8D2D-4D8C-B3B8-7E473950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247775"/>
            <a:ext cx="4524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Applications can be buggy</a:t>
            </a:r>
          </a:p>
        </p:txBody>
      </p:sp>
      <p:sp>
        <p:nvSpPr>
          <p:cNvPr id="4" name="User code cannot freely read or&#10;modify protected k">
            <a:extLst xmlns:a="http://schemas.openxmlformats.org/drawingml/2006/main">
              <a:ext uri="{FF2B5EF4-FFF2-40B4-BE49-F238E27FC236}">
                <a16:creationId xmlns:a16="http://schemas.microsoft.com/office/drawing/2014/main" id="{0AF9294F-8B61-4DE3-93A3-9103892FD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628775"/>
            <a:ext cx="45243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User code cannot freely read or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modify protected kernel memory.</a:t>
            </a:r>
          </a:p>
        </p:txBody>
      </p:sp>
      <p:sp>
        <p:nvSpPr>
          <p:cNvPr id="5" name="The kernel mediates access">
            <a:extLst xmlns:a="http://schemas.openxmlformats.org/drawingml/2006/main">
              <a:ext uri="{FF2B5EF4-FFF2-40B4-BE49-F238E27FC236}">
                <a16:creationId xmlns:a16="http://schemas.microsoft.com/office/drawing/2014/main" id="{13B53CB3-2B08-475F-92F0-D8A60BE64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38425"/>
            <a:ext cx="4524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The kernel mediates access</a:t>
            </a:r>
          </a:p>
        </p:txBody>
      </p:sp>
      <p:sp>
        <p:nvSpPr>
          <p:cNvPr id="6" name="Files, processes, networking,&#10;and memory permissio">
            <a:extLst xmlns:a="http://schemas.openxmlformats.org/drawingml/2006/main">
              <a:ext uri="{FF2B5EF4-FFF2-40B4-BE49-F238E27FC236}">
                <a16:creationId xmlns:a16="http://schemas.microsoft.com/office/drawing/2014/main" id="{A618AD02-9A65-44B2-8A26-0E286C978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019425"/>
            <a:ext cx="45243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Files, processes, networking,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and memory permissions.</a:t>
            </a:r>
          </a:p>
        </p:txBody>
      </p:sp>
      <p:sp>
        <p:nvSpPr>
          <p:cNvPr id="7" name="Controlled entry and return">
            <a:extLst xmlns:a="http://schemas.openxmlformats.org/drawingml/2006/main">
              <a:ext uri="{FF2B5EF4-FFF2-40B4-BE49-F238E27FC236}">
                <a16:creationId xmlns:a16="http://schemas.microsoft.com/office/drawing/2014/main" id="{354C283E-EBF2-4B53-80E2-CD89F9ED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029075"/>
            <a:ext cx="4524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Controlled entry and return</a:t>
            </a:r>
          </a:p>
        </p:txBody>
      </p:sp>
      <p:sp>
        <p:nvSpPr>
          <p:cNvPr id="8" name="The kernel validates requests,&#10;then resumes user e">
            <a:extLst xmlns:a="http://schemas.openxmlformats.org/drawingml/2006/main">
              <a:ext uri="{FF2B5EF4-FFF2-40B4-BE49-F238E27FC236}">
                <a16:creationId xmlns:a16="http://schemas.microsoft.com/office/drawing/2014/main" id="{2E942202-ECB3-492E-B932-6602A667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410075"/>
            <a:ext cx="45243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The kernel validates requests,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then resumes user execution.</a:t>
            </a:r>
          </a:p>
        </p:txBody>
      </p:sp>
      <p:sp>
        <p:nvSpPr>
          <p:cNvPr id="9" name="Page · 4">
            <a:extLst xmlns:a="http://schemas.openxmlformats.org/drawingml/2006/main">
              <a:ext uri="{FF2B5EF4-FFF2-40B4-BE49-F238E27FC236}">
                <a16:creationId xmlns:a16="http://schemas.microsoft.com/office/drawing/2014/main" id="{FAA8F6A5-489D-4B75-963D-6C60BCD90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4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d57251ee424981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4482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Why ask the OS to wait?">
            <a:extLst xmlns:a="http://schemas.openxmlformats.org/drawingml/2006/main">
              <a:ext uri="{FF2B5EF4-FFF2-40B4-BE49-F238E27FC236}">
                <a16:creationId xmlns:a16="http://schemas.microsoft.com/office/drawing/2014/main" id="{FBC9DA61-E0C5-4E91-B519-6EEC6EA4D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ask the OS to wait?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a4180d1b79456e"/>
          <a:stretch xmlns:a="http://schemas.openxmlformats.org/drawingml/2006/main"/>
        </p:blipFill>
        <p:spPr>
          <a:xfrm xmlns:a="http://schemas.openxmlformats.org/drawingml/2006/main">
            <a:off x="419100" y="2707481"/>
            <a:ext cx="4095750" cy="3071813"/>
          </a:xfrm>
          <a:prstGeom xmlns:a="http://schemas.openxmlformats.org/drawingml/2006/main" prst="rect">
            <a:avLst/>
          </a:prstGeom>
        </p:spPr>
      </p:pic>
      <p:sp>
        <p:nvSpPr>
          <p:cNvPr id="3" name="Code panel">
            <a:extLst xmlns:a="http://schemas.openxmlformats.org/drawingml/2006/main">
              <a:ext uri="{FF2B5EF4-FFF2-40B4-BE49-F238E27FC236}">
                <a16:creationId xmlns:a16="http://schemas.microsoft.com/office/drawing/2014/main" id="{51E3648E-0B96-4ED8-BE89-71574B4DF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14425"/>
            <a:ext cx="4095750" cy="152400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4" name="Teal rule">
            <a:extLst xmlns:a="http://schemas.openxmlformats.org/drawingml/2006/main">
              <a:ext uri="{FF2B5EF4-FFF2-40B4-BE49-F238E27FC236}">
                <a16:creationId xmlns:a16="http://schemas.microsoft.com/office/drawing/2014/main" id="{15C4A390-9BD5-4507-9C14-5FFF743BD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114425"/>
            <a:ext cx="4095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5" name="A fragile delay">
            <a:extLst xmlns:a="http://schemas.openxmlformats.org/drawingml/2006/main">
              <a:ext uri="{FF2B5EF4-FFF2-40B4-BE49-F238E27FC236}">
                <a16:creationId xmlns:a16="http://schemas.microsoft.com/office/drawing/2014/main" id="{DE83C09C-5C78-4EB5-A405-9AB29BA7C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333500"/>
            <a:ext cx="367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A fragile delay</a:t>
            </a:r>
          </a:p>
        </p:txBody>
      </p:sp>
      <p:sp>
        <p:nvSpPr>
          <p:cNvPr id="6" name="for (i = 0; i &lt; N; ++i) {&#10;    /* busy wait */&#10;}">
            <a:extLst xmlns:a="http://schemas.openxmlformats.org/drawingml/2006/main">
              <a:ext uri="{FF2B5EF4-FFF2-40B4-BE49-F238E27FC236}">
                <a16:creationId xmlns:a16="http://schemas.microsoft.com/office/drawing/2014/main" id="{E1D88605-09C0-455D-B42A-F602923FD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38325"/>
            <a:ext cx="367665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for (i = 0; i &lt; N; ++i) {</a:t>
            </a:r>
          </a:p>
          <a:p xmlns:a="http://schemas.openxmlformats.org/drawingml/2006/main">
            <a:pPr algn="l">
              <a:defRPr sz="15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  /* busy wait */</a:t>
            </a:r>
          </a:p>
          <a:p xmlns:a="http://schemas.openxmlformats.org/drawingml/2006/main">
            <a:pPr algn="l">
              <a:defRPr sz="1500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500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}</a:t>
            </a:r>
          </a:p>
        </p:txBody>
      </p:sp>
      <p:sp>
        <p:nvSpPr>
          <p:cNvPr id="7" name="Loop time is not a clock">
            <a:extLst xmlns:a="http://schemas.openxmlformats.org/drawingml/2006/main">
              <a:ext uri="{FF2B5EF4-FFF2-40B4-BE49-F238E27FC236}">
                <a16:creationId xmlns:a16="http://schemas.microsoft.com/office/drawing/2014/main" id="{3308A39D-E918-4BB5-848C-59AD8E2D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1524000"/>
            <a:ext cx="3629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Loop time is not a clock</a:t>
            </a:r>
          </a:p>
        </p:txBody>
      </p:sp>
      <p:sp>
        <p:nvSpPr>
          <p:cNvPr id="8" name="CPU speed, optimization, and&#10;other activity change">
            <a:extLst xmlns:a="http://schemas.openxmlformats.org/drawingml/2006/main">
              <a:ext uri="{FF2B5EF4-FFF2-40B4-BE49-F238E27FC236}">
                <a16:creationId xmlns:a16="http://schemas.microsoft.com/office/drawing/2014/main" id="{88E5658A-81B9-4F10-BB25-62B2DE4C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1905000"/>
            <a:ext cx="36290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CPU speed, optimization, and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other activity change the delay.</a:t>
            </a:r>
          </a:p>
        </p:txBody>
      </p:sp>
      <p:sp>
        <p:nvSpPr>
          <p:cNvPr id="9" name="Use an OS timer">
            <a:extLst xmlns:a="http://schemas.openxmlformats.org/drawingml/2006/main">
              <a:ext uri="{FF2B5EF4-FFF2-40B4-BE49-F238E27FC236}">
                <a16:creationId xmlns:a16="http://schemas.microsoft.com/office/drawing/2014/main" id="{E2597D52-FBE0-440C-AF08-26132627A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933700"/>
            <a:ext cx="3629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Use an OS timer</a:t>
            </a:r>
          </a:p>
        </p:txBody>
      </p:sp>
      <p:sp>
        <p:nvSpPr>
          <p:cNvPr id="10" name="The thread can sleep while the&#10;CPU runs other work">
            <a:extLst xmlns:a="http://schemas.openxmlformats.org/drawingml/2006/main">
              <a:ext uri="{FF2B5EF4-FFF2-40B4-BE49-F238E27FC236}">
                <a16:creationId xmlns:a16="http://schemas.microsoft.com/office/drawing/2014/main" id="{6C6BCA7B-72EC-4AFE-AAD9-2527E22E8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314700"/>
            <a:ext cx="36290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The thread can sleep while the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CPU runs other work.</a:t>
            </a:r>
          </a:p>
        </p:txBody>
      </p:sp>
      <p:sp>
        <p:nvSpPr>
          <p:cNvPr id="11" name="Still not exact timing">
            <a:extLst xmlns:a="http://schemas.openxmlformats.org/drawingml/2006/main">
              <a:ext uri="{FF2B5EF4-FFF2-40B4-BE49-F238E27FC236}">
                <a16:creationId xmlns:a16="http://schemas.microsoft.com/office/drawing/2014/main" id="{0454685F-9935-4F66-8D9F-D41D3DE93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4343400"/>
            <a:ext cx="36290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4779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47793"/>
                </a:solidFill>
                <a:latin typeface="Arial"/>
                <a:ea typeface="Arial"/>
                <a:cs typeface="Arial"/>
              </a:rPr>
              <a:t>Still not exact timing</a:t>
            </a:r>
          </a:p>
        </p:txBody>
      </p:sp>
      <p:sp>
        <p:nvSpPr>
          <p:cNvPr id="12" name="The scheduler may resume the&#10;thread later than req">
            <a:extLst xmlns:a="http://schemas.openxmlformats.org/drawingml/2006/main">
              <a:ext uri="{FF2B5EF4-FFF2-40B4-BE49-F238E27FC236}">
                <a16:creationId xmlns:a16="http://schemas.microsoft.com/office/drawing/2014/main" id="{C702E937-2126-4BC4-BB0D-297A3F39E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4724400"/>
            <a:ext cx="3629025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The scheduler may resume the</a:t>
            </a:r>
          </a:p>
          <a:p xmlns:a="http://schemas.openxmlformats.org/drawingml/2006/main">
            <a:pPr algn="l">
              <a:defRPr sz="172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thread later than requested.</a:t>
            </a:r>
          </a:p>
        </p:txBody>
      </p:sp>
      <p:sp>
        <p:nvSpPr>
          <p:cNvPr id="13" name="Page · 5">
            <a:extLst xmlns:a="http://schemas.openxmlformats.org/drawingml/2006/main">
              <a:ext uri="{FF2B5EF4-FFF2-40B4-BE49-F238E27FC236}">
                <a16:creationId xmlns:a16="http://schemas.microsoft.com/office/drawing/2014/main" id="{0CBE858F-809F-4126-A6C3-D5F3DDB5F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5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5dd7a03bca4b17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6463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4C435B65-FD20-B04C-AB9A-05705DE41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154048"/>
            <a:ext cx="8162275" cy="18644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90000" tIns="46800" rIns="90000" bIns="46800" anchor="ctr"/>
          <a:lstStyle xmlns:a="http://schemas.openxmlformats.org/drawingml/2006/main"/>
          <a:p xmlns:a="http://schemas.openxmlformats.org/drawingml/2006/main">
            <a:pPr marL="0" marR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2000" b="0" i="0" u="none" cap="none" baseline="0">
              <a:ln>
                <a:noFill/>
              </a:ln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D988194-1E96-5446-AF01-A3369EEED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185" y="1623207"/>
            <a:ext cx="2298267" cy="892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User code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1348BC2-D4CA-B247-A8DA-AB3835281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4160" y="1623207"/>
            <a:ext cx="2298267" cy="892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int 0x80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7857EB3-2519-B14F-B1FB-37D71458A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7319" y="3818066"/>
            <a:ext cx="2298267" cy="892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IDT entry 0x80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72EF23D-B539-FA42-8EA3-92110093B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041" y="3818066"/>
            <a:ext cx="2298267" cy="892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Kernel syscall</a:t>
            </a:r>
          </a:p>
          <a:p xmlns:a="http://schemas.openxmlformats.org/drawingml/2006/main">
            <a: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dispatch + handler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A7DC0F4-FEBF-5B45-BAAB-5740FEC00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3108" y="1623207"/>
            <a:ext cx="2298267" cy="89299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marL="0" marR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Resume user code</a:t>
            </a:r>
          </a:p>
        </p:txBody>
      </p:sp>
      <p:sp>
        <p:nvSpPr>
          <p:cNvPr id="9" name="Right Arrow 8">
            <a:extLst xmlns:a="http://schemas.openxmlformats.org/drawingml/2006/main">
              <a:ext uri="{FF2B5EF4-FFF2-40B4-BE49-F238E27FC236}">
                <a16:creationId xmlns:a16="http://schemas.microsoft.com/office/drawing/2014/main" id="{2731391E-426C-2B49-90B8-3AC2B0D45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926" y="2068340"/>
            <a:ext cx="529194" cy="490654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90000" tIns="46800" rIns="90000" bIns="46800" anchor="ctr"/>
          <a:lstStyle xmlns:a="http://schemas.openxmlformats.org/drawingml/2006/main"/>
          <a:p xmlns:a="http://schemas.openxmlformats.org/drawingml/2006/main">
            <a:pPr marL="0" marR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2000" b="0" i="0" u="none" cap="none" baseline="0">
              <a:ln>
                <a:noFill/>
              </a:ln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Right Arrow 9">
            <a:extLst xmlns:a="http://schemas.openxmlformats.org/drawingml/2006/main">
              <a:ext uri="{FF2B5EF4-FFF2-40B4-BE49-F238E27FC236}">
                <a16:creationId xmlns:a16="http://schemas.microsoft.com/office/drawing/2014/main" id="{95ED3000-661E-CA47-8921-716630210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481489">
            <a:off x="2877026" y="2964668"/>
            <a:ext cx="1636780" cy="490654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90000" tIns="46800" rIns="90000" bIns="46800" anchor="ctr"/>
          <a:lstStyle xmlns:a="http://schemas.openxmlformats.org/drawingml/2006/main"/>
          <a:p xmlns:a="http://schemas.openxmlformats.org/drawingml/2006/main">
            <a:pPr marL="0" marR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2000" b="0" i="0" u="none" cap="none" baseline="0">
              <a:ln>
                <a:noFill/>
              </a:ln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Right Arrow 10">
            <a:extLst xmlns:a="http://schemas.openxmlformats.org/drawingml/2006/main">
              <a:ext uri="{FF2B5EF4-FFF2-40B4-BE49-F238E27FC236}">
                <a16:creationId xmlns:a16="http://schemas.microsoft.com/office/drawing/2014/main" id="{3AF94A9D-CD76-544B-BBFA-B8C6E57F0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7340" y="4019233"/>
            <a:ext cx="529194" cy="490654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90000" tIns="46800" rIns="90000" bIns="46800" anchor="ctr"/>
          <a:lstStyle xmlns:a="http://schemas.openxmlformats.org/drawingml/2006/main"/>
          <a:p xmlns:a="http://schemas.openxmlformats.org/drawingml/2006/main">
            <a:pPr marL="0" marR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2000" b="0" i="0" u="none" cap="none" baseline="0">
              <a:ln>
                <a:noFill/>
              </a:ln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Right Arrow 11">
            <a:extLst xmlns:a="http://schemas.openxmlformats.org/drawingml/2006/main">
              <a:ext uri="{FF2B5EF4-FFF2-40B4-BE49-F238E27FC236}">
                <a16:creationId xmlns:a16="http://schemas.microsoft.com/office/drawing/2014/main" id="{62462919-FE8E-E64A-82BD-0C0DB663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7951213">
            <a:off x="5595672" y="2987260"/>
            <a:ext cx="1636780" cy="490654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 w="9525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xmlns:a="http://schemas.openxmlformats.org/drawingml/2006/main" vert="horz" wrap="none" lIns="90000" tIns="46800" rIns="90000" bIns="46800" anchor="ctr"/>
          <a:lstStyle xmlns:a="http://schemas.openxmlformats.org/drawingml/2006/main"/>
          <a:p xmlns:a="http://schemas.openxmlformats.org/drawingml/2006/main">
            <a:pPr marL="0" marR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2000" b="0" i="0" u="none" cap="none" baseline="0">
              <a:ln>
                <a:noFill/>
              </a:ln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3048D1F7-0132-6D4C-B30E-9A6499C62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425" y="2781151"/>
            <a:ext cx="1294393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User mode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770D5CC6-2F88-3E4B-8A7B-6DFE33E90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425" y="3358210"/>
            <a:ext cx="1474731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47625" tIns="19050" rIns="47625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Kernel mode</a:t>
            </a:r>
          </a:p>
        </p:txBody>
      </p:sp>
      <p:sp>
        <p:nvSpPr>
          <p:cNvPr id="16" name="Linux i386: crossing the boundary">
            <a:extLst xmlns:a="http://schemas.openxmlformats.org/drawingml/2006/main">
              <a:ext uri="{FF2B5EF4-FFF2-40B4-BE49-F238E27FC236}">
                <a16:creationId xmlns:a16="http://schemas.microsoft.com/office/drawing/2014/main" id="{BBB1884E-111E-4F94-9695-A5E3A6654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Linux i386: crossing the boundary</a:t>
            </a:r>
          </a:p>
        </p:txBody>
      </p:sp>
      <p:sp>
        <p:nvSpPr>
          <p:cNvPr id="17" name="Conceptual path for int 0x80. Other architectures ">
            <a:extLst xmlns:a="http://schemas.openxmlformats.org/drawingml/2006/main">
              <a:ext uri="{FF2B5EF4-FFF2-40B4-BE49-F238E27FC236}">
                <a16:creationId xmlns:a16="http://schemas.microsoft.com/office/drawing/2014/main" id="{233B1B50-6D6E-4E4E-AF29-E5AE0420F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676900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Conceptual path for int 0x80. Other architectures use different entry mechanisms.</a:t>
            </a:r>
          </a:p>
        </p:txBody>
      </p:sp>
      <p:sp>
        <p:nvSpPr>
          <p:cNvPr id="18" name="Page · 6">
            <a:extLst xmlns:a="http://schemas.openxmlformats.org/drawingml/2006/main">
              <a:ext uri="{FF2B5EF4-FFF2-40B4-BE49-F238E27FC236}">
                <a16:creationId xmlns:a16="http://schemas.microsoft.com/office/drawing/2014/main" id="{FC877A7E-E670-478E-88D9-917270CEE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6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7df11afff84727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91299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he Linux i386 syscall contract">
            <a:extLst xmlns:a="http://schemas.openxmlformats.org/drawingml/2006/main">
              <a:ext uri="{FF2B5EF4-FFF2-40B4-BE49-F238E27FC236}">
                <a16:creationId xmlns:a16="http://schemas.microsoft.com/office/drawing/2014/main" id="{C3B65D01-5B64-4F31-BC06-B95ECE0D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The Linux i386 syscall contract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419100" y="1238250"/>
          <a:ext xmlns:a="http://schemas.openxmlformats.org/drawingml/2006/main" cx="8305800" cy="35242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5448300"/>
              </a:tblGrid>
              <a:tr h="704850">
                <a:tc>
                  <a:txBody>
                    <a:bodyPr lIns="114300" tIns="85725" rIns="95250" bIns="85725"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Role</a:t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Linux i386 convention</a:t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</a:tr>
              <a:tr h="704850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Entry instruction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int 0x80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04850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System-call number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EAX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</a:tr>
              <a:tr h="704850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Arguments 1–6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EBX, ECX, EDX, ESI, EDI, EBP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704850"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Result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725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EAX; raw errors are negative errno values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</a:tr>
            </a:tbl>
          </a:graphicData>
        </a:graphic>
      </p:graphicFrame>
      <p:sp>
        <p:nvSpPr>
          <p:cNvPr id="3" name="This is the syscall ABI. It is different from a C ">
            <a:extLst xmlns:a="http://schemas.openxmlformats.org/drawingml/2006/main">
              <a:ext uri="{FF2B5EF4-FFF2-40B4-BE49-F238E27FC236}">
                <a16:creationId xmlns:a16="http://schemas.microsoft.com/office/drawing/2014/main" id="{79820BC3-EF76-4660-B9AC-C2F312E2E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257800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This is the syscall ABI. It is different from a C function’s calling convention.</a:t>
            </a:r>
          </a:p>
        </p:txBody>
      </p:sp>
      <p:sp>
        <p:nvSpPr>
          <p:cNvPr id="4" name="Page · 7">
            <a:extLst xmlns:a="http://schemas.openxmlformats.org/drawingml/2006/main">
              <a:ext uri="{FF2B5EF4-FFF2-40B4-BE49-F238E27FC236}">
                <a16:creationId xmlns:a16="http://schemas.microsoft.com/office/drawing/2014/main" id="{44CCDC3D-452A-4666-9EF1-10A36FC88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7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9859af60e841df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126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32-bit and 64-bit are different ABIs">
            <a:extLst xmlns:a="http://schemas.openxmlformats.org/drawingml/2006/main">
              <a:ext uri="{FF2B5EF4-FFF2-40B4-BE49-F238E27FC236}">
                <a16:creationId xmlns:a16="http://schemas.microsoft.com/office/drawing/2014/main" id="{AFD19C28-F9BD-45D7-880D-FDC98B7CE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32-bit and 64-bit are different ABIs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419100" y="1190625"/>
          <a:ext xmlns:a="http://schemas.openxmlformats.org/drawingml/2006/main" cx="8305800" cy="34766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000250"/>
                <a:gridCol w="3152775"/>
                <a:gridCol w="3152775"/>
              </a:tblGrid>
              <a:tr h="695325">
                <a:tc>
                  <a:txBody>
                    <a:bodyPr lIns="114300" tIns="85725" rIns="95250" bIns="85725"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Linux i386 (our demos)</a:t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Linux x86-64</a:t>
                      </a:r>
                    </a:p>
                  </a:txBody>
                  <a:tcPr marL="91440" marR="91440" marT="45720" marB="45720" anchor="ctr">
                    <a:solidFill>
                      <a:srgbClr val="247793"/>
                    </a:solidFill>
                  </a:tcPr>
                </a:tc>
              </a:tr>
              <a:tr h="695325"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Entry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int 0x80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syscall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95325"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Number / result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EAX / EAX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RAX / RAX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</a:tr>
              <a:tr h="695325"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First 3 arguments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EBX, ECX, EDX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RDI, RSI, RDX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95325"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write / exit / execve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4 / 1 / 11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  <a:tc>
                  <a:txBody>
                    <a:bodyPr lIns="114300" tIns="85725" rIns="95250" bIns="85725"/>
                    <a:lstStyle/>
                    <a:p>
                      <a:r>
                        <a:rPr sz="1650" b="0">
                          <a:solidFill>
                            <a:srgbClr val="1A1A1A"/>
                          </a:solidFill>
                          <a:latin typeface="Arial"/>
                          <a:ea typeface="Arial"/>
                          <a:cs typeface="Arial"/>
                        </a:rPr>
                        <a:t>1 / 60 / 59</a:t>
                      </a:r>
                    </a:p>
                  </a:txBody>
                  <a:tcPr marL="91440" marR="91440" marT="45720" marB="45720" anchor="ctr">
                    <a:solidFill>
                      <a:srgbClr val="EEF3F5"/>
                    </a:solidFill>
                  </a:tcPr>
                </a:tc>
              </a:tr>
            </a:tbl>
          </a:graphicData>
        </a:graphic>
      </p:graphicFrame>
      <p:sp>
        <p:nvSpPr>
          <p:cNvPr id="3" name="Always identify the target ABI before choosing sys">
            <a:extLst xmlns:a="http://schemas.openxmlformats.org/drawingml/2006/main">
              <a:ext uri="{FF2B5EF4-FFF2-40B4-BE49-F238E27FC236}">
                <a16:creationId xmlns:a16="http://schemas.microsoft.com/office/drawing/2014/main" id="{363311C5-DDB3-4DDF-B64C-DAA2EB80C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143500"/>
            <a:ext cx="80391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Always identify the target ABI before choosing syscall numbers or registers.</a:t>
            </a:r>
          </a:p>
        </p:txBody>
      </p:sp>
      <p:sp>
        <p:nvSpPr>
          <p:cNvPr id="4" name="Page · 8">
            <a:extLst xmlns:a="http://schemas.openxmlformats.org/drawingml/2006/main">
              <a:ext uri="{FF2B5EF4-FFF2-40B4-BE49-F238E27FC236}">
                <a16:creationId xmlns:a16="http://schemas.microsoft.com/office/drawing/2014/main" id="{0BB8213C-429B-4C11-A8D3-E872B12AA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8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bbedbdfc2442d2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14361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Find the numbers for the target ABI">
            <a:extLst xmlns:a="http://schemas.openxmlformats.org/drawingml/2006/main">
              <a:ext uri="{FF2B5EF4-FFF2-40B4-BE49-F238E27FC236}">
                <a16:creationId xmlns:a16="http://schemas.microsoft.com/office/drawing/2014/main" id="{580DA86C-3226-4D2F-A48D-6A2FCD14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"/>
            <a:ext cx="83439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Find the numbers for the target ABI</a:t>
            </a:r>
          </a:p>
        </p:txBody>
      </p:sp>
      <p:sp>
        <p:nvSpPr>
          <p:cNvPr id="2" name="Code panel">
            <a:extLst xmlns:a="http://schemas.openxmlformats.org/drawingml/2006/main">
              <a:ext uri="{FF2B5EF4-FFF2-40B4-BE49-F238E27FC236}">
                <a16:creationId xmlns:a16="http://schemas.microsoft.com/office/drawing/2014/main" id="{F57C886D-0935-4313-8BB3-DD3B704A2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476375"/>
            <a:ext cx="8305800" cy="302895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11151C"/>
          </a:solidFill>
          <a:ln xmlns:a="http://schemas.openxmlformats.org/drawingml/2006/main" w="9525">
            <a:solidFill>
              <a:srgbClr val="78838A"/>
            </a:solidFill>
          </a:ln>
        </p:spPr>
      </p:sp>
      <p:sp>
        <p:nvSpPr>
          <p:cNvPr id="3" name="Teal rule">
            <a:extLst xmlns:a="http://schemas.openxmlformats.org/drawingml/2006/main">
              <a:ext uri="{FF2B5EF4-FFF2-40B4-BE49-F238E27FC236}">
                <a16:creationId xmlns:a16="http://schemas.microsoft.com/office/drawing/2014/main" id="{28DE1763-79B8-4C6A-90A7-D92701EEC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476375"/>
            <a:ext cx="83058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7793"/>
          </a:solidFill>
          <a:ln xmlns:a="http://schemas.openxmlformats.org/drawingml/2006/main" w="0">
            <a:noFill/>
          </a:ln>
        </p:spPr>
      </p:sp>
      <p:sp>
        <p:nvSpPr>
          <p:cNvPr id="4" name="Inside WolfCTF">
            <a:extLst xmlns:a="http://schemas.openxmlformats.org/drawingml/2006/main">
              <a:ext uri="{FF2B5EF4-FFF2-40B4-BE49-F238E27FC236}">
                <a16:creationId xmlns:a16="http://schemas.microsoft.com/office/drawing/2014/main" id="{C5EB1268-1452-47E3-A613-09C2E6A13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95450"/>
            <a:ext cx="7886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7DDD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7DDD2"/>
                </a:solidFill>
                <a:latin typeface="Arial"/>
                <a:ea typeface="Arial"/>
                <a:cs typeface="Arial"/>
              </a:rPr>
              <a:t>Inside WolfCTF</a:t>
            </a:r>
          </a:p>
        </p:txBody>
      </p:sp>
      <p:sp>
        <p:nvSpPr>
          <p:cNvPr id="5" name="grep -E &quot;__NR_(write|exit|execve) &quot; \&#10;  /usr/inclu">
            <a:extLst xmlns:a="http://schemas.openxmlformats.org/drawingml/2006/main">
              <a:ext uri="{FF2B5EF4-FFF2-40B4-BE49-F238E27FC236}">
                <a16:creationId xmlns:a16="http://schemas.microsoft.com/office/drawing/2014/main" id="{909D35FC-A1BB-472B-B22E-DD3FA0617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00275"/>
            <a:ext cx="7886700" cy="2181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grep -E "__NR_(write|exit|execve) " \</a:t>
            </a:r>
          </a:p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  /usr/include/asm/unistd_32.h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#define __NR_exit 1</a:t>
            </a:r>
          </a:p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#define __NR_write 4</a:t>
            </a:r>
          </a:p>
          <a:p xmlns:a="http://schemas.openxmlformats.org/drawingml/2006/main">
            <a:pPr algn="l">
              <a:defRPr sz="1725" b="0">
                <a:solidFill>
                  <a:srgbClr val="E6F4EF"/>
                </a:solidFill>
                <a:latin typeface="Consolas"/>
                <a:ea typeface="Consolas"/>
                <a:cs typeface="Consolas"/>
              </a:defRPr>
            </a:pPr>
            <a:r>
              <a:rPr sz="1725" b="0">
                <a:solidFill>
                  <a:srgbClr val="E6F4EF"/>
                </a:solidFill>
                <a:latin typeface="Consolas"/>
                <a:ea typeface="Consolas"/>
                <a:cs typeface="Consolas"/>
              </a:rPr>
              <a:t>#define __NR_execve 11</a:t>
            </a:r>
          </a:p>
        </p:txBody>
      </p:sp>
      <p:sp>
        <p:nvSpPr>
          <p:cNvPr id="6" name="The syscall table belongs to an ABI, not to the as">
            <a:extLst xmlns:a="http://schemas.openxmlformats.org/drawingml/2006/main">
              <a:ext uri="{FF2B5EF4-FFF2-40B4-BE49-F238E27FC236}">
                <a16:creationId xmlns:a16="http://schemas.microsoft.com/office/drawing/2014/main" id="{08A49685-D8E6-43A0-8CEA-642A52C4C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895850"/>
            <a:ext cx="8267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A1A1A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A1A1A"/>
                </a:solidFill>
                <a:latin typeface="Arial"/>
                <a:ea typeface="Arial"/>
                <a:cs typeface="Arial"/>
              </a:rPr>
              <a:t>The syscall table belongs to an ABI, not to the assembly syntax.</a:t>
            </a:r>
          </a:p>
        </p:txBody>
      </p:sp>
      <p:sp>
        <p:nvSpPr>
          <p:cNvPr id="7" name="Page · 9">
            <a:extLst xmlns:a="http://schemas.openxmlformats.org/drawingml/2006/main">
              <a:ext uri="{FF2B5EF4-FFF2-40B4-BE49-F238E27FC236}">
                <a16:creationId xmlns:a16="http://schemas.microsoft.com/office/drawing/2014/main" id="{32E05F62-7352-42BB-AC15-BA851D2F3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50557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606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5606B"/>
                </a:solidFill>
                <a:latin typeface="Arial"/>
                <a:ea typeface="Arial"/>
                <a:cs typeface="Arial"/>
              </a:rPr>
              <a:t>Page · 9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acf32263dd4e5e"/>
          <a:stretch xmlns:a="http://schemas.openxmlformats.org/drawingml/2006/main"/>
        </p:blipFill>
        <p:spPr>
          <a:xfrm xmlns:a="http://schemas.openxmlformats.org/drawingml/2006/main">
            <a:off x="8639455" y="6029325"/>
            <a:ext cx="466165" cy="762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0666"/>
      </p:ext>
    </p:extLst>
  </p:cSld>
</p:sld>
</file>

<file path=ppt/theme/theme1.xml><?xml version="1.0" encoding="utf-8"?>
<a:theme xmlns:a="http://schemas.openxmlformats.org/drawingml/2006/main" name="Standard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2026-09-11T20:23:35.8070000Z</dcterms:created>
  <dcterms:modified xsi:type="dcterms:W3CDTF">2026-09-11T20:23:35.8070000Z</dcterms:modified>
</coreProperties>
</file>