
<file path=[Content_Types].xml><?xml version="1.0" encoding="utf-8"?>
<Types xmlns="http://schemas.openxmlformats.org/package/2006/content-types">
  <Default Extension="xml" ContentType="application/vnd.openxmlformats-package.core-properties+xml"/>
  <Default Extension="jpeg" ContentType="image/jpeg"/>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79d19e49a6444dda" /><Relationship Type="http://schemas.openxmlformats.org/officeDocument/2006/relationships/extended-properties" Target="/docProps/app.xml" Id="R324956ea5d234d03" /><Relationship Type="http://schemas.openxmlformats.org/officeDocument/2006/relationships/officeDocument" Target="/ppt/presentation.xml" Id="Rdca02fe77bd94a59" /></Relationships>
</file>

<file path=ppt/presentation.xml><?xml version="1.0" encoding="utf-8"?>
<p:presentation xmlns:p="http://schemas.openxmlformats.org/presentationml/2006/main">
  <p:sldMasterIdLst>
    <p:sldMasterId xmlns:r="http://schemas.openxmlformats.org/officeDocument/2006/relationships" id="2147483648" r:id="R27b8131a44b74bcb"/>
  </p:sldMasterIdLst>
  <p:notesMasterIdLst>
    <p:notesMasterId xmlns:r="http://schemas.openxmlformats.org/officeDocument/2006/relationships" r:id="Rb300a71c2fcd4c30"/>
  </p:notesMasterIdLst>
  <p:sldIdLst>
    <p:sldId xmlns:r="http://schemas.openxmlformats.org/officeDocument/2006/relationships" id="256" r:id="R5931d8bc546949eb"/>
    <p:sldId xmlns:r="http://schemas.openxmlformats.org/officeDocument/2006/relationships" id="257" r:id="R2192e5227a0a42df"/>
    <p:sldId xmlns:r="http://schemas.openxmlformats.org/officeDocument/2006/relationships" id="258" r:id="Rdc932d79ff7a43e0"/>
    <p:sldId xmlns:r="http://schemas.openxmlformats.org/officeDocument/2006/relationships" id="259" r:id="R406a3ae9c27f4009"/>
    <p:sldId xmlns:r="http://schemas.openxmlformats.org/officeDocument/2006/relationships" id="260" r:id="R1ddac2dc4aa748c2"/>
    <p:sldId xmlns:r="http://schemas.openxmlformats.org/officeDocument/2006/relationships" id="261" r:id="R222c1bb8b42e405c"/>
    <p:sldId xmlns:r="http://schemas.openxmlformats.org/officeDocument/2006/relationships" id="262" r:id="Rb876f40995ea4dfa"/>
    <p:sldId xmlns:r="http://schemas.openxmlformats.org/officeDocument/2006/relationships" id="263" r:id="R208c4a4d799b4eca"/>
    <p:sldId xmlns:r="http://schemas.openxmlformats.org/officeDocument/2006/relationships" id="264" r:id="R4b376b076ebd43a7"/>
    <p:sldId xmlns:r="http://schemas.openxmlformats.org/officeDocument/2006/relationships" id="265" r:id="R62767456040749a1"/>
    <p:sldId xmlns:r="http://schemas.openxmlformats.org/officeDocument/2006/relationships" id="266" r:id="R51108feaacaf49c4"/>
    <p:sldId xmlns:r="http://schemas.openxmlformats.org/officeDocument/2006/relationships" id="267" r:id="R5ebf641479994624"/>
    <p:sldId xmlns:r="http://schemas.openxmlformats.org/officeDocument/2006/relationships" id="268" r:id="R6294f757dac041b3"/>
    <p:sldId xmlns:r="http://schemas.openxmlformats.org/officeDocument/2006/relationships" id="269" r:id="Rf1de2c9b24684aed"/>
    <p:sldId xmlns:r="http://schemas.openxmlformats.org/officeDocument/2006/relationships" id="270" r:id="R152ec244b838402b"/>
    <p:sldId xmlns:r="http://schemas.openxmlformats.org/officeDocument/2006/relationships" id="271" r:id="R291a8473a8b0469b"/>
    <p:sldId xmlns:r="http://schemas.openxmlformats.org/officeDocument/2006/relationships" id="272" r:id="R2c32b337390e4808"/>
    <p:sldId xmlns:r="http://schemas.openxmlformats.org/officeDocument/2006/relationships" id="273" r:id="R01149f4d2c2c44a6"/>
    <p:sldId xmlns:r="http://schemas.openxmlformats.org/officeDocument/2006/relationships" id="274" r:id="R0ada482ca72d4176"/>
    <p:sldId xmlns:r="http://schemas.openxmlformats.org/officeDocument/2006/relationships" id="275" r:id="R149328b445fe413b"/>
    <p:sldId xmlns:r="http://schemas.openxmlformats.org/officeDocument/2006/relationships" id="276" r:id="R563167be1d684423"/>
  </p:sldIdLst>
  <p:sldSz cx="9144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p="http://schemas.openxmlformats.org/presentationml/2006/main">
  <p:slideViewPr>
    <p:cSldViewPr snapToGrid="0" snapToObjects="1">
      <p:cViewPr>
        <p:scale>
          <a:sx xmlns:a="http://schemas.openxmlformats.org/drawingml/2006/main" n="1" d="1"/>
          <a:sy xmlns:a="http://schemas.openxmlformats.org/drawingml/2006/main" n="1" d="1"/>
        </p:scale>
        <p:origin x="0" y="0"/>
      </p:cViewPr>
      <p:guideLst/>
    </p:cSldViewPr>
  </p:slideViewPr>
  <p:gridSpacing cx="76200" cy="76200"/>
</p:viewPr>
</file>

<file path=ppt/_rels/presentation.xml.rels>&#65279;<?xml version="1.0" encoding="utf-8"?><Relationships xmlns="http://schemas.openxmlformats.org/package/2006/relationships"><Relationship Type="http://schemas.openxmlformats.org/officeDocument/2006/relationships/theme" Target="/ppt/theme/theme1.xml" Id="R1931b91f2aed48dd" /><Relationship Type="http://schemas.openxmlformats.org/officeDocument/2006/relationships/slideMaster" Target="/ppt/slideMasters/slideMaster1.xml" Id="R27b8131a44b74bcb" /><Relationship Type="http://schemas.openxmlformats.org/officeDocument/2006/relationships/notesMaster" Target="/ppt/notesMasters/notesMaster1.xml" Id="Rb300a71c2fcd4c30" /><Relationship Type="http://schemas.openxmlformats.org/officeDocument/2006/relationships/presProps" Target="/ppt/presProps.xml" Id="R7752031efbc64484" /><Relationship Type="http://schemas.openxmlformats.org/officeDocument/2006/relationships/viewProps" Target="/ppt/viewProps.xml" Id="R66dc9ec30dc34184" /><Relationship Type="http://schemas.openxmlformats.org/officeDocument/2006/relationships/tableStyles" Target="/ppt/tableStyles.xml" Id="Ra553c2f116224f3b" /><Relationship Type="http://schemas.openxmlformats.org/officeDocument/2006/relationships/slide" Target="/ppt/slides/slide1.xml" Id="R5931d8bc546949eb" /><Relationship Type="http://schemas.openxmlformats.org/officeDocument/2006/relationships/slide" Target="/ppt/slides/slide2.xml" Id="R2192e5227a0a42df" /><Relationship Type="http://schemas.openxmlformats.org/officeDocument/2006/relationships/slide" Target="/ppt/slides/slide3.xml" Id="Rdc932d79ff7a43e0" /><Relationship Type="http://schemas.openxmlformats.org/officeDocument/2006/relationships/slide" Target="/ppt/slides/slide4.xml" Id="R406a3ae9c27f4009" /><Relationship Type="http://schemas.openxmlformats.org/officeDocument/2006/relationships/slide" Target="/ppt/slides/slide5.xml" Id="R1ddac2dc4aa748c2" /><Relationship Type="http://schemas.openxmlformats.org/officeDocument/2006/relationships/slide" Target="/ppt/slides/slide6.xml" Id="R222c1bb8b42e405c" /><Relationship Type="http://schemas.openxmlformats.org/officeDocument/2006/relationships/slide" Target="/ppt/slides/slide7.xml" Id="Rb876f40995ea4dfa" /><Relationship Type="http://schemas.openxmlformats.org/officeDocument/2006/relationships/slide" Target="/ppt/slides/slide8.xml" Id="R208c4a4d799b4eca" /><Relationship Type="http://schemas.openxmlformats.org/officeDocument/2006/relationships/slide" Target="/ppt/slides/slide9.xml" Id="R4b376b076ebd43a7" /><Relationship Type="http://schemas.openxmlformats.org/officeDocument/2006/relationships/slide" Target="/ppt/slides/slide10.xml" Id="R62767456040749a1" /><Relationship Type="http://schemas.openxmlformats.org/officeDocument/2006/relationships/slide" Target="/ppt/slides/slide11.xml" Id="R51108feaacaf49c4" /><Relationship Type="http://schemas.openxmlformats.org/officeDocument/2006/relationships/slide" Target="/ppt/slides/slide12.xml" Id="R5ebf641479994624" /><Relationship Type="http://schemas.openxmlformats.org/officeDocument/2006/relationships/slide" Target="/ppt/slides/slide13.xml" Id="R6294f757dac041b3" /><Relationship Type="http://schemas.openxmlformats.org/officeDocument/2006/relationships/slide" Target="/ppt/slides/slide14.xml" Id="Rf1de2c9b24684aed" /><Relationship Type="http://schemas.openxmlformats.org/officeDocument/2006/relationships/slide" Target="/ppt/slides/slide15.xml" Id="R152ec244b838402b" /><Relationship Type="http://schemas.openxmlformats.org/officeDocument/2006/relationships/slide" Target="/ppt/slides/slide16.xml" Id="R291a8473a8b0469b" /><Relationship Type="http://schemas.openxmlformats.org/officeDocument/2006/relationships/slide" Target="/ppt/slides/slide17.xml" Id="R2c32b337390e4808" /><Relationship Type="http://schemas.openxmlformats.org/officeDocument/2006/relationships/slide" Target="/ppt/slides/slide18.xml" Id="R01149f4d2c2c44a6" /><Relationship Type="http://schemas.openxmlformats.org/officeDocument/2006/relationships/slide" Target="/ppt/slides/slide19.xml" Id="R0ada482ca72d4176" /><Relationship Type="http://schemas.openxmlformats.org/officeDocument/2006/relationships/slide" Target="/ppt/slides/slide20.xml" Id="R149328b445fe413b" /><Relationship Type="http://schemas.openxmlformats.org/officeDocument/2006/relationships/slide" Target="/ppt/slides/slide21.xml" Id="R563167be1d684423"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c038b810ef6e4844"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Standard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Standard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a:solidFill>
            <a:schemeClr val="phClr">
              <a:shade val="95000"/>
              <a:satMod val="105000"/>
            </a:schemeClr>
          </a:solidFill>
          <a:prstDash val="solid"/>
        </a:ln>
        <a:ln w="25400">
          <a:solidFill>
            <a:schemeClr val="phClr"/>
          </a:solidFill>
          <a:prstDash val="solid"/>
        </a:ln>
        <a:ln w="38100">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b215dee0ceb34aa0" /><Relationship Type="http://schemas.openxmlformats.org/officeDocument/2006/relationships/notesMaster" Target="/ppt/notesMasters/notesMaster1.xml" Id="R5fe1c88ef2924543"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67c5f7f7a0bb4c7a" /><Relationship Type="http://schemas.openxmlformats.org/officeDocument/2006/relationships/notesMaster" Target="/ppt/notesMasters/notesMaster1.xml" Id="R5e7964ee2c5e4b85"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6ddb96779fcf4f55" /><Relationship Type="http://schemas.openxmlformats.org/officeDocument/2006/relationships/notesMaster" Target="/ppt/notesMasters/notesMaster1.xml" Id="R480b6327983743fd"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cbe8b8ff3c7147c9" /><Relationship Type="http://schemas.openxmlformats.org/officeDocument/2006/relationships/notesMaster" Target="/ppt/notesMasters/notesMaster1.xml" Id="Rd69db2a5bf374eb2" /></Relationships>
</file>

<file path=ppt/notesSlides/_rels/notesSlide13.xml.rels>&#65279;<?xml version="1.0" encoding="utf-8"?><Relationships xmlns="http://schemas.openxmlformats.org/package/2006/relationships"><Relationship Type="http://schemas.openxmlformats.org/officeDocument/2006/relationships/slide" Target="/ppt/slides/slide13.xml" Id="Rac879d0ef0d94b32" /><Relationship Type="http://schemas.openxmlformats.org/officeDocument/2006/relationships/notesMaster" Target="/ppt/notesMasters/notesMaster1.xml" Id="R4eb8e458f7cd49d0" /></Relationships>
</file>

<file path=ppt/notesSlides/_rels/notesSlide14.xml.rels>&#65279;<?xml version="1.0" encoding="utf-8"?><Relationships xmlns="http://schemas.openxmlformats.org/package/2006/relationships"><Relationship Type="http://schemas.openxmlformats.org/officeDocument/2006/relationships/slide" Target="/ppt/slides/slide14.xml" Id="R18f778c308fc4d5d" /><Relationship Type="http://schemas.openxmlformats.org/officeDocument/2006/relationships/notesMaster" Target="/ppt/notesMasters/notesMaster1.xml" Id="R1537c6d259084bae" /></Relationships>
</file>

<file path=ppt/notesSlides/_rels/notesSlide15.xml.rels>&#65279;<?xml version="1.0" encoding="utf-8"?><Relationships xmlns="http://schemas.openxmlformats.org/package/2006/relationships"><Relationship Type="http://schemas.openxmlformats.org/officeDocument/2006/relationships/slide" Target="/ppt/slides/slide15.xml" Id="Re33ae70ab14d4b01" /><Relationship Type="http://schemas.openxmlformats.org/officeDocument/2006/relationships/notesMaster" Target="/ppt/notesMasters/notesMaster1.xml" Id="R16385ccb3f384087" /></Relationships>
</file>

<file path=ppt/notesSlides/_rels/notesSlide16.xml.rels>&#65279;<?xml version="1.0" encoding="utf-8"?><Relationships xmlns="http://schemas.openxmlformats.org/package/2006/relationships"><Relationship Type="http://schemas.openxmlformats.org/officeDocument/2006/relationships/slide" Target="/ppt/slides/slide16.xml" Id="Rac3acc3ca7ab4014" /><Relationship Type="http://schemas.openxmlformats.org/officeDocument/2006/relationships/notesMaster" Target="/ppt/notesMasters/notesMaster1.xml" Id="Rc7bd853859cb4732" /></Relationships>
</file>

<file path=ppt/notesSlides/_rels/notesSlide17.xml.rels>&#65279;<?xml version="1.0" encoding="utf-8"?><Relationships xmlns="http://schemas.openxmlformats.org/package/2006/relationships"><Relationship Type="http://schemas.openxmlformats.org/officeDocument/2006/relationships/slide" Target="/ppt/slides/slide17.xml" Id="Raa574ee27361495b" /><Relationship Type="http://schemas.openxmlformats.org/officeDocument/2006/relationships/notesMaster" Target="/ppt/notesMasters/notesMaster1.xml" Id="Rce8eeae07c1c497e" /></Relationships>
</file>

<file path=ppt/notesSlides/_rels/notesSlide18.xml.rels>&#65279;<?xml version="1.0" encoding="utf-8"?><Relationships xmlns="http://schemas.openxmlformats.org/package/2006/relationships"><Relationship Type="http://schemas.openxmlformats.org/officeDocument/2006/relationships/slide" Target="/ppt/slides/slide18.xml" Id="R29db301137f94752" /><Relationship Type="http://schemas.openxmlformats.org/officeDocument/2006/relationships/notesMaster" Target="/ppt/notesMasters/notesMaster1.xml" Id="R375d0cd156dc41dd" /></Relationships>
</file>

<file path=ppt/notesSlides/_rels/notesSlide19.xml.rels>&#65279;<?xml version="1.0" encoding="utf-8"?><Relationships xmlns="http://schemas.openxmlformats.org/package/2006/relationships"><Relationship Type="http://schemas.openxmlformats.org/officeDocument/2006/relationships/slide" Target="/ppt/slides/slide19.xml" Id="Rf51dd6f681774811" /><Relationship Type="http://schemas.openxmlformats.org/officeDocument/2006/relationships/notesMaster" Target="/ppt/notesMasters/notesMaster1.xml" Id="Rd9b1e4ac1e2d4761" /></Relationships>
</file>

<file path=ppt/notesSlides/_rels/notesSlide2.xml.rels>&#65279;<?xml version="1.0" encoding="utf-8"?><Relationships xmlns="http://schemas.openxmlformats.org/package/2006/relationships"><Relationship Type="http://schemas.openxmlformats.org/officeDocument/2006/relationships/slide" Target="/ppt/slides/slide2.xml" Id="Rccace20f4fdd4a9e" /><Relationship Type="http://schemas.openxmlformats.org/officeDocument/2006/relationships/notesMaster" Target="/ppt/notesMasters/notesMaster1.xml" Id="R1e9271d0077344af" /></Relationships>
</file>

<file path=ppt/notesSlides/_rels/notesSlide20.xml.rels>&#65279;<?xml version="1.0" encoding="utf-8"?><Relationships xmlns="http://schemas.openxmlformats.org/package/2006/relationships"><Relationship Type="http://schemas.openxmlformats.org/officeDocument/2006/relationships/slide" Target="/ppt/slides/slide20.xml" Id="Rcd4e052a305e444c" /><Relationship Type="http://schemas.openxmlformats.org/officeDocument/2006/relationships/notesMaster" Target="/ppt/notesMasters/notesMaster1.xml" Id="R692797f95feb4881" /></Relationships>
</file>

<file path=ppt/notesSlides/_rels/notesSlide21.xml.rels>&#65279;<?xml version="1.0" encoding="utf-8"?><Relationships xmlns="http://schemas.openxmlformats.org/package/2006/relationships"><Relationship Type="http://schemas.openxmlformats.org/officeDocument/2006/relationships/slide" Target="/ppt/slides/slide21.xml" Id="R897a2cc846ee4e6c" /><Relationship Type="http://schemas.openxmlformats.org/officeDocument/2006/relationships/notesMaster" Target="/ppt/notesMasters/notesMaster1.xml" Id="R2587dc0ebbaa432e" /></Relationships>
</file>

<file path=ppt/notesSlides/_rels/notesSlide3.xml.rels>&#65279;<?xml version="1.0" encoding="utf-8"?><Relationships xmlns="http://schemas.openxmlformats.org/package/2006/relationships"><Relationship Type="http://schemas.openxmlformats.org/officeDocument/2006/relationships/slide" Target="/ppt/slides/slide3.xml" Id="R7fc6a3f857b344a7" /><Relationship Type="http://schemas.openxmlformats.org/officeDocument/2006/relationships/notesMaster" Target="/ppt/notesMasters/notesMaster1.xml" Id="R9f981b986d404cb3" /></Relationships>
</file>

<file path=ppt/notesSlides/_rels/notesSlide4.xml.rels>&#65279;<?xml version="1.0" encoding="utf-8"?><Relationships xmlns="http://schemas.openxmlformats.org/package/2006/relationships"><Relationship Type="http://schemas.openxmlformats.org/officeDocument/2006/relationships/slide" Target="/ppt/slides/slide4.xml" Id="Rc0aa20b995934e69" /><Relationship Type="http://schemas.openxmlformats.org/officeDocument/2006/relationships/notesMaster" Target="/ppt/notesMasters/notesMaster1.xml" Id="R17fe70dd6e2845a0" /></Relationships>
</file>

<file path=ppt/notesSlides/_rels/notesSlide5.xml.rels>&#65279;<?xml version="1.0" encoding="utf-8"?><Relationships xmlns="http://schemas.openxmlformats.org/package/2006/relationships"><Relationship Type="http://schemas.openxmlformats.org/officeDocument/2006/relationships/slide" Target="/ppt/slides/slide5.xml" Id="R69d3c10b83d54cea" /><Relationship Type="http://schemas.openxmlformats.org/officeDocument/2006/relationships/notesMaster" Target="/ppt/notesMasters/notesMaster1.xml" Id="R37eb22f7b75d4077" /></Relationships>
</file>

<file path=ppt/notesSlides/_rels/notesSlide6.xml.rels>&#65279;<?xml version="1.0" encoding="utf-8"?><Relationships xmlns="http://schemas.openxmlformats.org/package/2006/relationships"><Relationship Type="http://schemas.openxmlformats.org/officeDocument/2006/relationships/slide" Target="/ppt/slides/slide6.xml" Id="R65af0a22c2124271" /><Relationship Type="http://schemas.openxmlformats.org/officeDocument/2006/relationships/notesMaster" Target="/ppt/notesMasters/notesMaster1.xml" Id="Rf384c861c0b543c8" /></Relationships>
</file>

<file path=ppt/notesSlides/_rels/notesSlide7.xml.rels>&#65279;<?xml version="1.0" encoding="utf-8"?><Relationships xmlns="http://schemas.openxmlformats.org/package/2006/relationships"><Relationship Type="http://schemas.openxmlformats.org/officeDocument/2006/relationships/slide" Target="/ppt/slides/slide7.xml" Id="R770d97d8e48242a9" /><Relationship Type="http://schemas.openxmlformats.org/officeDocument/2006/relationships/notesMaster" Target="/ppt/notesMasters/notesMaster1.xml" Id="Rf65ebadd79154646" /></Relationships>
</file>

<file path=ppt/notesSlides/_rels/notesSlide8.xml.rels>&#65279;<?xml version="1.0" encoding="utf-8"?><Relationships xmlns="http://schemas.openxmlformats.org/package/2006/relationships"><Relationship Type="http://schemas.openxmlformats.org/officeDocument/2006/relationships/slide" Target="/ppt/slides/slide8.xml" Id="Rb082cb2436cc46b6" /><Relationship Type="http://schemas.openxmlformats.org/officeDocument/2006/relationships/notesMaster" Target="/ppt/notesMasters/notesMaster1.xml" Id="R95b502107400413f" /></Relationships>
</file>

<file path=ppt/notesSlides/_rels/notesSlide9.xml.rels>&#65279;<?xml version="1.0" encoding="utf-8"?><Relationships xmlns="http://schemas.openxmlformats.org/package/2006/relationships"><Relationship Type="http://schemas.openxmlformats.org/officeDocument/2006/relationships/slide" Target="/ppt/slides/slide9.xml" Id="Rc032d0587227416e" /><Relationship Type="http://schemas.openxmlformats.org/officeDocument/2006/relationships/notesMaster" Target="/ppt/notesMasters/notesMaster1.xml" Id="R77e240642bfe4fa8"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75-minute class. Teaching sequence and examples adapted from ss2024 Chapter 6. Classroom files: https://wcu.ninja/files/CSC472_Week04_code.tar.gz. Lab 1 remains due September 24, 2026, 11:59 PM Eastern.</a:t>
            </a:r>
          </a:p>
          <a:p xmlns:a="http://schemas.openxmlformats.org/drawingml/2006/main">
            <a:r>
              <a:t/>
            </a:r>
          </a:p>
          <a:p xmlns:a="http://schemas.openxmlformats.org/drawingml/2006/main">
            <a:r>
              <a:t>Adapted from Dr. Si Chen, ss2024 Chapter 6 (original PPTX slides 1).</a:t>
            </a:r>
          </a:p>
          <a:p xmlns:a="http://schemas.openxmlformats.org/drawingml/2006/main">
            <a:r>
              <a:t>https://www.cs.wcupa.edu/SCHEN/ss2024/slides/ch06.pptx</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Do not teach NUL-free as a universal shellcode requirement. A C string copying primitive might stop at NUL, but memcpy with an explicit length does not. Other constraints depend on parser, encoding, or input transformation. This lecture runner accepts arbitrary bytes.</a:t>
            </a:r>
          </a:p>
          <a:p xmlns:a="http://schemas.openxmlformats.org/drawingml/2006/main">
            <a:r>
              <a:t/>
            </a:r>
          </a:p>
          <a:p xmlns:a="http://schemas.openxmlformats.org/drawingml/2006/main">
            <a:r>
              <a:t>Adapted from Dr. Si Chen, ss2024 Chapter 6 (original PPTX slides 21, 22).</a:t>
            </a:r>
          </a:p>
          <a:p xmlns:a="http://schemas.openxmlformats.org/drawingml/2006/main">
            <a:r>
              <a:t>https://www.cs.wcupa.edu/SCHEN/ss2024/slides/ch06.pptx</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Directly adapts ss2024 helloworld_shellcode.c. Avoid MAP_FIXED because it can replace an existing mapping. Check mmap and mprotect results. The executable mapping is RX after copying; execution permission remains subject to system policy. No executable stack is needed.</a:t>
            </a:r>
          </a:p>
          <a:p xmlns:a="http://schemas.openxmlformats.org/drawingml/2006/main">
            <a:r>
              <a:t/>
            </a:r>
          </a:p>
          <a:p xmlns:a="http://schemas.openxmlformats.org/drawingml/2006/main">
            <a:r>
              <a:t>Adapted from Dr. Si Chen, ss2024 Chapter 6 (original PPTX slides 22).</a:t>
            </a:r>
          </a:p>
          <a:p xmlns:a="http://schemas.openxmlformats.org/drawingml/2006/main">
            <a:r>
              <a:t>https://www.cs.wcupa.edu/SCHEN/ss2024/slides/ch06.pptx</a:t>
            </a:r>
          </a:p>
          <a:p xmlns:a="http://schemas.openxmlformats.org/drawingml/2006/main">
            <a:r>
              <a:t>https://man7.org/linux/man-pages/man2/mmap.2.html</a:t>
            </a:r>
          </a:p>
          <a:p xmlns:a="http://schemas.openxmlformats.org/drawingml/2006/main">
            <a:r>
              <a:t>https://man7.org/linux/man-pages/man2/mprotect.2.html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generated header uses a brace-enclosed array, so sizeof(payload) is the exact byte count and has no implicit string terminator. mmap page-rounds the length and chooses a page-aligned address. Full code in run_payload.c.</a:t>
            </a:r>
          </a:p>
          <a:p xmlns:a="http://schemas.openxmlformats.org/drawingml/2006/main">
            <a:r>
              <a:t/>
            </a:r>
          </a:p>
          <a:p xmlns:a="http://schemas.openxmlformats.org/drawingml/2006/main">
            <a:r>
              <a:t>Adapted from Dr. Si Chen, ss2024 Chapter 6 (original PPTX slides 22).</a:t>
            </a:r>
          </a:p>
          <a:p xmlns:a="http://schemas.openxmlformats.org/drawingml/2006/main">
            <a:r>
              <a:t>https://www.cs.wcupa.edu/SCHEN/ss2024/slides/ch06.pptx</a:t>
            </a:r>
          </a:p>
          <a:p xmlns:a="http://schemas.openxmlformats.org/drawingml/2006/main">
            <a:r>
              <a:t>https://man7.org/linux/man-pages/man2/mmap.2.html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Shows the full checked mprotect branch. ready_for_debug is a noinline helper so GDB can inspect region before entry. These payloads exit or execve and do not return to the runner; a generic returning payload would also need to honor the caller ABI.</a:t>
            </a:r>
          </a:p>
          <a:p xmlns:a="http://schemas.openxmlformats.org/drawingml/2006/main">
            <a:r>
              <a:t/>
            </a:r>
          </a:p>
          <a:p xmlns:a="http://schemas.openxmlformats.org/drawingml/2006/main">
            <a:r>
              <a:t>Adapted from Dr. Si Chen, ss2024 Chapter 6 (original PPTX slides 22).</a:t>
            </a:r>
          </a:p>
          <a:p xmlns:a="http://schemas.openxmlformats.org/drawingml/2006/main">
            <a:r>
              <a:t>https://www.cs.wcupa.edu/SCHEN/ss2024/slides/ch06.pptx</a:t>
            </a:r>
          </a:p>
          <a:p xmlns:a="http://schemas.openxmlformats.org/drawingml/2006/main">
            <a:r>
              <a:t>https://man7.org/linux/man-pages/man2/mprotect.2.html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make generates hello.bin, converts it into hello_payload.h, and compiles the 32-bit runner. Output has no newline by design. The two executable forms should emit the same five bytes. Use printf newline afterwards to make the prompt readable.</a:t>
            </a:r>
          </a:p>
          <a:p xmlns:a="http://schemas.openxmlformats.org/drawingml/2006/main">
            <a:r>
              <a:t/>
            </a:r>
          </a:p>
          <a:p xmlns:a="http://schemas.openxmlformats.org/drawingml/2006/main">
            <a:r>
              <a:t>Adapted from Dr. Si Chen, ss2024 Chapter 6 (original PPTX slides 20, 22).</a:t>
            </a:r>
          </a:p>
          <a:p xmlns:a="http://schemas.openxmlformats.org/drawingml/2006/main">
            <a:r>
              <a:t>https://www.cs.wcupa.edu/SCHEN/ss2024/slides/ch06.pptx</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Commands tested in the course WolfCTF image with GEF automatically loaded. vmmap should show the mapping containing $p as r-x. The addresses vary. x/12i is a preview; disassembly near inline data must be interpreted with the known control flow.</a:t>
            </a:r>
          </a:p>
          <a:p xmlns:a="http://schemas.openxmlformats.org/drawingml/2006/main">
            <a:r>
              <a:t/>
            </a:r>
          </a:p>
          <a:p xmlns:a="http://schemas.openxmlformats.org/drawingml/2006/main">
            <a:r>
              <a:t>Adapted from Dr. Si Chen, ss2024 Chapter 6 (original PPTX slides 22).</a:t>
            </a:r>
          </a:p>
          <a:p xmlns:a="http://schemas.openxmlformats.org/drawingml/2006/main">
            <a:r>
              <a:t>https://www.cs.wcupa.edu/SCHEN/ss2024/slides/ch06.pptx</a:t>
            </a:r>
          </a:p>
          <a:p xmlns:a="http://schemas.openxmlformats.org/drawingml/2006/main">
            <a:r>
              <a:t>https://hugsy.github.io/gef/</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After continue breaks at the payload start, first si executes jmp ender; second si executes call starter. Top of the stack now contains the inline data address. The following XOR/MOV instructions precede pop ecx, so do not assume a single next si reaches pop.</a:t>
            </a:r>
          </a:p>
          <a:p xmlns:a="http://schemas.openxmlformats.org/drawingml/2006/main">
            <a:r>
              <a:t/>
            </a:r>
          </a:p>
          <a:p xmlns:a="http://schemas.openxmlformats.org/drawingml/2006/main">
            <a:r>
              <a:t>Adapted from Dr. Si Chen, ss2024 Chapter 6 (original PPTX slides 19, 22).</a:t>
            </a:r>
          </a:p>
          <a:p xmlns:a="http://schemas.openxmlformats.org/drawingml/2006/main">
            <a:r>
              <a:t>https://www.cs.wcupa.edu/SCHEN/ss2024/slides/ch06.pptx</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original Aleph One byte string in ss2024 uses stores into inline data next to its code. An RX mapping forbids those stores. Do not blindly copy it into the updated RX runner. The optional extension builds data on the writable stack instead.</a:t>
            </a:r>
          </a:p>
          <a:p xmlns:a="http://schemas.openxmlformats.org/drawingml/2006/main">
            <a:r>
              <a:t/>
            </a:r>
          </a:p>
          <a:p xmlns:a="http://schemas.openxmlformats.org/drawingml/2006/main">
            <a:r>
              <a:t>Adapted from Dr. Si Chen, ss2024 Chapter 6 (original PPTX slides 23).</a:t>
            </a:r>
          </a:p>
          <a:p xmlns:a="http://schemas.openxmlformats.org/drawingml/2006/main">
            <a:r>
              <a:t>https://www.cs.wcupa.edu/SCHEN/ss2024/slides/ch06.pptx</a:t>
            </a:r>
          </a:p>
          <a:p xmlns:a="http://schemas.openxmlformats.org/drawingml/2006/main">
            <a:r>
              <a:t>https://man7.org/linux/man-pages/man2/execve.2.html</a:t>
            </a:r>
          </a:p>
          <a:p xmlns:a="http://schemas.openxmlformats.org/drawingml/2006/main">
            <a:r>
              <a:t>https://man7.org/linux/man-pages/man2/mprotect.2.html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Optional 5-minute extension if time remains. Uses "/bin//sh" so two four-byte pushes form the pathname. In the middle of a pathname a repeated slash is accepted on Linux. EDX points to an explicit {NULL} environment array. Code does not modify its RX mapping.</a:t>
            </a:r>
          </a:p>
          <a:p xmlns:a="http://schemas.openxmlformats.org/drawingml/2006/main">
            <a:r>
              <a:t/>
            </a:r>
          </a:p>
          <a:p xmlns:a="http://schemas.openxmlformats.org/drawingml/2006/main">
            <a:r>
              <a:t>Adapted from Dr. Si Chen, ss2024 Chapter 6 (original PPTX slides 14, 23).</a:t>
            </a:r>
          </a:p>
          <a:p xmlns:a="http://schemas.openxmlformats.org/drawingml/2006/main">
            <a:r>
              <a:t>https://www.cs.wcupa.edu/SCHEN/ss2024/slides/ch06.pptx</a:t>
            </a:r>
          </a:p>
          <a:p xmlns:a="http://schemas.openxmlformats.org/drawingml/2006/main">
            <a:r>
              <a:t>https://man7.org/linux/man-pages/man2/execve.2.html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this checklist when a demo fails. If mprotect is rejected the error should be reported; do not tell students to globally disable protections. An incorrect raw payload can segfault due to address, architecture, or permission errors.</a:t>
            </a:r>
          </a:p>
          <a:p xmlns:a="http://schemas.openxmlformats.org/drawingml/2006/main">
            <a:r>
              <a:t/>
            </a:r>
          </a:p>
          <a:p xmlns:a="http://schemas.openxmlformats.org/drawingml/2006/main">
            <a:r>
              <a:t>Adapted from Dr. Si Chen, ss2024 Chapter 6 (original PPTX slides 21, 22).</a:t>
            </a:r>
          </a:p>
          <a:p xmlns:a="http://schemas.openxmlformats.org/drawingml/2006/main">
            <a:r>
              <a:t>https://www.cs.wcupa.edu/SCHEN/ss2024/slides/ch06.pptx</a:t>
            </a:r>
          </a:p>
          <a:p xmlns:a="http://schemas.openxmlformats.org/drawingml/2006/main">
            <a:r>
              <a:t>https://man7.org/linux/man-pages/man2/mmap.2.html</a:t>
            </a:r>
          </a:p>
          <a:p xmlns:a="http://schemas.openxmlformats.org/drawingml/2006/main">
            <a:r>
              <a:t>https://man7.org/linux/man-pages/man2/mprotect.2.html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Suggested pacing: 0–8 min recap; 8–30 min position independence/jump-call-pop; 30–48 min extraction and runner; 48–62 min GEF; 62–75 min practice and optional shell extension.</a:t>
            </a:r>
          </a:p>
          <a:p xmlns:a="http://schemas.openxmlformats.org/drawingml/2006/main">
            <a:r>
              <a:t/>
            </a:r>
          </a:p>
          <a:p xmlns:a="http://schemas.openxmlformats.org/drawingml/2006/main">
            <a:r>
              <a:t>Adapted from Dr. Si Chen, ss2024 Chapter 6 (original PPTX slides 18, 19, 20, 22).</a:t>
            </a:r>
          </a:p>
          <a:p xmlns:a="http://schemas.openxmlformats.org/drawingml/2006/main">
            <a:r>
              <a:t>https://www.cs.wcupa.edu/SCHEN/ss2024/slides/ch06.pptx</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Allow 8 minutes of pair work. Change hello to WCU!! while keeping length 5; make rebuilds object, binary, header and runner. Ask why only data bytes change and why no fixed runtime address is necessary. This is not an additional graded assignment.</a:t>
            </a:r>
          </a:p>
          <a:p xmlns:a="http://schemas.openxmlformats.org/drawingml/2006/main">
            <a:r>
              <a:t/>
            </a:r>
          </a:p>
          <a:p xmlns:a="http://schemas.openxmlformats.org/drawingml/2006/main">
            <a:r>
              <a:t>Adapted from Dr. Si Chen, ss2024 Chapter 6 (original PPTX slides 19, 21, 22).</a:t>
            </a:r>
          </a:p>
          <a:p xmlns:a="http://schemas.openxmlformats.org/drawingml/2006/main">
            <a:r>
              <a:t>https://www.cs.wcupa.edu/SCHEN/ss2024/slides/ch06.pptx</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Closing distinction: today we deliberately called our own payload. A later stack-overflow lesson considers how memory corruption redirects control flow; do not equate successful harness execution with exploiting a program. Full references are in slide notes and README.</a:t>
            </a:r>
          </a:p>
          <a:p xmlns:a="http://schemas.openxmlformats.org/drawingml/2006/main">
            <a:r>
              <a:t/>
            </a:r>
          </a:p>
          <a:p xmlns:a="http://schemas.openxmlformats.org/drawingml/2006/main">
            <a:r>
              <a:t>Adapted from Dr. Si Chen, ss2024 Chapter 6 (original PPTX slides 18, 19, 20, 21, 22, 23).</a:t>
            </a:r>
          </a:p>
          <a:p xmlns:a="http://schemas.openxmlformats.org/drawingml/2006/main">
            <a:r>
              <a:t>https://www.cs.wcupa.edu/SCHEN/ss2024/slides/ch06.pptx</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Retains original definition but avoids implying every payload launches a shell or must be injected. The controlled harness intentionally calls our own bytes. The lecture does not demonstrate a buffer overflow.</a:t>
            </a:r>
          </a:p>
          <a:p xmlns:a="http://schemas.openxmlformats.org/drawingml/2006/main">
            <a:r>
              <a:t/>
            </a:r>
          </a:p>
          <a:p xmlns:a="http://schemas.openxmlformats.org/drawingml/2006/main">
            <a:r>
              <a:t>Adapted from Dr. Si Chen, ss2024 Chapter 6 (original PPTX slides 18).</a:t>
            </a:r>
          </a:p>
          <a:p xmlns:a="http://schemas.openxmlformats.org/drawingml/2006/main">
            <a:r>
              <a:t>https://www.cs.wcupa.edu/SCHEN/ss2024/slides/ch06.pptx</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Distinguish linked address vs portable data reference. Extracting .text from Tuesday’s helloworld is insufficient because ECX uses the linked address of msg in .data. objcopy does not solve position dependence for you.</a:t>
            </a:r>
          </a:p>
          <a:p xmlns:a="http://schemas.openxmlformats.org/drawingml/2006/main">
            <a:r>
              <a:t/>
            </a:r>
          </a:p>
          <a:p xmlns:a="http://schemas.openxmlformats.org/drawingml/2006/main">
            <a:r>
              <a:t>Adapted from Dr. Si Chen, ss2024 Chapter 6 (original PPTX slides 13, 19, 20).</a:t>
            </a:r>
          </a:p>
          <a:p xmlns:a="http://schemas.openxmlformats.org/drawingml/2006/main">
            <a:r>
              <a:t>https://www.cs.wcupa.edu/SCHEN/ss2024/slides/ch06.pptx</a:t>
            </a:r>
          </a:p>
          <a:p xmlns:a="http://schemas.openxmlformats.org/drawingml/2006/main">
            <a:r>
              <a:t>https://sourceware.org/binutils/docs/binutils/objcopy.html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This is the original jump-call-pop algorithm. The source bundle adds BITS 32 and comments, preserving its machine instructions. Starter clears whole registers before setting low bytes, so unknown upper bits cannot corrupt the syscall number or count.</a:t>
            </a:r>
          </a:p>
          <a:p xmlns:a="http://schemas.openxmlformats.org/drawingml/2006/main">
            <a:r>
              <a:t/>
            </a:r>
          </a:p>
          <a:p xmlns:a="http://schemas.openxmlformats.org/drawingml/2006/main">
            <a:r>
              <a:t>Adapted from Dr. Si Chen, ss2024 Chapter 6 (original PPTX slides 19).</a:t>
            </a:r>
          </a:p>
          <a:p xmlns:a="http://schemas.openxmlformats.org/drawingml/2006/main">
            <a:r>
              <a:t>https://www.cs.wcupa.edu/SCHEN/ss2024/slides/ch06.pptx</a:t>
            </a:r>
          </a:p>
          <a:p xmlns:a="http://schemas.openxmlformats.org/drawingml/2006/main">
            <a:r>
              <a:t>https://www.nasm.us/doc/nasm09.html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Walk through control flow rather than line order: start jumps forward; call jumps backward but pushes the following address. Then pop ecx recovers the inline string address. Relative displacements remain valid when the entire byte sequence moves together.</a:t>
            </a:r>
          </a:p>
          <a:p xmlns:a="http://schemas.openxmlformats.org/drawingml/2006/main">
            <a:r>
              <a:t/>
            </a:r>
          </a:p>
          <a:p xmlns:a="http://schemas.openxmlformats.org/drawingml/2006/main">
            <a:r>
              <a:t>Adapted from Dr. Si Chen, ss2024 Chapter 6 (original PPTX slides 19).</a:t>
            </a:r>
          </a:p>
          <a:p xmlns:a="http://schemas.openxmlformats.org/drawingml/2006/main">
            <a:r>
              <a:t>https://www.cs.wcupa.edu/SCHEN/ss2024/slides/ch06.pptx</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Call and short jump encode relative displacements. The data address is learned at runtime. No .text relocations are needed. Debug-section relocations can still appear when using -g; those debug sections are not extracted.</a:t>
            </a:r>
          </a:p>
          <a:p xmlns:a="http://schemas.openxmlformats.org/drawingml/2006/main">
            <a:r>
              <a:t/>
            </a:r>
          </a:p>
          <a:p xmlns:a="http://schemas.openxmlformats.org/drawingml/2006/main">
            <a:r>
              <a:t>Adapted from Dr. Si Chen, ss2024 Chapter 6 (original PPTX slides 19, 20).</a:t>
            </a:r>
          </a:p>
          <a:p xmlns:a="http://schemas.openxmlformats.org/drawingml/2006/main">
            <a:r>
              <a:t>https://www.cs.wcupa.edu/SCHEN/ss2024/slides/ch06.pptx</a:t>
            </a:r>
          </a:p>
          <a:p xmlns:a="http://schemas.openxmlformats.org/drawingml/2006/main">
            <a:r>
              <a:t>https://www.nasm.us/doc/nasm09.html</a:t>
            </a:r>
          </a:p>
          <a:p xmlns:a="http://schemas.openxmlformats.org/drawingml/2006/main">
            <a:r>
              <a:t>https://sourceware.org/binutils/docs/binutils/objcopy.html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Commands are also encoded in the supplied Makefile. Use ELF32 object output then extract .text. Do not copy the whole ELF object and execute its header. With debug enabled, readelf -r may list debug relocations, which is expected; inspect for .rel.text specifically.</a:t>
            </a:r>
          </a:p>
          <a:p xmlns:a="http://schemas.openxmlformats.org/drawingml/2006/main">
            <a:r>
              <a:t/>
            </a:r>
          </a:p>
          <a:p xmlns:a="http://schemas.openxmlformats.org/drawingml/2006/main">
            <a:r>
              <a:t>Adapted from Dr. Si Chen, ss2024 Chapter 6 (original PPTX slides 20, 21).</a:t>
            </a:r>
          </a:p>
          <a:p xmlns:a="http://schemas.openxmlformats.org/drawingml/2006/main">
            <a:r>
              <a:t>https://www.cs.wcupa.edu/SCHEN/ss2024/slides/ch06.pptx</a:t>
            </a:r>
          </a:p>
          <a:p xmlns:a="http://schemas.openxmlformats.org/drawingml/2006/main">
            <a:r>
              <a:t>https://www.nasm.us/doc/nasm09.html</a:t>
            </a:r>
          </a:p>
          <a:p xmlns:a="http://schemas.openxmlformats.org/drawingml/2006/main">
            <a:r>
              <a:t>https://sourceware.org/binutils/docs/binutils/objcopy.html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original hello payload is 37 bytes with no zero bytes. Instruction/data interpretation is contextual: objdump may decode the trailing string as instructions if not told where code stops. The exit syscall prevents fall-through into data.</a:t>
            </a:r>
          </a:p>
          <a:p xmlns:a="http://schemas.openxmlformats.org/drawingml/2006/main">
            <a:r>
              <a:t/>
            </a:r>
          </a:p>
          <a:p xmlns:a="http://schemas.openxmlformats.org/drawingml/2006/main">
            <a:r>
              <a:t>Adapted from Dr. Si Chen, ss2024 Chapter 6 (original PPTX slides 21).</a:t>
            </a:r>
          </a:p>
          <a:p xmlns:a="http://schemas.openxmlformats.org/drawingml/2006/main">
            <a:r>
              <a:t>https://www.cs.wcupa.edu/SCHEN/ss2024/slides/ch06.pptx</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38b6ce4b89ef40c4" /><Relationship Type="http://schemas.openxmlformats.org/officeDocument/2006/relationships/image" Target="/ppt/media/image2.jpeg" Id="R22776b0cc75e4829" /></Relationships>
</file>

<file path=ppt/slideLayouts/_rels/slideLayout10.xml.rels>&#65279;<?xml version="1.0" encoding="utf-8"?><Relationships xmlns="http://schemas.openxmlformats.org/package/2006/relationships"><Relationship Type="http://schemas.openxmlformats.org/officeDocument/2006/relationships/slideMaster" Target="/ppt/slideMasters/slideMaster1.xml" Id="Rc20543eda370463a" /></Relationships>
</file>

<file path=ppt/slideLayouts/_rels/slideLayout11.xml.rels>&#65279;<?xml version="1.0" encoding="utf-8"?><Relationships xmlns="http://schemas.openxmlformats.org/package/2006/relationships"><Relationship Type="http://schemas.openxmlformats.org/officeDocument/2006/relationships/slideMaster" Target="/ppt/slideMasters/slideMaster1.xml" Id="R9ea43659318f4401" /></Relationships>
</file>

<file path=ppt/slideLayouts/_rels/slideLayout2.xml.rels>&#65279;<?xml version="1.0" encoding="utf-8"?><Relationships xmlns="http://schemas.openxmlformats.org/package/2006/relationships"><Relationship Type="http://schemas.openxmlformats.org/officeDocument/2006/relationships/slideMaster" Target="/ppt/slideMasters/slideMaster1.xml" Id="Rd507bf037ef24bd2" /><Relationship Type="http://schemas.openxmlformats.org/officeDocument/2006/relationships/image" Target="/ppt/media/image3.jpeg" Id="R6c847c2955614f89" /></Relationships>
</file>

<file path=ppt/slideLayouts/_rels/slideLayout3.xml.rels>&#65279;<?xml version="1.0" encoding="utf-8"?><Relationships xmlns="http://schemas.openxmlformats.org/package/2006/relationships"><Relationship Type="http://schemas.openxmlformats.org/officeDocument/2006/relationships/slideMaster" Target="/ppt/slideMasters/slideMaster1.xml" Id="R5dd3858852804eee" /><Relationship Type="http://schemas.openxmlformats.org/officeDocument/2006/relationships/image" Target="/ppt/media/image3.jpeg" Id="R21db076516244742" /></Relationships>
</file>

<file path=ppt/slideLayouts/_rels/slideLayout4.xml.rels>&#65279;<?xml version="1.0" encoding="utf-8"?><Relationships xmlns="http://schemas.openxmlformats.org/package/2006/relationships"><Relationship Type="http://schemas.openxmlformats.org/officeDocument/2006/relationships/slideMaster" Target="/ppt/slideMasters/slideMaster1.xml" Id="R4ed5a8e400d04e10" /></Relationships>
</file>

<file path=ppt/slideLayouts/_rels/slideLayout5.xml.rels>&#65279;<?xml version="1.0" encoding="utf-8"?><Relationships xmlns="http://schemas.openxmlformats.org/package/2006/relationships"><Relationship Type="http://schemas.openxmlformats.org/officeDocument/2006/relationships/slideMaster" Target="/ppt/slideMasters/slideMaster1.xml" Id="R2e042b3e947f4281" /></Relationships>
</file>

<file path=ppt/slideLayouts/_rels/slideLayout6.xml.rels>&#65279;<?xml version="1.0" encoding="utf-8"?><Relationships xmlns="http://schemas.openxmlformats.org/package/2006/relationships"><Relationship Type="http://schemas.openxmlformats.org/officeDocument/2006/relationships/slideMaster" Target="/ppt/slideMasters/slideMaster1.xml" Id="R188e5766500a4d40" /></Relationships>
</file>

<file path=ppt/slideLayouts/_rels/slideLayout7.xml.rels>&#65279;<?xml version="1.0" encoding="utf-8"?><Relationships xmlns="http://schemas.openxmlformats.org/package/2006/relationships"><Relationship Type="http://schemas.openxmlformats.org/officeDocument/2006/relationships/slideMaster" Target="/ppt/slideMasters/slideMaster1.xml" Id="Rd224c154301942cd" /></Relationships>
</file>

<file path=ppt/slideLayouts/_rels/slideLayout8.xml.rels>&#65279;<?xml version="1.0" encoding="utf-8"?><Relationships xmlns="http://schemas.openxmlformats.org/package/2006/relationships"><Relationship Type="http://schemas.openxmlformats.org/officeDocument/2006/relationships/slideMaster" Target="/ppt/slideMasters/slideMaster1.xml" Id="R34b671f00b35416d" /></Relationships>
</file>

<file path=ppt/slideLayouts/_rels/slideLayout9.xml.rels>&#65279;<?xml version="1.0" encoding="utf-8"?><Relationships xmlns="http://schemas.openxmlformats.org/package/2006/relationships"><Relationship Type="http://schemas.openxmlformats.org/officeDocument/2006/relationships/slideMaster" Target="/ppt/slideMasters/slideMaster1.xml" Id="R8276271825d641a5" /></Relationships>
</file>

<file path=ppt/slideLayouts/slideLayout1.xml><?xml version="1.0" encoding="utf-8"?>
<p:sldLayout xmlns:p="http://schemas.openxmlformats.org/presentationml/2006/main" showMasterSp="0" type="title" preserve="1">
  <p:cSld name="标题幻灯片">
    <p:bg>
      <p:bgPr>
        <a:blipFill xmlns:a="http://schemas.openxmlformats.org/drawingml/2006/main" rotWithShape="0">
          <a:blip xmlns:r="http://schemas.openxmlformats.org/officeDocument/2006/relationships" r:embed="R22776b0cc75e4829"/>
          <a:srcRect l="0" t="0" r="0" b="0"/>
          <a:stretch>
            <a:fillRect l="0" t="0" r="0" b="0"/>
          </a:stretch>
        </a:blipFill>
      </p:bgPr>
    </p:bg>
    <p:spTree>
      <p:nvGrpSpPr>
        <p:cNvPr id="1" name=""/>
        <p:cNvGrpSpPr/>
        <p:nvPr/>
      </p:nvGrpSpPr>
      <p:grpSpPr>
        <a:xfrm xmlns:a="http://schemas.openxmlformats.org/drawingml/2006/main"/>
      </p:grpSpPr>
    </p:spTree>
  </p:cSld>
</p:sldLayout>
</file>

<file path=ppt/slideLayouts/slideLayout10.xml><?xml version="1.0" encoding="utf-8"?>
<p:sldLayout xmlns:p="http://schemas.openxmlformats.org/presentationml/2006/main" type="vertTx" preserve="1">
  <p:cSld name="标题和竖排文字">
    <p:spTree>
      <p:nvGrpSpPr>
        <p:cNvPr id="1" name=""/>
        <p:cNvGrpSpPr/>
        <p:nvPr/>
      </p:nvGrpSpPr>
      <p:grpSpPr>
        <a:xfrm xmlns:a="http://schemas.openxmlformats.org/drawingml/2006/main"/>
      </p:grpSpPr>
    </p:spTree>
  </p:cSld>
</p:sldLayout>
</file>

<file path=ppt/slideLayouts/slideLayout11.xml><?xml version="1.0" encoding="utf-8"?>
<p:sldLayout xmlns:p="http://schemas.openxmlformats.org/presentationml/2006/main" type="vertTitleAndTx" preserve="1">
  <p:cSld name="垂直排列标题与文本">
    <p:spTree>
      <p:nvGrpSpPr>
        <p:cNvPr id="1" name=""/>
        <p:cNvGrpSpPr/>
        <p:nvPr/>
      </p:nvGrpSpPr>
      <p:grpSpPr>
        <a:xfrm xmlns:a="http://schemas.openxmlformats.org/drawingml/2006/main"/>
      </p:grpSpPr>
    </p:spTree>
  </p:cSld>
</p:sldLayout>
</file>

<file path=ppt/slideLayouts/slideLayout2.xml><?xml version="1.0" encoding="utf-8"?>
<p:sldLayout xmlns:p="http://schemas.openxmlformats.org/presentationml/2006/main" type="obj" preserve="1">
  <p:cSld name="标题和内容">
    <p:spTree>
      <p:nvGrpSpPr>
        <p:cNvPr id="1" name=""/>
        <p:cNvGrpSpPr/>
        <p:nvPr/>
      </p:nvGrpSpPr>
      <p:grpSpPr>
        <a:xfrm xmlns:a="http://schemas.openxmlformats.org/drawingml/2006/main"/>
      </p:grpSpPr>
      <p:pic>
        <p:nvPicPr>
          <p:cNvPr id="6" name="Picture 5"/>
          <p:cNvPicPr>
            <a:picLocks xmlns:a="http://schemas.openxmlformats.org/drawingml/2006/main" noChangeAspect="1"/>
          </p:cNvPicPr>
          <p:nvPr/>
        </p:nvPicPr>
        <p:blipFill>
          <a:blip xmlns:r="http://schemas.openxmlformats.org/officeDocument/2006/relationships" xmlns:a="http://schemas.openxmlformats.org/drawingml/2006/main" r:embed="R6c847c2955614f89"/>
          <a:stretch xmlns:a="http://schemas.openxmlformats.org/drawingml/2006/main">
            <a:fillRect l="0" t="0" r="0" b="0"/>
          </a:stretch>
        </p:blipFill>
        <p:spPr>
          <a:xfrm xmlns:a="http://schemas.openxmlformats.org/drawingml/2006/main">
            <a:off x="8648700" y="6065721"/>
            <a:ext cx="495300" cy="809625"/>
          </a:xfrm>
          <a:prstGeom xmlns:a="http://schemas.openxmlformats.org/drawingml/2006/main" prst="rect">
            <a:avLst/>
          </a:prstGeom>
        </p:spPr>
      </p:pic>
    </p:spTree>
  </p:cSld>
</p:sldLayout>
</file>

<file path=ppt/slideLayouts/slideLayout3.xml><?xml version="1.0" encoding="utf-8"?>
<p:sldLayout xmlns:p="http://schemas.openxmlformats.org/presentationml/2006/main" type="secHead" preserve="1">
  <p:cSld name="节标题">
    <p:spTree>
      <p:nvGrpSpPr>
        <p:cNvPr id="1" name=""/>
        <p:cNvGrpSpPr/>
        <p:nvPr/>
      </p:nvGrpSpPr>
      <p:grpSpPr>
        <a:xfrm xmlns:a="http://schemas.openxmlformats.org/drawingml/2006/main"/>
      </p:grpSpPr>
      <p:pic>
        <p:nvPicPr>
          <p:cNvPr id="6" name="Picture 4"/>
          <p:cNvPicPr>
            <a:picLocks xmlns:a="http://schemas.openxmlformats.org/drawingml/2006/main" noChangeAspect="1"/>
          </p:cNvPicPr>
          <p:nvPr/>
        </p:nvPicPr>
        <p:blipFill>
          <a:blip xmlns:r="http://schemas.openxmlformats.org/officeDocument/2006/relationships" xmlns:a="http://schemas.openxmlformats.org/drawingml/2006/main" r:embed="R21db076516244742"/>
          <a:stretch xmlns:a="http://schemas.openxmlformats.org/drawingml/2006/main">
            <a:fillRect l="0" t="0" r="0" b="0"/>
          </a:stretch>
        </p:blipFill>
        <p:spPr>
          <a:xfrm xmlns:a="http://schemas.openxmlformats.org/drawingml/2006/main">
            <a:off x="8648700" y="6065721"/>
            <a:ext cx="495300" cy="809625"/>
          </a:xfrm>
          <a:prstGeom xmlns:a="http://schemas.openxmlformats.org/drawingml/2006/main" prst="rect">
            <a:avLst/>
          </a:prstGeom>
        </p:spPr>
      </p:pic>
    </p:spTree>
  </p:cSld>
</p:sldLayout>
</file>

<file path=ppt/slideLayouts/slideLayout4.xml><?xml version="1.0" encoding="utf-8"?>
<p:sldLayout xmlns:p="http://schemas.openxmlformats.org/presentationml/2006/main" type="twoObj" preserve="1">
  <p:cSld name="两栏内容">
    <p:spTree>
      <p:nvGrpSpPr>
        <p:cNvPr id="1" name=""/>
        <p:cNvGrpSpPr/>
        <p:nvPr/>
      </p:nvGrpSpPr>
      <p:grpSpPr>
        <a:xfrm xmlns:a="http://schemas.openxmlformats.org/drawingml/2006/main"/>
      </p:grpSpPr>
    </p:spTree>
  </p:cSld>
</p:sldLayout>
</file>

<file path=ppt/slideLayouts/slideLayout5.xml><?xml version="1.0" encoding="utf-8"?>
<p:sldLayout xmlns:p="http://schemas.openxmlformats.org/presentationml/2006/main" type="twoTxTwoObj" preserve="1">
  <p:cSld name="比较">
    <p:spTree>
      <p:nvGrpSpPr>
        <p:cNvPr id="1" name=""/>
        <p:cNvGrpSpPr/>
        <p:nvPr/>
      </p:nvGrpSpPr>
      <p:grpSpPr>
        <a:xfrm xmlns:a="http://schemas.openxmlformats.org/drawingml/2006/main"/>
      </p:grpSpPr>
    </p:spTree>
  </p:cSld>
</p:sldLayout>
</file>

<file path=ppt/slideLayouts/slideLayout6.xml><?xml version="1.0" encoding="utf-8"?>
<p:sldLayout xmlns:p="http://schemas.openxmlformats.org/presentationml/2006/main" type="titleOnly" preserve="1">
  <p:cSld name="仅标题">
    <p:spTree>
      <p:nvGrpSpPr>
        <p:cNvPr id="1" name=""/>
        <p:cNvGrpSpPr/>
        <p:nvPr/>
      </p:nvGrpSpPr>
      <p:grpSpPr>
        <a:xfrm xmlns:a="http://schemas.openxmlformats.org/drawingml/2006/main"/>
      </p:grpSpPr>
    </p:spTree>
  </p:cSld>
</p:sldLayout>
</file>

<file path=ppt/slideLayouts/slideLayout7.xml><?xml version="1.0" encoding="utf-8"?>
<p:sldLayout xmlns:p="http://schemas.openxmlformats.org/presentationml/2006/main" type="blank" preserve="1">
  <p:cSld name="空白">
    <p:spTree>
      <p:nvGrpSpPr>
        <p:cNvPr id="1" name=""/>
        <p:cNvGrpSpPr/>
        <p:nvPr/>
      </p:nvGrpSpPr>
      <p:grpSpPr>
        <a:xfrm xmlns:a="http://schemas.openxmlformats.org/drawingml/2006/main"/>
      </p:grpSpPr>
    </p:spTree>
  </p:cSld>
</p:sldLayout>
</file>

<file path=ppt/slideLayouts/slideLayout8.xml><?xml version="1.0" encoding="utf-8"?>
<p:sldLayout xmlns:p="http://schemas.openxmlformats.org/presentationml/2006/main" type="objTx" preserve="1">
  <p:cSld name="内容与标题">
    <p:spTree>
      <p:nvGrpSpPr>
        <p:cNvPr id="1" name=""/>
        <p:cNvGrpSpPr/>
        <p:nvPr/>
      </p:nvGrpSpPr>
      <p:grpSpPr>
        <a:xfrm xmlns:a="http://schemas.openxmlformats.org/drawingml/2006/main"/>
      </p:grpSpPr>
    </p:spTree>
  </p:cSld>
</p:sldLayout>
</file>

<file path=ppt/slideLayouts/slideLayout9.xml><?xml version="1.0" encoding="utf-8"?>
<p:sldLayout xmlns:p="http://schemas.openxmlformats.org/presentationml/2006/main" type="picTx" preserve="1">
  <p:cSld name="图片与标题">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image" Target="/ppt/media/image.jpeg" Id="Re72ad7413aa44fdf" /><Relationship Type="http://schemas.openxmlformats.org/officeDocument/2006/relationships/theme" Target="/ppt/slideMasters/theme/theme2.xml" Id="R3e47e2d7986f4bff" /><Relationship Type="http://schemas.openxmlformats.org/officeDocument/2006/relationships/slideLayout" Target="/ppt/slideLayouts/slideLayout1.xml" Id="Rae7d864d5fcb42ab" /><Relationship Type="http://schemas.openxmlformats.org/officeDocument/2006/relationships/slideLayout" Target="/ppt/slideLayouts/slideLayout2.xml" Id="Rfc51e07cc33f4f0a" /><Relationship Type="http://schemas.openxmlformats.org/officeDocument/2006/relationships/slideLayout" Target="/ppt/slideLayouts/slideLayout3.xml" Id="R09d22cbabc434f27" /><Relationship Type="http://schemas.openxmlformats.org/officeDocument/2006/relationships/slideLayout" Target="/ppt/slideLayouts/slideLayout4.xml" Id="R43bf1cbbaf5f4f79" /><Relationship Type="http://schemas.openxmlformats.org/officeDocument/2006/relationships/slideLayout" Target="/ppt/slideLayouts/slideLayout5.xml" Id="Raf1946e829e9496d" /><Relationship Type="http://schemas.openxmlformats.org/officeDocument/2006/relationships/slideLayout" Target="/ppt/slideLayouts/slideLayout6.xml" Id="R1b00ab6e8a4c4254" /><Relationship Type="http://schemas.openxmlformats.org/officeDocument/2006/relationships/slideLayout" Target="/ppt/slideLayouts/slideLayout7.xml" Id="Rda875a7d83e74055" /><Relationship Type="http://schemas.openxmlformats.org/officeDocument/2006/relationships/slideLayout" Target="/ppt/slideLayouts/slideLayout8.xml" Id="Ra99b01b456ce4dd4" /><Relationship Type="http://schemas.openxmlformats.org/officeDocument/2006/relationships/slideLayout" Target="/ppt/slideLayouts/slideLayout9.xml" Id="R465046500aa74df6" /><Relationship Type="http://schemas.openxmlformats.org/officeDocument/2006/relationships/slideLayout" Target="/ppt/slideLayouts/slideLayout10.xml" Id="Rd00a49c570184981" /><Relationship Type="http://schemas.openxmlformats.org/officeDocument/2006/relationships/slideLayout" Target="/ppt/slideLayouts/slideLayout11.xml" Id="R63b2f1703b2c4cad" /></Relationships>
</file>

<file path=ppt/slideMasters/slideMaster1.xml><?xml version="1.0" encoding="utf-8"?>
<p:sldMaster xmlns:p="http://schemas.openxmlformats.org/presentationml/2006/main">
  <p:cSld>
    <p:bg>
      <p:bgPr>
        <a:blipFill xmlns:a="http://schemas.openxmlformats.org/drawingml/2006/main" rotWithShape="0">
          <a:blip xmlns:r="http://schemas.openxmlformats.org/officeDocument/2006/relationships" r:embed="Re72ad7413aa44fdf"/>
          <a:srcRect l="0" t="0" r="0" b="0"/>
          <a:stretch>
            <a:fillRect l="0" t="0" r="0" b="0"/>
          </a:stretch>
        </a:blipFill>
      </p:bgPr>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ae7d864d5fcb42ab"/>
    <p:sldLayoutId xmlns:r="http://schemas.openxmlformats.org/officeDocument/2006/relationships" id="2147483650" r:id="Rfc51e07cc33f4f0a"/>
    <p:sldLayoutId xmlns:r="http://schemas.openxmlformats.org/officeDocument/2006/relationships" id="2147483651" r:id="R09d22cbabc434f27"/>
    <p:sldLayoutId xmlns:r="http://schemas.openxmlformats.org/officeDocument/2006/relationships" id="2147483652" r:id="R43bf1cbbaf5f4f79"/>
    <p:sldLayoutId xmlns:r="http://schemas.openxmlformats.org/officeDocument/2006/relationships" id="2147483653" r:id="Raf1946e829e9496d"/>
    <p:sldLayoutId xmlns:r="http://schemas.openxmlformats.org/officeDocument/2006/relationships" id="2147483654" r:id="R1b00ab6e8a4c4254"/>
    <p:sldLayoutId xmlns:r="http://schemas.openxmlformats.org/officeDocument/2006/relationships" id="2147483655" r:id="Rda875a7d83e74055"/>
    <p:sldLayoutId xmlns:r="http://schemas.openxmlformats.org/officeDocument/2006/relationships" id="2147483656" r:id="Ra99b01b456ce4dd4"/>
    <p:sldLayoutId xmlns:r="http://schemas.openxmlformats.org/officeDocument/2006/relationships" id="2147483657" r:id="R465046500aa74df6"/>
    <p:sldLayoutId xmlns:r="http://schemas.openxmlformats.org/officeDocument/2006/relationships" id="2147483658" r:id="Rd00a49c570184981"/>
    <p:sldLayoutId xmlns:r="http://schemas.openxmlformats.org/officeDocument/2006/relationships" id="2147483659" r:id="R63b2f1703b2c4cad"/>
  </p:sldLayoutIdLst>
  <p:txStyles>
    <p:titleStyle>
      <a:lvl1pPr xmlns:a="http://schemas.openxmlformats.org/drawingml/2006/main" algn="l">
        <a:lnSpc>
          <a:spcPct val="90000"/>
        </a:lnSpc>
        <a:spcBef>
          <a:spcPct val="0"/>
        </a:spcBef>
        <a:spcAft>
          <a:spcPct val="0"/>
        </a:spcAft>
        <a:buNone/>
        <a:defRPr sz="2600" b="1">
          <a:solidFill>
            <a:schemeClr val="bg1"/>
          </a:solidFill>
          <a:latin typeface="+mj-lt"/>
          <a:ea typeface="+mj-lt"/>
          <a:cs typeface="+mj-lt"/>
        </a:defRPr>
      </a:lvl1pPr>
      <a:lvl2pPr xmlns:a="http://schemas.openxmlformats.org/drawingml/2006/main" algn="l">
        <a:lnSpc>
          <a:spcPct val="90000"/>
        </a:lnSpc>
        <a:spcBef>
          <a:spcPct val="0"/>
        </a:spcBef>
        <a:spcAft>
          <a:spcPct val="0"/>
        </a:spcAft>
        <a:buNone/>
        <a:defRPr sz="2600" b="1">
          <a:solidFill>
            <a:schemeClr val="bg1"/>
          </a:solidFill>
          <a:latin typeface="Arial"/>
          <a:ea typeface="Arial"/>
          <a:cs typeface="Arial"/>
        </a:defRPr>
      </a:lvl2pPr>
      <a:lvl3pPr xmlns:a="http://schemas.openxmlformats.org/drawingml/2006/main" algn="l">
        <a:lnSpc>
          <a:spcPct val="90000"/>
        </a:lnSpc>
        <a:spcBef>
          <a:spcPct val="0"/>
        </a:spcBef>
        <a:spcAft>
          <a:spcPct val="0"/>
        </a:spcAft>
        <a:buNone/>
        <a:defRPr sz="2600" b="1">
          <a:solidFill>
            <a:schemeClr val="bg1"/>
          </a:solidFill>
          <a:latin typeface="Arial"/>
          <a:ea typeface="Arial"/>
          <a:cs typeface="Arial"/>
        </a:defRPr>
      </a:lvl3pPr>
      <a:lvl4pPr xmlns:a="http://schemas.openxmlformats.org/drawingml/2006/main" algn="l">
        <a:lnSpc>
          <a:spcPct val="90000"/>
        </a:lnSpc>
        <a:spcBef>
          <a:spcPct val="0"/>
        </a:spcBef>
        <a:spcAft>
          <a:spcPct val="0"/>
        </a:spcAft>
        <a:buNone/>
        <a:defRPr sz="2600" b="1">
          <a:solidFill>
            <a:schemeClr val="bg1"/>
          </a:solidFill>
          <a:latin typeface="Arial"/>
          <a:ea typeface="Arial"/>
          <a:cs typeface="Arial"/>
        </a:defRPr>
      </a:lvl4pPr>
      <a:lvl5pPr xmlns:a="http://schemas.openxmlformats.org/drawingml/2006/main" algn="l">
        <a:lnSpc>
          <a:spcPct val="90000"/>
        </a:lnSpc>
        <a:spcBef>
          <a:spcPct val="0"/>
        </a:spcBef>
        <a:spcAft>
          <a:spcPct val="0"/>
        </a:spcAft>
        <a:buNone/>
        <a:defRPr sz="2600" b="1">
          <a:solidFill>
            <a:schemeClr val="bg1"/>
          </a:solidFill>
          <a:latin typeface="Arial"/>
          <a:ea typeface="Arial"/>
          <a:cs typeface="Arial"/>
        </a:defRPr>
      </a:lvl5pPr>
      <a:lvl6pPr xmlns:a="http://schemas.openxmlformats.org/drawingml/2006/main" marL="457200" algn="l">
        <a:lnSpc>
          <a:spcPct val="90000"/>
        </a:lnSpc>
        <a:spcBef>
          <a:spcPct val="0"/>
        </a:spcBef>
        <a:spcAft>
          <a:spcPct val="0"/>
        </a:spcAft>
        <a:buNone/>
        <a:defRPr sz="2600" b="1">
          <a:solidFill>
            <a:schemeClr val="bg1"/>
          </a:solidFill>
          <a:latin typeface="Arial"/>
          <a:ea typeface="Arial"/>
          <a:cs typeface="Arial"/>
        </a:defRPr>
      </a:lvl6pPr>
      <a:lvl7pPr xmlns:a="http://schemas.openxmlformats.org/drawingml/2006/main" marL="914400" algn="l">
        <a:lnSpc>
          <a:spcPct val="90000"/>
        </a:lnSpc>
        <a:spcBef>
          <a:spcPct val="0"/>
        </a:spcBef>
        <a:spcAft>
          <a:spcPct val="0"/>
        </a:spcAft>
        <a:buNone/>
        <a:defRPr sz="2600" b="1">
          <a:solidFill>
            <a:schemeClr val="bg1"/>
          </a:solidFill>
          <a:latin typeface="Arial"/>
          <a:ea typeface="Arial"/>
          <a:cs typeface="Arial"/>
        </a:defRPr>
      </a:lvl7pPr>
      <a:lvl8pPr xmlns:a="http://schemas.openxmlformats.org/drawingml/2006/main" marL="1371600" algn="l">
        <a:lnSpc>
          <a:spcPct val="90000"/>
        </a:lnSpc>
        <a:spcBef>
          <a:spcPct val="0"/>
        </a:spcBef>
        <a:spcAft>
          <a:spcPct val="0"/>
        </a:spcAft>
        <a:buNone/>
        <a:defRPr sz="2600" b="1">
          <a:solidFill>
            <a:schemeClr val="bg1"/>
          </a:solidFill>
          <a:latin typeface="Arial"/>
          <a:ea typeface="Arial"/>
          <a:cs typeface="Arial"/>
        </a:defRPr>
      </a:lvl8pPr>
      <a:lvl9pPr xmlns:a="http://schemas.openxmlformats.org/drawingml/2006/main" marL="1828800" algn="l">
        <a:lnSpc>
          <a:spcPct val="90000"/>
        </a:lnSpc>
        <a:spcBef>
          <a:spcPct val="0"/>
        </a:spcBef>
        <a:spcAft>
          <a:spcPct val="0"/>
        </a:spcAft>
        <a:buNone/>
        <a:defRPr sz="2600" b="1">
          <a:solidFill>
            <a:schemeClr val="bg1"/>
          </a:solidFill>
          <a:latin typeface="Arial"/>
          <a:ea typeface="Arial"/>
          <a:cs typeface="Arial"/>
        </a:defRPr>
      </a:lvl9pPr>
    </p:titleStyle>
    <p:bodyStyle>
      <a:lvl1pPr xmlns:a="http://schemas.openxmlformats.org/drawingml/2006/main" marL="180975" indent="-180975" algn="l">
        <a:spcBef>
          <a:spcPct val="0"/>
        </a:spcBef>
        <a:spcAft>
          <a:spcPct val="40000"/>
        </a:spcAft>
        <a:buFont typeface="Wingdings"/>
        <a:buChar char="§"/>
        <a:defRPr sz="2000">
          <a:solidFill>
            <a:schemeClr val="tx1"/>
          </a:solidFill>
          <a:latin typeface="+mn-lt"/>
          <a:ea typeface="+mn-lt"/>
          <a:cs typeface="+mn-lt"/>
        </a:defRPr>
      </a:lvl1pPr>
      <a:lvl2pPr xmlns:a="http://schemas.openxmlformats.org/drawingml/2006/main" marL="444500" indent="-261938" algn="l">
        <a:spcBef>
          <a:spcPct val="0"/>
        </a:spcBef>
        <a:spcAft>
          <a:spcPct val="40000"/>
        </a:spcAft>
        <a:buChar char="–"/>
        <a:defRPr>
          <a:solidFill>
            <a:schemeClr val="tx1"/>
          </a:solidFill>
          <a:latin typeface="+mn-lt"/>
          <a:ea typeface="+mn-lt"/>
          <a:cs typeface="+mn-lt"/>
        </a:defRPr>
      </a:lvl2pPr>
      <a:lvl3pPr xmlns:a="http://schemas.openxmlformats.org/drawingml/2006/main" marL="720725" indent="-274638" algn="l">
        <a:spcBef>
          <a:spcPct val="0"/>
        </a:spcBef>
        <a:spcAft>
          <a:spcPct val="40000"/>
        </a:spcAft>
        <a:buChar char="•"/>
        <a:defRPr>
          <a:solidFill>
            <a:schemeClr val="tx1"/>
          </a:solidFill>
          <a:latin typeface="+mn-lt"/>
          <a:ea typeface="+mn-lt"/>
          <a:cs typeface="+mn-lt"/>
        </a:defRPr>
      </a:lvl3pPr>
      <a:lvl4pPr xmlns:a="http://schemas.openxmlformats.org/drawingml/2006/main" marL="987425" indent="-265113" algn="l">
        <a:spcBef>
          <a:spcPct val="0"/>
        </a:spcBef>
        <a:spcAft>
          <a:spcPct val="40000"/>
        </a:spcAft>
        <a:buChar char="–"/>
        <a:defRPr>
          <a:solidFill>
            <a:schemeClr val="tx1"/>
          </a:solidFill>
          <a:latin typeface="+mn-lt"/>
          <a:ea typeface="+mn-lt"/>
          <a:cs typeface="+mn-lt"/>
        </a:defRPr>
      </a:lvl4pPr>
      <a:lvl5pPr xmlns:a="http://schemas.openxmlformats.org/drawingml/2006/main" marL="1254125" indent="-265113" algn="l">
        <a:spcBef>
          <a:spcPct val="0"/>
        </a:spcBef>
        <a:spcAft>
          <a:spcPct val="40000"/>
        </a:spcAft>
        <a:buChar char="»"/>
        <a:defRPr>
          <a:solidFill>
            <a:schemeClr val="tx1"/>
          </a:solidFill>
          <a:latin typeface="+mn-lt"/>
          <a:ea typeface="+mn-lt"/>
          <a:cs typeface="+mn-lt"/>
        </a:defRPr>
      </a:lvl5pPr>
      <a:lvl6pPr xmlns:a="http://schemas.openxmlformats.org/drawingml/2006/main" marL="1711325" indent="-265113" algn="l">
        <a:spcBef>
          <a:spcPct val="0"/>
        </a:spcBef>
        <a:spcAft>
          <a:spcPct val="40000"/>
        </a:spcAft>
        <a:buChar char="»"/>
        <a:defRPr>
          <a:solidFill>
            <a:schemeClr val="tx1"/>
          </a:solidFill>
          <a:latin typeface="+mn-lt"/>
          <a:ea typeface="+mn-lt"/>
          <a:cs typeface="+mn-lt"/>
        </a:defRPr>
      </a:lvl6pPr>
      <a:lvl7pPr xmlns:a="http://schemas.openxmlformats.org/drawingml/2006/main" marL="2168525" indent="-265113" algn="l">
        <a:spcBef>
          <a:spcPct val="0"/>
        </a:spcBef>
        <a:spcAft>
          <a:spcPct val="40000"/>
        </a:spcAft>
        <a:buChar char="»"/>
        <a:defRPr>
          <a:solidFill>
            <a:schemeClr val="tx1"/>
          </a:solidFill>
          <a:latin typeface="+mn-lt"/>
          <a:ea typeface="+mn-lt"/>
          <a:cs typeface="+mn-lt"/>
        </a:defRPr>
      </a:lvl7pPr>
      <a:lvl8pPr xmlns:a="http://schemas.openxmlformats.org/drawingml/2006/main" marL="2625725" indent="-265113" algn="l">
        <a:spcBef>
          <a:spcPct val="0"/>
        </a:spcBef>
        <a:spcAft>
          <a:spcPct val="40000"/>
        </a:spcAft>
        <a:buChar char="»"/>
        <a:defRPr>
          <a:solidFill>
            <a:schemeClr val="tx1"/>
          </a:solidFill>
          <a:latin typeface="+mn-lt"/>
          <a:ea typeface="+mn-lt"/>
          <a:cs typeface="+mn-lt"/>
        </a:defRPr>
      </a:lvl8pPr>
      <a:lvl9pPr xmlns:a="http://schemas.openxmlformats.org/drawingml/2006/main" marL="3082925" indent="-265113" algn="l">
        <a:spcBef>
          <a:spcPct val="0"/>
        </a:spcBef>
        <a:spcAft>
          <a:spcPct val="40000"/>
        </a:spcAft>
        <a:buChar char="»"/>
        <a:defRPr>
          <a:solidFill>
            <a:schemeClr val="tx1"/>
          </a:solidFill>
          <a:latin typeface="+mn-lt"/>
          <a:ea typeface="+mn-lt"/>
          <a:cs typeface="+mn-lt"/>
        </a:defRPr>
      </a:lvl9pPr>
    </p:bodyStyle>
    <p:otherStyle>
      <a:lvl1pPr xmlns:a="http://schemas.openxmlformats.org/drawingml/2006/main" marL="0" algn="l" defTabSz="914400">
        <a:buNone/>
        <a:defRPr sz="1800" kern="1200">
          <a:solidFill>
            <a:schemeClr val="tx1"/>
          </a:solidFill>
          <a:latin typeface="+mn-lt"/>
          <a:ea typeface="+mn-lt"/>
          <a:cs typeface="+mn-lt"/>
        </a:defRPr>
      </a:lvl1pPr>
      <a:lvl2pPr xmlns:a="http://schemas.openxmlformats.org/drawingml/2006/main" marL="457200" algn="l" defTabSz="914400">
        <a:buNone/>
        <a:defRPr sz="1800" kern="1200">
          <a:solidFill>
            <a:schemeClr val="tx1"/>
          </a:solidFill>
          <a:latin typeface="+mn-lt"/>
          <a:ea typeface="+mn-lt"/>
          <a:cs typeface="+mn-lt"/>
        </a:defRPr>
      </a:lvl2pPr>
      <a:lvl3pPr xmlns:a="http://schemas.openxmlformats.org/drawingml/2006/main" marL="914400" algn="l" defTabSz="914400">
        <a:buNone/>
        <a:defRPr sz="1800" kern="1200">
          <a:solidFill>
            <a:schemeClr val="tx1"/>
          </a:solidFill>
          <a:latin typeface="+mn-lt"/>
          <a:ea typeface="+mn-lt"/>
          <a:cs typeface="+mn-lt"/>
        </a:defRPr>
      </a:lvl3pPr>
      <a:lvl4pPr xmlns:a="http://schemas.openxmlformats.org/drawingml/2006/main" marL="1371600" algn="l" defTabSz="914400">
        <a:buNone/>
        <a:defRPr sz="1800" kern="1200">
          <a:solidFill>
            <a:schemeClr val="tx1"/>
          </a:solidFill>
          <a:latin typeface="+mn-lt"/>
          <a:ea typeface="+mn-lt"/>
          <a:cs typeface="+mn-lt"/>
        </a:defRPr>
      </a:lvl4pPr>
      <a:lvl5pPr xmlns:a="http://schemas.openxmlformats.org/drawingml/2006/main" marL="1828800" algn="l" defTabSz="914400">
        <a:buNone/>
        <a:defRPr sz="1800" kern="1200">
          <a:solidFill>
            <a:schemeClr val="tx1"/>
          </a:solidFill>
          <a:latin typeface="+mn-lt"/>
          <a:ea typeface="+mn-lt"/>
          <a:cs typeface="+mn-lt"/>
        </a:defRPr>
      </a:lvl5pPr>
      <a:lvl6pPr xmlns:a="http://schemas.openxmlformats.org/drawingml/2006/main" marL="2286000" algn="l" defTabSz="914400">
        <a:buNone/>
        <a:defRPr sz="1800" kern="1200">
          <a:solidFill>
            <a:schemeClr val="tx1"/>
          </a:solidFill>
          <a:latin typeface="+mn-lt"/>
          <a:ea typeface="+mn-lt"/>
          <a:cs typeface="+mn-lt"/>
        </a:defRPr>
      </a:lvl6pPr>
      <a:lvl7pPr xmlns:a="http://schemas.openxmlformats.org/drawingml/2006/main" marL="2743200" algn="l" defTabSz="914400">
        <a:buNone/>
        <a:defRPr sz="1800" kern="1200">
          <a:solidFill>
            <a:schemeClr val="tx1"/>
          </a:solidFill>
          <a:latin typeface="+mn-lt"/>
          <a:ea typeface="+mn-lt"/>
          <a:cs typeface="+mn-lt"/>
        </a:defRPr>
      </a:lvl7pPr>
      <a:lvl8pPr xmlns:a="http://schemas.openxmlformats.org/drawingml/2006/main" marL="3200400" algn="l" defTabSz="914400">
        <a:buNone/>
        <a:defRPr sz="1800" kern="1200">
          <a:solidFill>
            <a:schemeClr val="tx1"/>
          </a:solidFill>
          <a:latin typeface="+mn-lt"/>
          <a:ea typeface="+mn-lt"/>
          <a:cs typeface="+mn-lt"/>
        </a:defRPr>
      </a:lvl8pPr>
      <a:lvl9pPr xmlns:a="http://schemas.openxmlformats.org/drawingml/2006/main" marL="3657600" algn="l" defTabSz="914400">
        <a:buNone/>
        <a:defRPr sz="1800" kern="12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Standard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Standard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a:solidFill>
            <a:schemeClr val="phClr">
              <a:shade val="95000"/>
              <a:satMod val="105000"/>
            </a:schemeClr>
          </a:solidFill>
          <a:prstDash val="solid"/>
        </a:ln>
        <a:ln w="25400">
          <a:solidFill>
            <a:schemeClr val="phClr"/>
          </a:solidFill>
          <a:prstDash val="solid"/>
        </a:ln>
        <a:ln w="38100">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fb24fede4bfd441c" /><Relationship Type="http://schemas.openxmlformats.org/officeDocument/2006/relationships/image" Target="/ppt/media/image4.jpeg" Id="Rfe0d672833d04463" /><Relationship Type="http://schemas.openxmlformats.org/officeDocument/2006/relationships/notesSlide" Target="/ppt/notesSlides/notesSlide1.xml" Id="R2eae7e8934424b7e" /></Relationships>
</file>

<file path=ppt/slides/_rels/slide10.xml.rels>&#65279;<?xml version="1.0" encoding="utf-8"?><Relationships xmlns="http://schemas.openxmlformats.org/package/2006/relationships"><Relationship Type="http://schemas.openxmlformats.org/officeDocument/2006/relationships/slideLayout" Target="/ppt/slideLayouts/slideLayout7.xml" Id="Raa04f40155554833" /><Relationship Type="http://schemas.openxmlformats.org/officeDocument/2006/relationships/image" Target="/ppt/media/image13.jpeg" Id="R089d937a9ab54bbe" /><Relationship Type="http://schemas.openxmlformats.org/officeDocument/2006/relationships/notesSlide" Target="/ppt/notesSlides/notesSlide10.xml" Id="Rb08ebcec670e4eda" /></Relationships>
</file>

<file path=ppt/slides/_rels/slide11.xml.rels>&#65279;<?xml version="1.0" encoding="utf-8"?><Relationships xmlns="http://schemas.openxmlformats.org/package/2006/relationships"><Relationship Type="http://schemas.openxmlformats.org/officeDocument/2006/relationships/slideLayout" Target="/ppt/slideLayouts/slideLayout7.xml" Id="Rf15a1db1e631416a" /><Relationship Type="http://schemas.openxmlformats.org/officeDocument/2006/relationships/image" Target="/ppt/media/image14.jpeg" Id="R1968912896c3420e" /><Relationship Type="http://schemas.openxmlformats.org/officeDocument/2006/relationships/notesSlide" Target="/ppt/notesSlides/notesSlide11.xml" Id="R5a3f82f307c44a40" /></Relationships>
</file>

<file path=ppt/slides/_rels/slide12.xml.rels>&#65279;<?xml version="1.0" encoding="utf-8"?><Relationships xmlns="http://schemas.openxmlformats.org/package/2006/relationships"><Relationship Type="http://schemas.openxmlformats.org/officeDocument/2006/relationships/slideLayout" Target="/ppt/slideLayouts/slideLayout7.xml" Id="Re0dafde60da94221" /><Relationship Type="http://schemas.openxmlformats.org/officeDocument/2006/relationships/image" Target="/ppt/media/image15.jpeg" Id="R0ae8cd121291469d" /><Relationship Type="http://schemas.openxmlformats.org/officeDocument/2006/relationships/notesSlide" Target="/ppt/notesSlides/notesSlide12.xml" Id="R79af31bdb367456f" /></Relationships>
</file>

<file path=ppt/slides/_rels/slide13.xml.rels>&#65279;<?xml version="1.0" encoding="utf-8"?><Relationships xmlns="http://schemas.openxmlformats.org/package/2006/relationships"><Relationship Type="http://schemas.openxmlformats.org/officeDocument/2006/relationships/slideLayout" Target="/ppt/slideLayouts/slideLayout7.xml" Id="R30e11983bc0d4310" /><Relationship Type="http://schemas.openxmlformats.org/officeDocument/2006/relationships/image" Target="/ppt/media/image16.jpeg" Id="Rb0f01d4078314eb4" /><Relationship Type="http://schemas.openxmlformats.org/officeDocument/2006/relationships/notesSlide" Target="/ppt/notesSlides/notesSlide13.xml" Id="R966fc33be6404d67" /></Relationships>
</file>

<file path=ppt/slides/_rels/slide14.xml.rels>&#65279;<?xml version="1.0" encoding="utf-8"?><Relationships xmlns="http://schemas.openxmlformats.org/package/2006/relationships"><Relationship Type="http://schemas.openxmlformats.org/officeDocument/2006/relationships/slideLayout" Target="/ppt/slideLayouts/slideLayout7.xml" Id="R0ab9a2143e2844ef" /><Relationship Type="http://schemas.openxmlformats.org/officeDocument/2006/relationships/image" Target="/ppt/media/image17.jpeg" Id="R4cb2ebe567344714" /><Relationship Type="http://schemas.openxmlformats.org/officeDocument/2006/relationships/notesSlide" Target="/ppt/notesSlides/notesSlide14.xml" Id="R69e59c0db62e400b" /></Relationships>
</file>

<file path=ppt/slides/_rels/slide15.xml.rels>&#65279;<?xml version="1.0" encoding="utf-8"?><Relationships xmlns="http://schemas.openxmlformats.org/package/2006/relationships"><Relationship Type="http://schemas.openxmlformats.org/officeDocument/2006/relationships/slideLayout" Target="/ppt/slideLayouts/slideLayout7.xml" Id="Re9cedab5647e4a6e" /><Relationship Type="http://schemas.openxmlformats.org/officeDocument/2006/relationships/image" Target="/ppt/media/image18.jpeg" Id="R5e8609b46e244fb2" /><Relationship Type="http://schemas.openxmlformats.org/officeDocument/2006/relationships/notesSlide" Target="/ppt/notesSlides/notesSlide15.xml" Id="Re60e2c4879724038" /></Relationships>
</file>

<file path=ppt/slides/_rels/slide16.xml.rels>&#65279;<?xml version="1.0" encoding="utf-8"?><Relationships xmlns="http://schemas.openxmlformats.org/package/2006/relationships"><Relationship Type="http://schemas.openxmlformats.org/officeDocument/2006/relationships/slideLayout" Target="/ppt/slideLayouts/slideLayout7.xml" Id="R91be20278d634cc5" /><Relationship Type="http://schemas.openxmlformats.org/officeDocument/2006/relationships/image" Target="/ppt/media/image19.jpeg" Id="R91ffa15b1b614869" /><Relationship Type="http://schemas.openxmlformats.org/officeDocument/2006/relationships/notesSlide" Target="/ppt/notesSlides/notesSlide16.xml" Id="R2ded93a8c71346a1" /></Relationships>
</file>

<file path=ppt/slides/_rels/slide17.xml.rels>&#65279;<?xml version="1.0" encoding="utf-8"?><Relationships xmlns="http://schemas.openxmlformats.org/package/2006/relationships"><Relationship Type="http://schemas.openxmlformats.org/officeDocument/2006/relationships/slideLayout" Target="/ppt/slideLayouts/slideLayout7.xml" Id="R20e9f5cbbb4048a9" /><Relationship Type="http://schemas.openxmlformats.org/officeDocument/2006/relationships/image" Target="/ppt/media/image20.jpeg" Id="Rbf86f02cb666459e" /><Relationship Type="http://schemas.openxmlformats.org/officeDocument/2006/relationships/notesSlide" Target="/ppt/notesSlides/notesSlide17.xml" Id="R11b562052e1947a0" /></Relationships>
</file>

<file path=ppt/slides/_rels/slide18.xml.rels>&#65279;<?xml version="1.0" encoding="utf-8"?><Relationships xmlns="http://schemas.openxmlformats.org/package/2006/relationships"><Relationship Type="http://schemas.openxmlformats.org/officeDocument/2006/relationships/slideLayout" Target="/ppt/slideLayouts/slideLayout7.xml" Id="R32430919d5234a17" /><Relationship Type="http://schemas.openxmlformats.org/officeDocument/2006/relationships/image" Target="/ppt/media/image21.jpeg" Id="Refab4f35c77e43b7" /><Relationship Type="http://schemas.openxmlformats.org/officeDocument/2006/relationships/notesSlide" Target="/ppt/notesSlides/notesSlide18.xml" Id="R66c056e53fe2421d" /></Relationships>
</file>

<file path=ppt/slides/_rels/slide19.xml.rels>&#65279;<?xml version="1.0" encoding="utf-8"?><Relationships xmlns="http://schemas.openxmlformats.org/package/2006/relationships"><Relationship Type="http://schemas.openxmlformats.org/officeDocument/2006/relationships/slideLayout" Target="/ppt/slideLayouts/slideLayout7.xml" Id="R2a3a218c79384f62" /><Relationship Type="http://schemas.openxmlformats.org/officeDocument/2006/relationships/image" Target="/ppt/media/image22.jpeg" Id="R24db9fd21d4b4a6c" /><Relationship Type="http://schemas.openxmlformats.org/officeDocument/2006/relationships/notesSlide" Target="/ppt/notesSlides/notesSlide19.xml" Id="Rd009456e51954d8c" /></Relationships>
</file>

<file path=ppt/slides/_rels/slide2.xml.rels>&#65279;<?xml version="1.0" encoding="utf-8"?><Relationships xmlns="http://schemas.openxmlformats.org/package/2006/relationships"><Relationship Type="http://schemas.openxmlformats.org/officeDocument/2006/relationships/slideLayout" Target="/ppt/slideLayouts/slideLayout7.xml" Id="R04c79c43bb2b4833" /><Relationship Type="http://schemas.openxmlformats.org/officeDocument/2006/relationships/image" Target="/ppt/media/image5.jpeg" Id="R868e2c86a76e4858" /><Relationship Type="http://schemas.openxmlformats.org/officeDocument/2006/relationships/notesSlide" Target="/ppt/notesSlides/notesSlide2.xml" Id="Rd73ebf07fed54836" /></Relationships>
</file>

<file path=ppt/slides/_rels/slide20.xml.rels>&#65279;<?xml version="1.0" encoding="utf-8"?><Relationships xmlns="http://schemas.openxmlformats.org/package/2006/relationships"><Relationship Type="http://schemas.openxmlformats.org/officeDocument/2006/relationships/slideLayout" Target="/ppt/slideLayouts/slideLayout7.xml" Id="R671d7b3339724da2" /><Relationship Type="http://schemas.openxmlformats.org/officeDocument/2006/relationships/image" Target="/ppt/media/image23.jpeg" Id="R8112d58622d647ea" /><Relationship Type="http://schemas.openxmlformats.org/officeDocument/2006/relationships/notesSlide" Target="/ppt/notesSlides/notesSlide20.xml" Id="R131f1d3b18f64ef4" /></Relationships>
</file>

<file path=ppt/slides/_rels/slide21.xml.rels>&#65279;<?xml version="1.0" encoding="utf-8"?><Relationships xmlns="http://schemas.openxmlformats.org/package/2006/relationships"><Relationship Type="http://schemas.openxmlformats.org/officeDocument/2006/relationships/slideLayout" Target="/ppt/slideLayouts/slideLayout7.xml" Id="Rb34c6c43a9be4cba" /><Relationship Type="http://schemas.openxmlformats.org/officeDocument/2006/relationships/image" Target="/ppt/media/image24.jpeg" Id="R28298876483e44bf" /><Relationship Type="http://schemas.openxmlformats.org/officeDocument/2006/relationships/notesSlide" Target="/ppt/notesSlides/notesSlide21.xml" Id="Rf2c90b0af1b74ae3" /></Relationships>
</file>

<file path=ppt/slides/_rels/slide3.xml.rels>&#65279;<?xml version="1.0" encoding="utf-8"?><Relationships xmlns="http://schemas.openxmlformats.org/package/2006/relationships"><Relationship Type="http://schemas.openxmlformats.org/officeDocument/2006/relationships/slideLayout" Target="/ppt/slideLayouts/slideLayout7.xml" Id="R5deb63aa96d847b9" /><Relationship Type="http://schemas.openxmlformats.org/officeDocument/2006/relationships/image" Target="/ppt/media/image6.jpeg" Id="R6aafbebd2aaa42ff" /><Relationship Type="http://schemas.openxmlformats.org/officeDocument/2006/relationships/notesSlide" Target="/ppt/notesSlides/notesSlide3.xml" Id="R3682fec0c583474f" /></Relationships>
</file>

<file path=ppt/slides/_rels/slide4.xml.rels>&#65279;<?xml version="1.0" encoding="utf-8"?><Relationships xmlns="http://schemas.openxmlformats.org/package/2006/relationships"><Relationship Type="http://schemas.openxmlformats.org/officeDocument/2006/relationships/slideLayout" Target="/ppt/slideLayouts/slideLayout7.xml" Id="R0598219dd02c46dd" /><Relationship Type="http://schemas.openxmlformats.org/officeDocument/2006/relationships/image" Target="/ppt/media/image7.jpeg" Id="Rf75fa665bce74e4d" /><Relationship Type="http://schemas.openxmlformats.org/officeDocument/2006/relationships/notesSlide" Target="/ppt/notesSlides/notesSlide4.xml" Id="Ra06362c7dc2b4ad2" /></Relationships>
</file>

<file path=ppt/slides/_rels/slide5.xml.rels>&#65279;<?xml version="1.0" encoding="utf-8"?><Relationships xmlns="http://schemas.openxmlformats.org/package/2006/relationships"><Relationship Type="http://schemas.openxmlformats.org/officeDocument/2006/relationships/slideLayout" Target="/ppt/slideLayouts/slideLayout7.xml" Id="R3abe5a75fc294a2b" /><Relationship Type="http://schemas.openxmlformats.org/officeDocument/2006/relationships/image" Target="/ppt/media/image8.jpeg" Id="Rf221604487ec435a" /><Relationship Type="http://schemas.openxmlformats.org/officeDocument/2006/relationships/notesSlide" Target="/ppt/notesSlides/notesSlide5.xml" Id="Rb5d0d668b982484f" /></Relationships>
</file>

<file path=ppt/slides/_rels/slide6.xml.rels>&#65279;<?xml version="1.0" encoding="utf-8"?><Relationships xmlns="http://schemas.openxmlformats.org/package/2006/relationships"><Relationship Type="http://schemas.openxmlformats.org/officeDocument/2006/relationships/slideLayout" Target="/ppt/slideLayouts/slideLayout7.xml" Id="R858a26e52fe64f1d" /><Relationship Type="http://schemas.openxmlformats.org/officeDocument/2006/relationships/image" Target="/ppt/media/image9.jpeg" Id="Rc811542971cd4ef2" /><Relationship Type="http://schemas.openxmlformats.org/officeDocument/2006/relationships/notesSlide" Target="/ppt/notesSlides/notesSlide6.xml" Id="R9d9de79e3c8a46e3" /></Relationships>
</file>

<file path=ppt/slides/_rels/slide7.xml.rels>&#65279;<?xml version="1.0" encoding="utf-8"?><Relationships xmlns="http://schemas.openxmlformats.org/package/2006/relationships"><Relationship Type="http://schemas.openxmlformats.org/officeDocument/2006/relationships/slideLayout" Target="/ppt/slideLayouts/slideLayout7.xml" Id="R38d1acb56f7f42bc" /><Relationship Type="http://schemas.openxmlformats.org/officeDocument/2006/relationships/image" Target="/ppt/media/image10.jpeg" Id="R4f1d8bdf182c41ab" /><Relationship Type="http://schemas.openxmlformats.org/officeDocument/2006/relationships/notesSlide" Target="/ppt/notesSlides/notesSlide7.xml" Id="Rf871fce6ddcc4d0d" /></Relationships>
</file>

<file path=ppt/slides/_rels/slide8.xml.rels>&#65279;<?xml version="1.0" encoding="utf-8"?><Relationships xmlns="http://schemas.openxmlformats.org/package/2006/relationships"><Relationship Type="http://schemas.openxmlformats.org/officeDocument/2006/relationships/slideLayout" Target="/ppt/slideLayouts/slideLayout7.xml" Id="R8597b31dd4c24924" /><Relationship Type="http://schemas.openxmlformats.org/officeDocument/2006/relationships/image" Target="/ppt/media/image11.jpeg" Id="R8393b40fa8a74ed4" /><Relationship Type="http://schemas.openxmlformats.org/officeDocument/2006/relationships/notesSlide" Target="/ppt/notesSlides/notesSlide8.xml" Id="R8d97e63fdb59421f" /></Relationships>
</file>

<file path=ppt/slides/_rels/slide9.xml.rels>&#65279;<?xml version="1.0" encoding="utf-8"?><Relationships xmlns="http://schemas.openxmlformats.org/package/2006/relationships"><Relationship Type="http://schemas.openxmlformats.org/officeDocument/2006/relationships/slideLayout" Target="/ppt/slideLayouts/slideLayout7.xml" Id="Rbb14183625c04ce6" /><Relationship Type="http://schemas.openxmlformats.org/officeDocument/2006/relationships/image" Target="/ppt/media/image12.jpeg" Id="R5608fe10965b4089" /><Relationship Type="http://schemas.openxmlformats.org/officeDocument/2006/relationships/notesSlide" Target="/ppt/notesSlides/notesSlide9.xml" Id="R27920689df6a4859"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pic>
        <p:nvPicPr>
          <p:cNvPr id="8" name=""/>
          <p:cNvPicPr>
            <a:picLocks xmlns:a="http://schemas.openxmlformats.org/drawingml/2006/main" noChangeAspect="1"/>
          </p:cNvPicPr>
          <p:nvPr/>
        </p:nvPicPr>
        <p:blipFill>
          <a:blip xmlns:r="http://schemas.openxmlformats.org/officeDocument/2006/relationships" xmlns:a="http://schemas.openxmlformats.org/drawingml/2006/main" r:embed="Rfe0d672833d04463"/>
          <a:stretch xmlns:a="http://schemas.openxmlformats.org/drawingml/2006/main"/>
        </p:blipFill>
        <p:spPr>
          <a:xfrm xmlns:a="http://schemas.openxmlformats.org/drawingml/2006/main">
            <a:off x="5979509" y="3823844"/>
            <a:ext cx="3164491" cy="2106483"/>
          </a:xfrm>
          <a:prstGeom xmlns:a="http://schemas.openxmlformats.org/drawingml/2006/main" prst="rect">
            <a:avLst/>
          </a:prstGeom>
        </p:spPr>
      </p:pic>
      <p:sp>
        <p:nvSpPr>
          <p:cNvPr id="2" name="Class">
            <a:extLst xmlns:a="http://schemas.openxmlformats.org/drawingml/2006/main">
              <a:ext uri="{FF2B5EF4-FFF2-40B4-BE49-F238E27FC236}">
                <a16:creationId xmlns:a16="http://schemas.microsoft.com/office/drawing/2014/main" id="{A20B1621-C10F-4741-B5F1-D7D82C5B1067}"/>
              </a:ext>
            </a:extLst>
          </p:cNvPr>
          <p:cNvSpPr>
            <a:spLocks xmlns:a="http://schemas.openxmlformats.org/drawingml/2006/main" noGrp="1"/>
          </p:cNvSpPr>
          <p:nvPr/>
        </p:nvSpPr>
        <p:spPr>
          <a:xfrm xmlns:a="http://schemas.openxmlformats.org/drawingml/2006/main">
            <a:off x="7239000" y="200025"/>
            <a:ext cx="1600200" cy="4572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ctr">
              <a:defRPr sz="2625" b="1">
                <a:solidFill>
                  <a:srgbClr val="F8F8F8"/>
                </a:solidFill>
                <a:latin typeface="Arial"/>
                <a:ea typeface="Arial"/>
                <a:cs typeface="Arial"/>
              </a:defRPr>
            </a:pPr>
            <a:r>
              <a:rPr sz="2625" b="1">
                <a:solidFill>
                  <a:srgbClr val="F8F8F8"/>
                </a:solidFill>
                <a:latin typeface="Arial"/>
                <a:ea typeface="Arial"/>
                <a:cs typeface="Arial"/>
              </a:rPr>
              <a:t>Class</a:t>
            </a:r>
          </a:p>
        </p:txBody>
      </p:sp>
      <p:sp>
        <p:nvSpPr>
          <p:cNvPr id="3" name="7">
            <a:extLst xmlns:a="http://schemas.openxmlformats.org/drawingml/2006/main">
              <a:ext uri="{FF2B5EF4-FFF2-40B4-BE49-F238E27FC236}">
                <a16:creationId xmlns:a16="http://schemas.microsoft.com/office/drawing/2014/main" id="{5D848771-53D9-4052-B154-1718743D2246}"/>
              </a:ext>
            </a:extLst>
          </p:cNvPr>
          <p:cNvSpPr>
            <a:spLocks xmlns:a="http://schemas.openxmlformats.org/drawingml/2006/main" noGrp="1"/>
          </p:cNvSpPr>
          <p:nvPr/>
        </p:nvSpPr>
        <p:spPr>
          <a:xfrm xmlns:a="http://schemas.openxmlformats.org/drawingml/2006/main">
            <a:off x="7239000" y="685800"/>
            <a:ext cx="1600200" cy="9144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ctr">
              <a:defRPr sz="6450" b="1">
                <a:solidFill>
                  <a:srgbClr val="247793"/>
                </a:solidFill>
                <a:latin typeface="Arial"/>
                <a:ea typeface="Arial"/>
                <a:cs typeface="Arial"/>
              </a:defRPr>
            </a:pPr>
            <a:r>
              <a:rPr sz="6450" b="1">
                <a:solidFill>
                  <a:srgbClr val="247793"/>
                </a:solidFill>
                <a:latin typeface="Arial"/>
                <a:ea typeface="Arial"/>
                <a:cs typeface="Arial"/>
              </a:rPr>
              <a:t>7</a:t>
            </a:r>
          </a:p>
        </p:txBody>
      </p:sp>
      <p:sp>
        <p:nvSpPr>
          <p:cNvPr id="4" name="CSC 472 Software Security">
            <a:extLst xmlns:a="http://schemas.openxmlformats.org/drawingml/2006/main">
              <a:ext uri="{FF2B5EF4-FFF2-40B4-BE49-F238E27FC236}">
                <a16:creationId xmlns:a16="http://schemas.microsoft.com/office/drawing/2014/main" id="{BC31E872-A7B9-4EAD-AC98-E4FD48298A02}"/>
              </a:ext>
            </a:extLst>
          </p:cNvPr>
          <p:cNvSpPr>
            <a:spLocks xmlns:a="http://schemas.openxmlformats.org/drawingml/2006/main" noGrp="1"/>
          </p:cNvSpPr>
          <p:nvPr/>
        </p:nvSpPr>
        <p:spPr>
          <a:xfrm xmlns:a="http://schemas.openxmlformats.org/drawingml/2006/main">
            <a:off x="552450" y="1514475"/>
            <a:ext cx="8039100" cy="590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ctr">
              <a:defRPr sz="3450" b="1">
                <a:solidFill>
                  <a:srgbClr val="FFFFFF"/>
                </a:solidFill>
                <a:latin typeface="Arial"/>
                <a:ea typeface="Arial"/>
                <a:cs typeface="Arial"/>
              </a:defRPr>
            </a:pPr>
            <a:r>
              <a:rPr sz="3450" b="1">
                <a:solidFill>
                  <a:srgbClr val="FFFFFF"/>
                </a:solidFill>
                <a:latin typeface="Arial"/>
                <a:ea typeface="Arial"/>
                <a:cs typeface="Arial"/>
              </a:rPr>
              <a:t>CSC 472 Software Security</a:t>
            </a:r>
          </a:p>
        </p:txBody>
      </p:sp>
      <p:sp>
        <p:nvSpPr>
          <p:cNvPr id="5" name="Shellcode: From Assembly to Bytes">
            <a:extLst xmlns:a="http://schemas.openxmlformats.org/drawingml/2006/main">
              <a:ext uri="{FF2B5EF4-FFF2-40B4-BE49-F238E27FC236}">
                <a16:creationId xmlns:a16="http://schemas.microsoft.com/office/drawing/2014/main" id="{43106373-8E3A-445D-B159-4DBC597924F1}"/>
              </a:ext>
            </a:extLst>
          </p:cNvPr>
          <p:cNvSpPr>
            <a:spLocks xmlns:a="http://schemas.openxmlformats.org/drawingml/2006/main" noGrp="1"/>
          </p:cNvSpPr>
          <p:nvPr/>
        </p:nvSpPr>
        <p:spPr>
          <a:xfrm xmlns:a="http://schemas.openxmlformats.org/drawingml/2006/main">
            <a:off x="552450" y="2257425"/>
            <a:ext cx="8039100" cy="5334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ctr">
              <a:defRPr sz="2925" b="1">
                <a:solidFill>
                  <a:srgbClr val="FFFFFF"/>
                </a:solidFill>
                <a:latin typeface="Arial"/>
                <a:ea typeface="Arial"/>
                <a:cs typeface="Arial"/>
              </a:defRPr>
            </a:pPr>
            <a:r>
              <a:rPr sz="2925" b="1">
                <a:solidFill>
                  <a:srgbClr val="FFFFFF"/>
                </a:solidFill>
                <a:latin typeface="Arial"/>
                <a:ea typeface="Arial"/>
                <a:cs typeface="Arial"/>
              </a:rPr>
              <a:t>Shellcode: From Assembly to Bytes</a:t>
            </a:r>
          </a:p>
        </p:txBody>
      </p:sp>
      <p:sp>
        <p:nvSpPr>
          <p:cNvPr id="6" name="Dr. Si Chen (schen@wcupa.edu)">
            <a:extLst xmlns:a="http://schemas.openxmlformats.org/drawingml/2006/main">
              <a:ext uri="{FF2B5EF4-FFF2-40B4-BE49-F238E27FC236}">
                <a16:creationId xmlns:a16="http://schemas.microsoft.com/office/drawing/2014/main" id="{3A6DBADE-DC1B-4866-A29D-D1B3F7497815}"/>
              </a:ext>
            </a:extLst>
          </p:cNvPr>
          <p:cNvSpPr>
            <a:spLocks xmlns:a="http://schemas.openxmlformats.org/drawingml/2006/main" noGrp="1"/>
          </p:cNvSpPr>
          <p:nvPr/>
        </p:nvSpPr>
        <p:spPr>
          <a:xfrm xmlns:a="http://schemas.openxmlformats.org/drawingml/2006/main">
            <a:off x="552450" y="2895600"/>
            <a:ext cx="8039100" cy="4476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ctr">
              <a:defRPr sz="2175" b="1">
                <a:solidFill>
                  <a:srgbClr val="FFFFFF"/>
                </a:solidFill>
                <a:latin typeface="Arial"/>
                <a:ea typeface="Arial"/>
                <a:cs typeface="Arial"/>
              </a:defRPr>
            </a:pPr>
            <a:r>
              <a:rPr sz="2175" b="1">
                <a:solidFill>
                  <a:srgbClr val="FFFFFF"/>
                </a:solidFill>
                <a:latin typeface="Arial"/>
                <a:ea typeface="Arial"/>
                <a:cs typeface="Arial"/>
              </a:rPr>
              <a:t>Dr. Si Chen (schen@wcupa.edu)</a:t>
            </a:r>
          </a:p>
        </p:txBody>
      </p:sp>
      <p:sp>
        <p:nvSpPr>
          <p:cNvPr id="7" name="Tue / Thu · 2:00–3:15 PM · 25 University Ave., Roo">
            <a:extLst xmlns:a="http://schemas.openxmlformats.org/drawingml/2006/main">
              <a:ext uri="{FF2B5EF4-FFF2-40B4-BE49-F238E27FC236}">
                <a16:creationId xmlns:a16="http://schemas.microsoft.com/office/drawing/2014/main" id="{7A80FF84-3167-460E-96EE-1D696D45845B}"/>
              </a:ext>
            </a:extLst>
          </p:cNvPr>
          <p:cNvSpPr>
            <a:spLocks xmlns:a="http://schemas.openxmlformats.org/drawingml/2006/main" noGrp="1"/>
          </p:cNvSpPr>
          <p:nvPr/>
        </p:nvSpPr>
        <p:spPr>
          <a:xfrm xmlns:a="http://schemas.openxmlformats.org/drawingml/2006/main">
            <a:off x="552450" y="6000750"/>
            <a:ext cx="8039100" cy="6762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275" b="0">
                <a:solidFill>
                  <a:srgbClr val="D8DEE6"/>
                </a:solidFill>
                <a:latin typeface="Arial"/>
                <a:ea typeface="Arial"/>
                <a:cs typeface="Arial"/>
              </a:defRPr>
            </a:pPr>
            <a:r>
              <a:rPr sz="1275" b="0">
                <a:solidFill>
                  <a:srgbClr val="D8DEE6"/>
                </a:solidFill>
                <a:latin typeface="Arial"/>
                <a:ea typeface="Arial"/>
                <a:cs typeface="Arial"/>
              </a:rPr>
              <a:t>Tue / Thu · 2:00–3:15 PM · 25 University Ave., Room 158</a:t>
            </a:r>
          </a:p>
          <a:p xmlns:a="http://schemas.openxmlformats.org/drawingml/2006/main">
            <a:pPr algn="l">
              <a:defRPr sz="1275" b="0">
                <a:solidFill>
                  <a:srgbClr val="D8DEE6"/>
                </a:solidFill>
                <a:latin typeface="Arial"/>
                <a:ea typeface="Arial"/>
                <a:cs typeface="Arial"/>
              </a:defRPr>
            </a:pPr>
            <a:r>
              <a:rPr sz="1275" b="0">
                <a:solidFill>
                  <a:srgbClr val="D8DEE6"/>
                </a:solidFill>
                <a:latin typeface="Arial"/>
                <a:ea typeface="Arial"/>
                <a:cs typeface="Arial"/>
              </a:rPr>
              <a:t>Fall 2026 · Week 4 · Thursday, September 17, 2026</a:t>
            </a:r>
          </a:p>
          <a:p xmlns:a="http://schemas.openxmlformats.org/drawingml/2006/main">
            <a:pPr algn="l">
              <a:defRPr sz="1275" b="0">
                <a:solidFill>
                  <a:srgbClr val="D8DEE6"/>
                </a:solidFill>
                <a:latin typeface="Arial"/>
                <a:ea typeface="Arial"/>
                <a:cs typeface="Arial"/>
              </a:defRPr>
            </a:pPr>
            <a:r>
              <a:rPr sz="1275" b="0">
                <a:solidFill>
                  <a:srgbClr val="D8DEE6"/>
                </a:solidFill>
                <a:latin typeface="Arial"/>
                <a:ea typeface="Arial"/>
                <a:cs typeface="Arial"/>
              </a:rPr>
              <a:t>WolfCTF + GDB / GEF · wcu.ninja/csc472</a:t>
            </a:r>
          </a:p>
        </p:txBody>
      </p:sp>
    </p:spTree>
    <p:extLst>
      <p:ext uri="{BB962C8B-B14F-4D97-AF65-F5344CB8AC3E}">
        <p14:creationId xmlns:p14="http://schemas.microsoft.com/office/powerpoint/2010/main" val="965576340"/>
      </p:ext>
    </p:extLst>
  </p:cSld>
</p:sld>
</file>

<file path=ppt/slides/slide10.xml><?xml version="1.0" encoding="utf-8"?>
<p:sld xmlns:p="http://schemas.openxmlformats.org/presentationml/2006/main">
  <p:cSld>
    <p:spTree>
      <p:nvGrpSpPr>
        <p:cNvPr id="1" name=""/>
        <p:cNvGrpSpPr/>
        <p:nvPr/>
      </p:nvGrpSpPr>
      <p:grpSpPr>
        <a:xfrm xmlns:a="http://schemas.openxmlformats.org/drawingml/2006/main"/>
      </p:grpSpPr>
      <p:sp>
        <p:nvSpPr>
          <p:cNvPr id="12" name="Bad bytes depend on the input path">
            <a:extLst xmlns:a="http://schemas.openxmlformats.org/drawingml/2006/main">
              <a:ext uri="{FF2B5EF4-FFF2-40B4-BE49-F238E27FC236}">
                <a16:creationId xmlns:a16="http://schemas.microsoft.com/office/drawing/2014/main" id="{36FF8474-7B77-4B9E-AEDA-C61C83BFB081}"/>
              </a:ext>
            </a:extLst>
          </p:cNvPr>
          <p:cNvSpPr>
            <a:spLocks xmlns:a="http://schemas.openxmlformats.org/drawingml/2006/main" noGrp="1"/>
          </p:cNvSpPr>
          <p:nvPr/>
        </p:nvSpPr>
        <p:spPr>
          <a:xfrm xmlns:a="http://schemas.openxmlformats.org/drawingml/2006/main">
            <a:off x="400050" y="161925"/>
            <a:ext cx="8343900" cy="4857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2700" b="1">
                <a:solidFill>
                  <a:srgbClr val="FFFFFF"/>
                </a:solidFill>
                <a:latin typeface="Arial"/>
                <a:ea typeface="Arial"/>
                <a:cs typeface="Arial"/>
              </a:defRPr>
            </a:pPr>
            <a:r>
              <a:rPr sz="2700" b="1">
                <a:solidFill>
                  <a:srgbClr val="FFFFFF"/>
                </a:solidFill>
                <a:latin typeface="Arial"/>
                <a:ea typeface="Arial"/>
                <a:cs typeface="Arial"/>
              </a:rPr>
              <a:t>Bad bytes depend on the input path</a:t>
            </a:r>
          </a:p>
        </p:txBody>
      </p:sp>
      <p:sp>
        <p:nvSpPr>
          <p:cNvPr id="2" name="C-string input may stop at 0x00">
            <a:extLst xmlns:a="http://schemas.openxmlformats.org/drawingml/2006/main">
              <a:ext uri="{FF2B5EF4-FFF2-40B4-BE49-F238E27FC236}">
                <a16:creationId xmlns:a16="http://schemas.microsoft.com/office/drawing/2014/main" id="{A4B11DAC-ABF8-49DD-9655-F00E7BB0C30D}"/>
              </a:ext>
            </a:extLst>
          </p:cNvPr>
          <p:cNvSpPr>
            <a:spLocks xmlns:a="http://schemas.openxmlformats.org/drawingml/2006/main" noGrp="1"/>
          </p:cNvSpPr>
          <p:nvPr/>
        </p:nvSpPr>
        <p:spPr>
          <a:xfrm xmlns:a="http://schemas.openxmlformats.org/drawingml/2006/main">
            <a:off x="419100" y="1171575"/>
            <a:ext cx="830580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950" b="1">
                <a:solidFill>
                  <a:srgbClr val="247793"/>
                </a:solidFill>
                <a:latin typeface="Arial"/>
                <a:ea typeface="Arial"/>
                <a:cs typeface="Arial"/>
              </a:defRPr>
            </a:pPr>
            <a:r>
              <a:rPr sz="1950" b="1">
                <a:solidFill>
                  <a:srgbClr val="247793"/>
                </a:solidFill>
                <a:latin typeface="Arial"/>
                <a:ea typeface="Arial"/>
                <a:cs typeface="Arial"/>
              </a:rPr>
              <a:t>C-string input may stop at 0x00</a:t>
            </a:r>
          </a:p>
        </p:txBody>
      </p:sp>
      <p:sp>
        <p:nvSpPr>
          <p:cNvPr id="3" name="That motivates many classic NUL-free encodings.">
            <a:extLst xmlns:a="http://schemas.openxmlformats.org/drawingml/2006/main">
              <a:ext uri="{FF2B5EF4-FFF2-40B4-BE49-F238E27FC236}">
                <a16:creationId xmlns:a16="http://schemas.microsoft.com/office/drawing/2014/main" id="{33345AA7-1921-4FDB-89E2-93684E75E3B9}"/>
              </a:ext>
            </a:extLst>
          </p:cNvPr>
          <p:cNvSpPr>
            <a:spLocks xmlns:a="http://schemas.openxmlformats.org/drawingml/2006/main" noGrp="1"/>
          </p:cNvSpPr>
          <p:nvPr/>
        </p:nvSpPr>
        <p:spPr>
          <a:xfrm xmlns:a="http://schemas.openxmlformats.org/drawingml/2006/main">
            <a:off x="419100" y="1552575"/>
            <a:ext cx="8305800" cy="7524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725" b="0">
                <a:solidFill>
                  <a:srgbClr val="1A1A1A"/>
                </a:solidFill>
                <a:latin typeface="Arial"/>
                <a:ea typeface="Arial"/>
                <a:cs typeface="Arial"/>
              </a:defRPr>
            </a:pPr>
            <a:r>
              <a:rPr sz="1725" b="0">
                <a:solidFill>
                  <a:srgbClr val="1A1A1A"/>
                </a:solidFill>
                <a:latin typeface="Arial"/>
                <a:ea typeface="Arial"/>
                <a:cs typeface="Arial"/>
              </a:rPr>
              <a:t>That motivates many classic NUL-free encodings.</a:t>
            </a:r>
          </a:p>
        </p:txBody>
      </p:sp>
      <p:sp>
        <p:nvSpPr>
          <p:cNvPr id="4" name="Other inputs have other constraints">
            <a:extLst xmlns:a="http://schemas.openxmlformats.org/drawingml/2006/main">
              <a:ext uri="{FF2B5EF4-FFF2-40B4-BE49-F238E27FC236}">
                <a16:creationId xmlns:a16="http://schemas.microsoft.com/office/drawing/2014/main" id="{EEC030DF-0FE0-42B7-BD15-ED369511CFC0}"/>
              </a:ext>
            </a:extLst>
          </p:cNvPr>
          <p:cNvSpPr>
            <a:spLocks xmlns:a="http://schemas.openxmlformats.org/drawingml/2006/main" noGrp="1"/>
          </p:cNvSpPr>
          <p:nvPr/>
        </p:nvSpPr>
        <p:spPr>
          <a:xfrm xmlns:a="http://schemas.openxmlformats.org/drawingml/2006/main">
            <a:off x="419100" y="2324100"/>
            <a:ext cx="830580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950" b="1">
                <a:solidFill>
                  <a:srgbClr val="247793"/>
                </a:solidFill>
                <a:latin typeface="Arial"/>
                <a:ea typeface="Arial"/>
                <a:cs typeface="Arial"/>
              </a:defRPr>
            </a:pPr>
            <a:r>
              <a:rPr sz="1950" b="1">
                <a:solidFill>
                  <a:srgbClr val="247793"/>
                </a:solidFill>
                <a:latin typeface="Arial"/>
                <a:ea typeface="Arial"/>
                <a:cs typeface="Arial"/>
              </a:rPr>
              <a:t>Other inputs have other constraints</a:t>
            </a:r>
          </a:p>
        </p:txBody>
      </p:sp>
      <p:sp>
        <p:nvSpPr>
          <p:cNvPr id="5" name="A line parser may treat newline specially; an enco">
            <a:extLst xmlns:a="http://schemas.openxmlformats.org/drawingml/2006/main">
              <a:ext uri="{FF2B5EF4-FFF2-40B4-BE49-F238E27FC236}">
                <a16:creationId xmlns:a16="http://schemas.microsoft.com/office/drawing/2014/main" id="{6C4B4F65-8B25-4300-BFCB-03AB9C313F1A}"/>
              </a:ext>
            </a:extLst>
          </p:cNvPr>
          <p:cNvSpPr>
            <a:spLocks xmlns:a="http://schemas.openxmlformats.org/drawingml/2006/main" noGrp="1"/>
          </p:cNvSpPr>
          <p:nvPr/>
        </p:nvSpPr>
        <p:spPr>
          <a:xfrm xmlns:a="http://schemas.openxmlformats.org/drawingml/2006/main">
            <a:off x="419100" y="2705100"/>
            <a:ext cx="8305800" cy="7524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725" b="0">
                <a:solidFill>
                  <a:srgbClr val="1A1A1A"/>
                </a:solidFill>
                <a:latin typeface="Arial"/>
                <a:ea typeface="Arial"/>
                <a:cs typeface="Arial"/>
              </a:defRPr>
            </a:pPr>
            <a:r>
              <a:rPr sz="1725" b="0">
                <a:solidFill>
                  <a:srgbClr val="1A1A1A"/>
                </a:solidFill>
                <a:latin typeface="Arial"/>
                <a:ea typeface="Arial"/>
                <a:cs typeface="Arial"/>
              </a:rPr>
              <a:t>A line parser may treat newline specially; an encoder may alter bytes.</a:t>
            </a:r>
          </a:p>
        </p:txBody>
      </p:sp>
      <p:sp>
        <p:nvSpPr>
          <p:cNvPr id="6" name="Our runner uses an explicit length">
            <a:extLst xmlns:a="http://schemas.openxmlformats.org/drawingml/2006/main">
              <a:ext uri="{FF2B5EF4-FFF2-40B4-BE49-F238E27FC236}">
                <a16:creationId xmlns:a16="http://schemas.microsoft.com/office/drawing/2014/main" id="{7B4FC547-F539-4B97-9FD9-A5A3857DA045}"/>
              </a:ext>
            </a:extLst>
          </p:cNvPr>
          <p:cNvSpPr>
            <a:spLocks xmlns:a="http://schemas.openxmlformats.org/drawingml/2006/main" noGrp="1"/>
          </p:cNvSpPr>
          <p:nvPr/>
        </p:nvSpPr>
        <p:spPr>
          <a:xfrm xmlns:a="http://schemas.openxmlformats.org/drawingml/2006/main">
            <a:off x="419100" y="3476625"/>
            <a:ext cx="830580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950" b="1">
                <a:solidFill>
                  <a:srgbClr val="247793"/>
                </a:solidFill>
                <a:latin typeface="Arial"/>
                <a:ea typeface="Arial"/>
                <a:cs typeface="Arial"/>
              </a:defRPr>
            </a:pPr>
            <a:r>
              <a:rPr sz="1950" b="1">
                <a:solidFill>
                  <a:srgbClr val="247793"/>
                </a:solidFill>
                <a:latin typeface="Arial"/>
                <a:ea typeface="Arial"/>
                <a:cs typeface="Arial"/>
              </a:rPr>
              <a:t>Our runner uses an explicit length</a:t>
            </a:r>
          </a:p>
        </p:txBody>
      </p:sp>
      <p:sp>
        <p:nvSpPr>
          <p:cNvPr id="7" name="memcpy can copy NUL bytes. strlen cannot measure a">
            <a:extLst xmlns:a="http://schemas.openxmlformats.org/drawingml/2006/main">
              <a:ext uri="{FF2B5EF4-FFF2-40B4-BE49-F238E27FC236}">
                <a16:creationId xmlns:a16="http://schemas.microsoft.com/office/drawing/2014/main" id="{A6B55C16-BC3D-4CB6-94C1-244E629683DB}"/>
              </a:ext>
            </a:extLst>
          </p:cNvPr>
          <p:cNvSpPr>
            <a:spLocks xmlns:a="http://schemas.openxmlformats.org/drawingml/2006/main" noGrp="1"/>
          </p:cNvSpPr>
          <p:nvPr/>
        </p:nvSpPr>
        <p:spPr>
          <a:xfrm xmlns:a="http://schemas.openxmlformats.org/drawingml/2006/main">
            <a:off x="419100" y="3857625"/>
            <a:ext cx="8305800" cy="7524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725" b="0">
                <a:solidFill>
                  <a:srgbClr val="1A1A1A"/>
                </a:solidFill>
                <a:latin typeface="Arial"/>
                <a:ea typeface="Arial"/>
                <a:cs typeface="Arial"/>
              </a:defRPr>
            </a:pPr>
            <a:r>
              <a:rPr sz="1725" b="0">
                <a:solidFill>
                  <a:srgbClr val="1A1A1A"/>
                </a:solidFill>
                <a:latin typeface="Arial"/>
                <a:ea typeface="Arial"/>
                <a:cs typeface="Arial"/>
              </a:rPr>
              <a:t>memcpy can copy NUL bytes. strlen cannot measure arbitrary code.</a:t>
            </a:r>
          </a:p>
        </p:txBody>
      </p:sp>
      <p:sp>
        <p:nvSpPr>
          <p:cNvPr id="8" name="Ask before optimizing">
            <a:extLst xmlns:a="http://schemas.openxmlformats.org/drawingml/2006/main">
              <a:ext uri="{FF2B5EF4-FFF2-40B4-BE49-F238E27FC236}">
                <a16:creationId xmlns:a16="http://schemas.microsoft.com/office/drawing/2014/main" id="{248CECE2-84B7-4D3B-8E99-C1F053545465}"/>
              </a:ext>
            </a:extLst>
          </p:cNvPr>
          <p:cNvSpPr>
            <a:spLocks xmlns:a="http://schemas.openxmlformats.org/drawingml/2006/main" noGrp="1"/>
          </p:cNvSpPr>
          <p:nvPr/>
        </p:nvSpPr>
        <p:spPr>
          <a:xfrm xmlns:a="http://schemas.openxmlformats.org/drawingml/2006/main">
            <a:off x="419100" y="4629150"/>
            <a:ext cx="830580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950" b="1">
                <a:solidFill>
                  <a:srgbClr val="247793"/>
                </a:solidFill>
                <a:latin typeface="Arial"/>
                <a:ea typeface="Arial"/>
                <a:cs typeface="Arial"/>
              </a:defRPr>
            </a:pPr>
            <a:r>
              <a:rPr sz="1950" b="1">
                <a:solidFill>
                  <a:srgbClr val="247793"/>
                </a:solidFill>
                <a:latin typeface="Arial"/>
                <a:ea typeface="Arial"/>
                <a:cs typeface="Arial"/>
              </a:rPr>
              <a:t>Ask before optimizing</a:t>
            </a:r>
          </a:p>
        </p:txBody>
      </p:sp>
      <p:sp>
        <p:nvSpPr>
          <p:cNvPr id="9" name="Which bytes are forbidden, by what input path, and">
            <a:extLst xmlns:a="http://schemas.openxmlformats.org/drawingml/2006/main">
              <a:ext uri="{FF2B5EF4-FFF2-40B4-BE49-F238E27FC236}">
                <a16:creationId xmlns:a16="http://schemas.microsoft.com/office/drawing/2014/main" id="{58BD9ADB-4CF8-47BF-904B-1F46D38DDDCD}"/>
              </a:ext>
            </a:extLst>
          </p:cNvPr>
          <p:cNvSpPr>
            <a:spLocks xmlns:a="http://schemas.openxmlformats.org/drawingml/2006/main" noGrp="1"/>
          </p:cNvSpPr>
          <p:nvPr/>
        </p:nvSpPr>
        <p:spPr>
          <a:xfrm xmlns:a="http://schemas.openxmlformats.org/drawingml/2006/main">
            <a:off x="419100" y="5010150"/>
            <a:ext cx="8305800" cy="7524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725" b="0">
                <a:solidFill>
                  <a:srgbClr val="1A1A1A"/>
                </a:solidFill>
                <a:latin typeface="Arial"/>
                <a:ea typeface="Arial"/>
                <a:cs typeface="Arial"/>
              </a:defRPr>
            </a:pPr>
            <a:r>
              <a:rPr sz="1725" b="0">
                <a:solidFill>
                  <a:srgbClr val="1A1A1A"/>
                </a:solidFill>
                <a:latin typeface="Arial"/>
                <a:ea typeface="Arial"/>
                <a:cs typeface="Arial"/>
              </a:rPr>
              <a:t>Which bytes are forbidden, by what input path, and at which stage?</a:t>
            </a:r>
          </a:p>
        </p:txBody>
      </p:sp>
      <p:sp>
        <p:nvSpPr>
          <p:cNvPr id="10" name="Page · 10">
            <a:extLst xmlns:a="http://schemas.openxmlformats.org/drawingml/2006/main">
              <a:ext uri="{FF2B5EF4-FFF2-40B4-BE49-F238E27FC236}">
                <a16:creationId xmlns:a16="http://schemas.microsoft.com/office/drawing/2014/main" id="{1E1ADDD2-4DF9-4959-B846-758254C0261E}"/>
              </a:ext>
            </a:extLst>
          </p:cNvPr>
          <p:cNvSpPr>
            <a:spLocks xmlns:a="http://schemas.openxmlformats.org/drawingml/2006/main" noGrp="1"/>
          </p:cNvSpPr>
          <p:nvPr/>
        </p:nvSpPr>
        <p:spPr>
          <a:xfrm xmlns:a="http://schemas.openxmlformats.org/drawingml/2006/main">
            <a:off x="400050" y="6505575"/>
            <a:ext cx="2095500" cy="228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050" b="0">
                <a:solidFill>
                  <a:srgbClr val="55606B"/>
                </a:solidFill>
                <a:latin typeface="Arial"/>
                <a:ea typeface="Arial"/>
                <a:cs typeface="Arial"/>
              </a:defRPr>
            </a:pPr>
            <a:r>
              <a:rPr sz="1050" b="0">
                <a:solidFill>
                  <a:srgbClr val="55606B"/>
                </a:solidFill>
                <a:latin typeface="Arial"/>
                <a:ea typeface="Arial"/>
                <a:cs typeface="Arial"/>
              </a:rPr>
              <a:t>Page · 10</a:t>
            </a:r>
          </a:p>
        </p:txBody>
      </p:sp>
      <p:pic>
        <p:nvPicPr>
          <p:cNvPr id="22" name=""/>
          <p:cNvPicPr>
            <a:picLocks xmlns:a="http://schemas.openxmlformats.org/drawingml/2006/main" noChangeAspect="1"/>
          </p:cNvPicPr>
          <p:nvPr/>
        </p:nvPicPr>
        <p:blipFill>
          <a:blip xmlns:r="http://schemas.openxmlformats.org/officeDocument/2006/relationships" xmlns:a="http://schemas.openxmlformats.org/drawingml/2006/main" r:embed="R089d937a9ab54bbe"/>
          <a:stretch xmlns:a="http://schemas.openxmlformats.org/drawingml/2006/main"/>
        </p:blipFill>
        <p:spPr>
          <a:xfrm xmlns:a="http://schemas.openxmlformats.org/drawingml/2006/main">
            <a:off x="8639455" y="6029325"/>
            <a:ext cx="466165" cy="762000"/>
          </a:xfrm>
          <a:prstGeom xmlns:a="http://schemas.openxmlformats.org/drawingml/2006/main" prst="rect">
            <a:avLst/>
          </a:prstGeom>
        </p:spPr>
      </p:pic>
    </p:spTree>
    <p:extLst>
      <p:ext uri="{BB962C8B-B14F-4D97-AF65-F5344CB8AC3E}">
        <p14:creationId xmlns:p14="http://schemas.microsoft.com/office/powerpoint/2010/main" val="1305973160"/>
      </p:ext>
    </p:extLst>
  </p:cSld>
</p:sld>
</file>

<file path=ppt/slides/slide11.xml><?xml version="1.0" encoding="utf-8"?>
<p:sld xmlns:p="http://schemas.openxmlformats.org/presentationml/2006/main">
  <p:cSld>
    <p:spTree>
      <p:nvGrpSpPr>
        <p:cNvPr id="1" name=""/>
        <p:cNvGrpSpPr/>
        <p:nvPr/>
      </p:nvGrpSpPr>
      <p:grpSpPr>
        <a:xfrm xmlns:a="http://schemas.openxmlformats.org/drawingml/2006/main"/>
      </p:grpSpPr>
      <p:sp>
        <p:nvSpPr>
          <p:cNvPr id="6" name="Update the original test program">
            <a:extLst xmlns:a="http://schemas.openxmlformats.org/drawingml/2006/main">
              <a:ext uri="{FF2B5EF4-FFF2-40B4-BE49-F238E27FC236}">
                <a16:creationId xmlns:a16="http://schemas.microsoft.com/office/drawing/2014/main" id="{5A24A457-61D8-4B16-88AE-4F90CEDFCA9D}"/>
              </a:ext>
            </a:extLst>
          </p:cNvPr>
          <p:cNvSpPr>
            <a:spLocks xmlns:a="http://schemas.openxmlformats.org/drawingml/2006/main" noGrp="1"/>
          </p:cNvSpPr>
          <p:nvPr/>
        </p:nvSpPr>
        <p:spPr>
          <a:xfrm xmlns:a="http://schemas.openxmlformats.org/drawingml/2006/main">
            <a:off x="400050" y="161925"/>
            <a:ext cx="8343900" cy="4857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2700" b="1">
                <a:solidFill>
                  <a:srgbClr val="FFFFFF"/>
                </a:solidFill>
                <a:latin typeface="Arial"/>
                <a:ea typeface="Arial"/>
                <a:cs typeface="Arial"/>
              </a:defRPr>
            </a:pPr>
            <a:r>
              <a:rPr sz="2700" b="1">
                <a:solidFill>
                  <a:srgbClr val="FFFFFF"/>
                </a:solidFill>
                <a:latin typeface="Arial"/>
                <a:ea typeface="Arial"/>
                <a:cs typeface="Arial"/>
              </a:rPr>
              <a:t>Update the original test program</a:t>
            </a:r>
          </a:p>
        </p:txBody>
      </p:sp>
      <p:graphicFrame>
        <p:nvGraphicFramePr>
          <p:cNvPr id="7" name=""/>
          <p:cNvGraphicFramePr/>
          <p:nvPr/>
        </p:nvGraphicFramePr>
        <p:xfrm>
          <a:off xmlns:a="http://schemas.openxmlformats.org/drawingml/2006/main" x="419100" y="1323975"/>
          <a:ext xmlns:a="http://schemas.openxmlformats.org/drawingml/2006/main" cx="8305800" cy="3286125"/>
        </p:xfrm>
        <a:graphic xmlns:a="http://schemas.openxmlformats.org/drawingml/2006/main">
          <a:graphicData uri="http://schemas.openxmlformats.org/drawingml/2006/table">
            <a:tbl>
              <a:tblPr/>
              <a:tblGrid>
                <a:gridCol w="3914775"/>
                <a:gridCol w="4391025"/>
              </a:tblGrid>
              <a:tr h="657225">
                <a:tc>
                  <a:txBody>
                    <a:bodyPr lIns="114300" tIns="85725" rIns="95250" bIns="85725"/>
                    <a:lstStyle/>
                    <a:p>
                      <a:r>
                        <a:rPr sz="1650" b="1">
                          <a:solidFill>
                            <a:srgbClr val="FFFFFF"/>
                          </a:solidFill>
                          <a:latin typeface="Arial"/>
                          <a:ea typeface="Arial"/>
                          <a:cs typeface="Arial"/>
                        </a:rPr>
                        <a:t>ss2024 example</a:t>
                      </a:r>
                    </a:p>
                  </a:txBody>
                  <a:tcPr marL="91440" marR="91440" marT="45720" marB="45720" anchor="ctr">
                    <a:solidFill>
                      <a:srgbClr val="247793"/>
                    </a:solidFill>
                  </a:tcPr>
                </a:tc>
                <a:tc>
                  <a:txBody>
                    <a:bodyPr lIns="114300" tIns="85725" rIns="95250" bIns="85725"/>
                    <a:lstStyle/>
                    <a:p>
                      <a:r>
                        <a:rPr sz="1650" b="1">
                          <a:solidFill>
                            <a:srgbClr val="FFFFFF"/>
                          </a:solidFill>
                          <a:latin typeface="Arial"/>
                          <a:ea typeface="Arial"/>
                          <a:cs typeface="Arial"/>
                        </a:rPr>
                        <a:t>This week’s runner</a:t>
                      </a:r>
                    </a:p>
                  </a:txBody>
                  <a:tcPr marL="91440" marR="91440" marT="45720" marB="45720" anchor="ctr">
                    <a:solidFill>
                      <a:srgbClr val="247793"/>
                    </a:solidFill>
                  </a:tcPr>
                </a:tc>
              </a:tr>
              <a:tr h="657225">
                <a:tc>
                  <a:txBody>
                    <a:bodyPr lIns="114300" tIns="85725" rIns="95250" bIns="85725"/>
                    <a:lstStyle/>
                    <a:p>
                      <a:r>
                        <a:rPr sz="1650" b="0">
                          <a:solidFill>
                            <a:srgbClr val="1A1A1A"/>
                          </a:solidFill>
                          <a:latin typeface="Arial"/>
                          <a:ea typeface="Arial"/>
                          <a:cs typeface="Arial"/>
                        </a:rPr>
                        <a:t>Fixed address: 0x80000000</a:t>
                      </a:r>
                    </a:p>
                  </a:txBody>
                  <a:tcPr marL="91440" marR="91440" marT="45720" marB="45720" anchor="ctr">
                    <a:solidFill>
                      <a:srgbClr val="FFFFFF"/>
                    </a:solidFill>
                  </a:tcPr>
                </a:tc>
                <a:tc>
                  <a:txBody>
                    <a:bodyPr lIns="114300" tIns="85725" rIns="95250" bIns="85725"/>
                    <a:lstStyle/>
                    <a:p>
                      <a:r>
                        <a:rPr sz="1650" b="0">
                          <a:solidFill>
                            <a:srgbClr val="1A1A1A"/>
                          </a:solidFill>
                          <a:latin typeface="Arial"/>
                          <a:ea typeface="Arial"/>
                          <a:cs typeface="Arial"/>
                        </a:rPr>
                        <a:t>Let mmap choose a page-aligned address</a:t>
                      </a:r>
                    </a:p>
                  </a:txBody>
                  <a:tcPr marL="91440" marR="91440" marT="45720" marB="45720" anchor="ctr">
                    <a:solidFill>
                      <a:srgbClr val="FFFFFF"/>
                    </a:solidFill>
                  </a:tcPr>
                </a:tc>
              </a:tr>
              <a:tr h="657225">
                <a:tc>
                  <a:txBody>
                    <a:bodyPr lIns="114300" tIns="85725" rIns="95250" bIns="85725"/>
                    <a:lstStyle/>
                    <a:p>
                      <a:r>
                        <a:rPr sz="1650" b="0">
                          <a:solidFill>
                            <a:srgbClr val="1A1A1A"/>
                          </a:solidFill>
                          <a:latin typeface="Arial"/>
                          <a:ea typeface="Arial"/>
                          <a:cs typeface="Arial"/>
                        </a:rPr>
                        <a:t>strlen(shellcode) + 1</a:t>
                      </a:r>
                    </a:p>
                  </a:txBody>
                  <a:tcPr marL="91440" marR="91440" marT="45720" marB="45720" anchor="ctr">
                    <a:solidFill>
                      <a:srgbClr val="EEF3F5"/>
                    </a:solidFill>
                  </a:tcPr>
                </a:tc>
                <a:tc>
                  <a:txBody>
                    <a:bodyPr lIns="114300" tIns="85725" rIns="95250" bIns="85725"/>
                    <a:lstStyle/>
                    <a:p>
                      <a:r>
                        <a:rPr sz="1650" b="0">
                          <a:solidFill>
                            <a:srgbClr val="1A1A1A"/>
                          </a:solidFill>
                          <a:latin typeface="Arial"/>
                          <a:ea typeface="Arial"/>
                          <a:cs typeface="Arial"/>
                        </a:rPr>
                        <a:t>Use sizeof an explicit unsigned-byte array</a:t>
                      </a:r>
                    </a:p>
                  </a:txBody>
                  <a:tcPr marL="91440" marR="91440" marT="45720" marB="45720" anchor="ctr">
                    <a:solidFill>
                      <a:srgbClr val="EEF3F5"/>
                    </a:solidFill>
                  </a:tcPr>
                </a:tc>
              </a:tr>
              <a:tr h="657225">
                <a:tc>
                  <a:txBody>
                    <a:bodyPr lIns="114300" tIns="85725" rIns="95250" bIns="85725"/>
                    <a:lstStyle/>
                    <a:p>
                      <a:r>
                        <a:rPr sz="1650" b="0">
                          <a:solidFill>
                            <a:srgbClr val="1A1A1A"/>
                          </a:solidFill>
                          <a:latin typeface="Arial"/>
                          <a:ea typeface="Arial"/>
                          <a:cs typeface="Arial"/>
                        </a:rPr>
                        <a:t>RWX allocation</a:t>
                      </a:r>
                    </a:p>
                  </a:txBody>
                  <a:tcPr marL="91440" marR="91440" marT="45720" marB="45720" anchor="ctr">
                    <a:solidFill>
                      <a:srgbClr val="FFFFFF"/>
                    </a:solidFill>
                  </a:tcPr>
                </a:tc>
                <a:tc>
                  <a:txBody>
                    <a:bodyPr lIns="114300" tIns="85725" rIns="95250" bIns="85725"/>
                    <a:lstStyle/>
                    <a:p>
                      <a:r>
                        <a:rPr sz="1650" b="0">
                          <a:solidFill>
                            <a:srgbClr val="1A1A1A"/>
                          </a:solidFill>
                          <a:latin typeface="Arial"/>
                          <a:ea typeface="Arial"/>
                          <a:cs typeface="Arial"/>
                        </a:rPr>
                        <a:t>Copy while RW; switch that mapping to RX</a:t>
                      </a:r>
                    </a:p>
                  </a:txBody>
                  <a:tcPr marL="91440" marR="91440" marT="45720" marB="45720" anchor="ctr">
                    <a:solidFill>
                      <a:srgbClr val="FFFFFF"/>
                    </a:solidFill>
                  </a:tcPr>
                </a:tc>
              </a:tr>
              <a:tr h="657225">
                <a:tc>
                  <a:txBody>
                    <a:bodyPr lIns="114300" tIns="85725" rIns="95250" bIns="85725"/>
                    <a:lstStyle/>
                    <a:p>
                      <a:r>
                        <a:rPr sz="1650" b="0">
                          <a:solidFill>
                            <a:srgbClr val="1A1A1A"/>
                          </a:solidFill>
                          <a:latin typeface="Arial"/>
                          <a:ea typeface="Arial"/>
                          <a:cs typeface="Arial"/>
                        </a:rPr>
                        <a:t>Unchecked mapping / permissions</a:t>
                      </a:r>
                    </a:p>
                  </a:txBody>
                  <a:tcPr marL="91440" marR="91440" marT="45720" marB="45720" anchor="ctr">
                    <a:solidFill>
                      <a:srgbClr val="EEF3F5"/>
                    </a:solidFill>
                  </a:tcPr>
                </a:tc>
                <a:tc>
                  <a:txBody>
                    <a:bodyPr lIns="114300" tIns="85725" rIns="95250" bIns="85725"/>
                    <a:lstStyle/>
                    <a:p>
                      <a:r>
                        <a:rPr sz="1650" b="0">
                          <a:solidFill>
                            <a:srgbClr val="1A1A1A"/>
                          </a:solidFill>
                          <a:latin typeface="Arial"/>
                          <a:ea typeface="Arial"/>
                          <a:cs typeface="Arial"/>
                        </a:rPr>
                        <a:t>Check errors before calling the bytes</a:t>
                      </a:r>
                    </a:p>
                  </a:txBody>
                  <a:tcPr marL="91440" marR="91440" marT="45720" marB="45720" anchor="ctr">
                    <a:solidFill>
                      <a:srgbClr val="EEF3F5"/>
                    </a:solidFill>
                  </a:tcPr>
                </a:tc>
              </a:tr>
            </a:tbl>
          </a:graphicData>
        </a:graphic>
      </p:graphicFrame>
      <p:sp>
        <p:nvSpPr>
          <p:cNvPr id="3" name="The teaching idea is the same: copy our bytes into">
            <a:extLst xmlns:a="http://schemas.openxmlformats.org/drawingml/2006/main">
              <a:ext uri="{FF2B5EF4-FFF2-40B4-BE49-F238E27FC236}">
                <a16:creationId xmlns:a16="http://schemas.microsoft.com/office/drawing/2014/main" id="{E07742D3-B382-448A-849F-BF580943C83C}"/>
              </a:ext>
            </a:extLst>
          </p:cNvPr>
          <p:cNvSpPr>
            <a:spLocks xmlns:a="http://schemas.openxmlformats.org/drawingml/2006/main" noGrp="1"/>
          </p:cNvSpPr>
          <p:nvPr/>
        </p:nvSpPr>
        <p:spPr>
          <a:xfrm xmlns:a="http://schemas.openxmlformats.org/drawingml/2006/main">
            <a:off x="419100" y="5067300"/>
            <a:ext cx="8039100" cy="4286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350" b="0">
                <a:solidFill>
                  <a:srgbClr val="55606B"/>
                </a:solidFill>
                <a:latin typeface="Arial"/>
                <a:ea typeface="Arial"/>
                <a:cs typeface="Arial"/>
              </a:defRPr>
            </a:pPr>
            <a:r>
              <a:rPr sz="1350" b="0">
                <a:solidFill>
                  <a:srgbClr val="55606B"/>
                </a:solidFill>
                <a:latin typeface="Arial"/>
                <a:ea typeface="Arial"/>
                <a:cs typeface="Arial"/>
              </a:rPr>
              <a:t>The teaching idea is the same: copy our bytes into memory, then call the entry.</a:t>
            </a:r>
          </a:p>
        </p:txBody>
      </p:sp>
      <p:sp>
        <p:nvSpPr>
          <p:cNvPr id="4" name="Page · 11">
            <a:extLst xmlns:a="http://schemas.openxmlformats.org/drawingml/2006/main">
              <a:ext uri="{FF2B5EF4-FFF2-40B4-BE49-F238E27FC236}">
                <a16:creationId xmlns:a16="http://schemas.microsoft.com/office/drawing/2014/main" id="{FA37E2B7-4AD2-41A7-B439-508BC4FF7B98}"/>
              </a:ext>
            </a:extLst>
          </p:cNvPr>
          <p:cNvSpPr>
            <a:spLocks xmlns:a="http://schemas.openxmlformats.org/drawingml/2006/main" noGrp="1"/>
          </p:cNvSpPr>
          <p:nvPr/>
        </p:nvSpPr>
        <p:spPr>
          <a:xfrm xmlns:a="http://schemas.openxmlformats.org/drawingml/2006/main">
            <a:off x="400050" y="6505575"/>
            <a:ext cx="2095500" cy="228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050" b="0">
                <a:solidFill>
                  <a:srgbClr val="55606B"/>
                </a:solidFill>
                <a:latin typeface="Arial"/>
                <a:ea typeface="Arial"/>
                <a:cs typeface="Arial"/>
              </a:defRPr>
            </a:pPr>
            <a:r>
              <a:rPr sz="1050" b="0">
                <a:solidFill>
                  <a:srgbClr val="55606B"/>
                </a:solidFill>
                <a:latin typeface="Arial"/>
                <a:ea typeface="Arial"/>
                <a:cs typeface="Arial"/>
              </a:rPr>
              <a:t>Page · 11</a:t>
            </a:r>
          </a:p>
        </p:txBody>
      </p:sp>
      <p:pic>
        <p:nvPicPr>
          <p:cNvPr id="10" name=""/>
          <p:cNvPicPr>
            <a:picLocks xmlns:a="http://schemas.openxmlformats.org/drawingml/2006/main" noChangeAspect="1"/>
          </p:cNvPicPr>
          <p:nvPr/>
        </p:nvPicPr>
        <p:blipFill>
          <a:blip xmlns:r="http://schemas.openxmlformats.org/officeDocument/2006/relationships" xmlns:a="http://schemas.openxmlformats.org/drawingml/2006/main" r:embed="R1968912896c3420e"/>
          <a:stretch xmlns:a="http://schemas.openxmlformats.org/drawingml/2006/main"/>
        </p:blipFill>
        <p:spPr>
          <a:xfrm xmlns:a="http://schemas.openxmlformats.org/drawingml/2006/main">
            <a:off x="8639455" y="6029325"/>
            <a:ext cx="466165" cy="762000"/>
          </a:xfrm>
          <a:prstGeom xmlns:a="http://schemas.openxmlformats.org/drawingml/2006/main" prst="rect">
            <a:avLst/>
          </a:prstGeom>
        </p:spPr>
      </p:pic>
    </p:spTree>
    <p:extLst>
      <p:ext uri="{BB962C8B-B14F-4D97-AF65-F5344CB8AC3E}">
        <p14:creationId xmlns:p14="http://schemas.microsoft.com/office/powerpoint/2010/main" val="66477296"/>
      </p:ext>
    </p:extLst>
  </p:cSld>
</p:sld>
</file>

<file path=ppt/slides/slide12.xml><?xml version="1.0" encoding="utf-8"?>
<p:sld xmlns:p="http://schemas.openxmlformats.org/presentationml/2006/main">
  <p:cSld>
    <p:spTree>
      <p:nvGrpSpPr>
        <p:cNvPr id="1" name=""/>
        <p:cNvGrpSpPr/>
        <p:nvPr/>
      </p:nvGrpSpPr>
      <p:grpSpPr>
        <a:xfrm xmlns:a="http://schemas.openxmlformats.org/drawingml/2006/main"/>
      </p:grpSpPr>
      <p:sp>
        <p:nvSpPr>
          <p:cNvPr id="9" name="Runner, part 1: allocate and copy">
            <a:extLst xmlns:a="http://schemas.openxmlformats.org/drawingml/2006/main">
              <a:ext uri="{FF2B5EF4-FFF2-40B4-BE49-F238E27FC236}">
                <a16:creationId xmlns:a16="http://schemas.microsoft.com/office/drawing/2014/main" id="{50AB8C19-66CF-424F-BE6A-87702D8648CC}"/>
              </a:ext>
            </a:extLst>
          </p:cNvPr>
          <p:cNvSpPr>
            <a:spLocks xmlns:a="http://schemas.openxmlformats.org/drawingml/2006/main" noGrp="1"/>
          </p:cNvSpPr>
          <p:nvPr/>
        </p:nvSpPr>
        <p:spPr>
          <a:xfrm xmlns:a="http://schemas.openxmlformats.org/drawingml/2006/main">
            <a:off x="400050" y="161925"/>
            <a:ext cx="8343900" cy="4857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2700" b="1">
                <a:solidFill>
                  <a:srgbClr val="FFFFFF"/>
                </a:solidFill>
                <a:latin typeface="Arial"/>
                <a:ea typeface="Arial"/>
                <a:cs typeface="Arial"/>
              </a:defRPr>
            </a:pPr>
            <a:r>
              <a:rPr sz="2700" b="1">
                <a:solidFill>
                  <a:srgbClr val="FFFFFF"/>
                </a:solidFill>
                <a:latin typeface="Arial"/>
                <a:ea typeface="Arial"/>
                <a:cs typeface="Arial"/>
              </a:rPr>
              <a:t>Runner, part 1: allocate and copy</a:t>
            </a:r>
          </a:p>
        </p:txBody>
      </p:sp>
      <p:sp>
        <p:nvSpPr>
          <p:cNvPr id="2" name="Code panel">
            <a:extLst xmlns:a="http://schemas.openxmlformats.org/drawingml/2006/main">
              <a:ext uri="{FF2B5EF4-FFF2-40B4-BE49-F238E27FC236}">
                <a16:creationId xmlns:a16="http://schemas.microsoft.com/office/drawing/2014/main" id="{EBA92865-AD3C-4483-A16A-0E230382CF72}"/>
              </a:ext>
            </a:extLst>
          </p:cNvPr>
          <p:cNvSpPr>
            <a:spLocks xmlns:a="http://schemas.openxmlformats.org/drawingml/2006/main" noGrp="1"/>
          </p:cNvSpPr>
          <p:nvPr/>
        </p:nvSpPr>
        <p:spPr>
          <a:xfrm xmlns:a="http://schemas.openxmlformats.org/drawingml/2006/main">
            <a:off x="419100" y="1257300"/>
            <a:ext cx="8305800" cy="3762375"/>
          </a:xfrm>
          <a:prstGeom xmlns:a="http://schemas.openxmlformats.org/drawingml/2006/main" prst="roundRect">
            <a:avLst>
              <a:gd name="adj" fmla="val 4557"/>
            </a:avLst>
          </a:prstGeom>
          <a:solidFill xmlns:a="http://schemas.openxmlformats.org/drawingml/2006/main">
            <a:srgbClr val="11151C"/>
          </a:solidFill>
          <a:ln xmlns:a="http://schemas.openxmlformats.org/drawingml/2006/main" w="9525">
            <a:solidFill>
              <a:srgbClr val="78838A"/>
            </a:solidFill>
          </a:ln>
        </p:spPr>
      </p:sp>
      <p:sp>
        <p:nvSpPr>
          <p:cNvPr id="3" name="Teal rule">
            <a:extLst xmlns:a="http://schemas.openxmlformats.org/drawingml/2006/main">
              <a:ext uri="{FF2B5EF4-FFF2-40B4-BE49-F238E27FC236}">
                <a16:creationId xmlns:a16="http://schemas.microsoft.com/office/drawing/2014/main" id="{66FA378E-69AD-47E7-A2A9-8768243858CA}"/>
              </a:ext>
            </a:extLst>
          </p:cNvPr>
          <p:cNvSpPr>
            <a:spLocks xmlns:a="http://schemas.openxmlformats.org/drawingml/2006/main" noGrp="1"/>
          </p:cNvSpPr>
          <p:nvPr/>
        </p:nvSpPr>
        <p:spPr>
          <a:xfrm xmlns:a="http://schemas.openxmlformats.org/drawingml/2006/main">
            <a:off x="419100" y="1257300"/>
            <a:ext cx="8305800" cy="76200"/>
          </a:xfrm>
          <a:prstGeom xmlns:a="http://schemas.openxmlformats.org/drawingml/2006/main" prst="rect">
            <a:avLst/>
          </a:prstGeom>
          <a:solidFill xmlns:a="http://schemas.openxmlformats.org/drawingml/2006/main">
            <a:srgbClr val="247793"/>
          </a:solidFill>
          <a:ln xmlns:a="http://schemas.openxmlformats.org/drawingml/2006/main" w="0">
            <a:noFill/>
          </a:ln>
        </p:spPr>
      </p:sp>
      <p:sp>
        <p:nvSpPr>
          <p:cNvPr id="4" name="run_payload.c — excerpt">
            <a:extLst xmlns:a="http://schemas.openxmlformats.org/drawingml/2006/main">
              <a:ext uri="{FF2B5EF4-FFF2-40B4-BE49-F238E27FC236}">
                <a16:creationId xmlns:a16="http://schemas.microsoft.com/office/drawing/2014/main" id="{6315A138-62C2-44FD-8FAC-E70DAD421956}"/>
              </a:ext>
            </a:extLst>
          </p:cNvPr>
          <p:cNvSpPr>
            <a:spLocks xmlns:a="http://schemas.openxmlformats.org/drawingml/2006/main" noGrp="1"/>
          </p:cNvSpPr>
          <p:nvPr/>
        </p:nvSpPr>
        <p:spPr>
          <a:xfrm xmlns:a="http://schemas.openxmlformats.org/drawingml/2006/main">
            <a:off x="628650" y="1476375"/>
            <a:ext cx="7886700" cy="3429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875" b="1">
                <a:solidFill>
                  <a:srgbClr val="B7DDD2"/>
                </a:solidFill>
                <a:latin typeface="Arial"/>
                <a:ea typeface="Arial"/>
                <a:cs typeface="Arial"/>
              </a:defRPr>
            </a:pPr>
            <a:r>
              <a:rPr sz="1875" b="1">
                <a:solidFill>
                  <a:srgbClr val="B7DDD2"/>
                </a:solidFill>
                <a:latin typeface="Arial"/>
                <a:ea typeface="Arial"/>
                <a:cs typeface="Arial"/>
              </a:rPr>
              <a:t>run_payload.c — excerpt</a:t>
            </a:r>
          </a:p>
        </p:txBody>
      </p:sp>
      <p:sp>
        <p:nvSpPr>
          <p:cNvPr id="5" name="void *region = mmap(NULL, payload_len,&#10;    PROT_RE">
            <a:extLst xmlns:a="http://schemas.openxmlformats.org/drawingml/2006/main">
              <a:ext uri="{FF2B5EF4-FFF2-40B4-BE49-F238E27FC236}">
                <a16:creationId xmlns:a16="http://schemas.microsoft.com/office/drawing/2014/main" id="{42FE8DDB-828C-4E54-A5BF-B679FA7756F2}"/>
              </a:ext>
            </a:extLst>
          </p:cNvPr>
          <p:cNvSpPr>
            <a:spLocks xmlns:a="http://schemas.openxmlformats.org/drawingml/2006/main" noGrp="1"/>
          </p:cNvSpPr>
          <p:nvPr/>
        </p:nvSpPr>
        <p:spPr>
          <a:xfrm xmlns:a="http://schemas.openxmlformats.org/drawingml/2006/main">
            <a:off x="628650" y="1981200"/>
            <a:ext cx="7886700" cy="2914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725" b="0">
                <a:solidFill>
                  <a:srgbClr val="E6F4EF"/>
                </a:solidFill>
                <a:latin typeface="Consolas"/>
                <a:ea typeface="Consolas"/>
                <a:cs typeface="Consolas"/>
              </a:defRPr>
            </a:pPr>
            <a:r>
              <a:rPr sz="1725" b="0">
                <a:solidFill>
                  <a:srgbClr val="E6F4EF"/>
                </a:solidFill>
                <a:latin typeface="Consolas"/>
                <a:ea typeface="Consolas"/>
                <a:cs typeface="Consolas"/>
              </a:rPr>
              <a:t>void *region = mmap(NULL, payload_len,</a:t>
            </a:r>
          </a:p>
          <a:p xmlns:a="http://schemas.openxmlformats.org/drawingml/2006/main">
            <a:pPr algn="l">
              <a:defRPr sz="1725" b="0">
                <a:solidFill>
                  <a:srgbClr val="E6F4EF"/>
                </a:solidFill>
                <a:latin typeface="Consolas"/>
                <a:ea typeface="Consolas"/>
                <a:cs typeface="Consolas"/>
              </a:defRPr>
            </a:pPr>
            <a:r>
              <a:rPr sz="1725" b="0">
                <a:solidFill>
                  <a:srgbClr val="E6F4EF"/>
                </a:solidFill>
                <a:latin typeface="Consolas"/>
                <a:ea typeface="Consolas"/>
                <a:cs typeface="Consolas"/>
              </a:rPr>
              <a:t>    PROT_READ | PROT_WRITE,</a:t>
            </a:r>
          </a:p>
          <a:p xmlns:a="http://schemas.openxmlformats.org/drawingml/2006/main">
            <a:pPr algn="l">
              <a:defRPr sz="1725" b="0">
                <a:solidFill>
                  <a:srgbClr val="E6F4EF"/>
                </a:solidFill>
                <a:latin typeface="Consolas"/>
                <a:ea typeface="Consolas"/>
                <a:cs typeface="Consolas"/>
              </a:defRPr>
            </a:pPr>
            <a:r>
              <a:rPr sz="1725" b="0">
                <a:solidFill>
                  <a:srgbClr val="E6F4EF"/>
                </a:solidFill>
                <a:latin typeface="Consolas"/>
                <a:ea typeface="Consolas"/>
                <a:cs typeface="Consolas"/>
              </a:rPr>
              <a:t>    MAP_PRIVATE | MAP_ANONYMOUS, -1, 0);</a:t>
            </a:r>
          </a:p>
          <a:p xmlns:a="http://schemas.openxmlformats.org/drawingml/2006/main">
            <a:r>
              <a:t/>
            </a:r>
          </a:p>
          <a:p xmlns:a="http://schemas.openxmlformats.org/drawingml/2006/main">
            <a:pPr algn="l">
              <a:defRPr sz="1725" b="0">
                <a:solidFill>
                  <a:srgbClr val="E6F4EF"/>
                </a:solidFill>
                <a:latin typeface="Consolas"/>
                <a:ea typeface="Consolas"/>
                <a:cs typeface="Consolas"/>
              </a:defRPr>
            </a:pPr>
            <a:r>
              <a:rPr sz="1725" b="0">
                <a:solidFill>
                  <a:srgbClr val="E6F4EF"/>
                </a:solidFill>
                <a:latin typeface="Consolas"/>
                <a:ea typeface="Consolas"/>
                <a:cs typeface="Consolas"/>
              </a:rPr>
              <a:t>if (region == MAP_FAILED) {</a:t>
            </a:r>
          </a:p>
          <a:p xmlns:a="http://schemas.openxmlformats.org/drawingml/2006/main">
            <a:pPr algn="l">
              <a:defRPr sz="1725" b="0">
                <a:solidFill>
                  <a:srgbClr val="E6F4EF"/>
                </a:solidFill>
                <a:latin typeface="Consolas"/>
                <a:ea typeface="Consolas"/>
                <a:cs typeface="Consolas"/>
              </a:defRPr>
            </a:pPr>
            <a:r>
              <a:rPr sz="1725" b="0">
                <a:solidFill>
                  <a:srgbClr val="E6F4EF"/>
                </a:solidFill>
                <a:latin typeface="Consolas"/>
                <a:ea typeface="Consolas"/>
                <a:cs typeface="Consolas"/>
              </a:rPr>
              <a:t>    perror("mmap");</a:t>
            </a:r>
          </a:p>
          <a:p xmlns:a="http://schemas.openxmlformats.org/drawingml/2006/main">
            <a:pPr algn="l">
              <a:defRPr sz="1725" b="0">
                <a:solidFill>
                  <a:srgbClr val="E6F4EF"/>
                </a:solidFill>
                <a:latin typeface="Consolas"/>
                <a:ea typeface="Consolas"/>
                <a:cs typeface="Consolas"/>
              </a:defRPr>
            </a:pPr>
            <a:r>
              <a:rPr sz="1725" b="0">
                <a:solidFill>
                  <a:srgbClr val="E6F4EF"/>
                </a:solidFill>
                <a:latin typeface="Consolas"/>
                <a:ea typeface="Consolas"/>
                <a:cs typeface="Consolas"/>
              </a:rPr>
              <a:t>    return 1;</a:t>
            </a:r>
          </a:p>
          <a:p xmlns:a="http://schemas.openxmlformats.org/drawingml/2006/main">
            <a:pPr algn="l">
              <a:defRPr sz="1725" b="0">
                <a:solidFill>
                  <a:srgbClr val="E6F4EF"/>
                </a:solidFill>
                <a:latin typeface="Consolas"/>
                <a:ea typeface="Consolas"/>
                <a:cs typeface="Consolas"/>
              </a:defRPr>
            </a:pPr>
            <a:r>
              <a:rPr sz="1725" b="0">
                <a:solidFill>
                  <a:srgbClr val="E6F4EF"/>
                </a:solidFill>
                <a:latin typeface="Consolas"/>
                <a:ea typeface="Consolas"/>
                <a:cs typeface="Consolas"/>
              </a:rPr>
              <a:t>}</a:t>
            </a:r>
          </a:p>
          <a:p xmlns:a="http://schemas.openxmlformats.org/drawingml/2006/main">
            <a:pPr algn="l">
              <a:defRPr sz="1725" b="0">
                <a:solidFill>
                  <a:srgbClr val="E6F4EF"/>
                </a:solidFill>
                <a:latin typeface="Consolas"/>
                <a:ea typeface="Consolas"/>
                <a:cs typeface="Consolas"/>
              </a:defRPr>
            </a:pPr>
            <a:r>
              <a:rPr sz="1725" b="0">
                <a:solidFill>
                  <a:srgbClr val="E6F4EF"/>
                </a:solidFill>
                <a:latin typeface="Consolas"/>
                <a:ea typeface="Consolas"/>
                <a:cs typeface="Consolas"/>
              </a:rPr>
              <a:t>memcpy(region, payload, payload_len);</a:t>
            </a:r>
          </a:p>
        </p:txBody>
      </p:sp>
      <p:sp>
        <p:nvSpPr>
          <p:cNvPr id="6" name="At this point the new mapping is writable. Its add">
            <a:extLst xmlns:a="http://schemas.openxmlformats.org/drawingml/2006/main">
              <a:ext uri="{FF2B5EF4-FFF2-40B4-BE49-F238E27FC236}">
                <a16:creationId xmlns:a16="http://schemas.microsoft.com/office/drawing/2014/main" id="{3EAA061C-0481-44D6-807C-BCA90D2E0557}"/>
              </a:ext>
            </a:extLst>
          </p:cNvPr>
          <p:cNvSpPr>
            <a:spLocks xmlns:a="http://schemas.openxmlformats.org/drawingml/2006/main" noGrp="1"/>
          </p:cNvSpPr>
          <p:nvPr/>
        </p:nvSpPr>
        <p:spPr>
          <a:xfrm xmlns:a="http://schemas.openxmlformats.org/drawingml/2006/main">
            <a:off x="419100" y="5410200"/>
            <a:ext cx="8039100" cy="4286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350" b="0">
                <a:solidFill>
                  <a:srgbClr val="55606B"/>
                </a:solidFill>
                <a:latin typeface="Arial"/>
                <a:ea typeface="Arial"/>
                <a:cs typeface="Arial"/>
              </a:defRPr>
            </a:pPr>
            <a:r>
              <a:rPr sz="1350" b="0">
                <a:solidFill>
                  <a:srgbClr val="55606B"/>
                </a:solidFill>
                <a:latin typeface="Arial"/>
                <a:ea typeface="Arial"/>
                <a:cs typeface="Arial"/>
              </a:rPr>
              <a:t>At this point the new mapping is writable. Its address is not hard-coded.</a:t>
            </a:r>
          </a:p>
        </p:txBody>
      </p:sp>
      <p:sp>
        <p:nvSpPr>
          <p:cNvPr id="7" name="Page · 12">
            <a:extLst xmlns:a="http://schemas.openxmlformats.org/drawingml/2006/main">
              <a:ext uri="{FF2B5EF4-FFF2-40B4-BE49-F238E27FC236}">
                <a16:creationId xmlns:a16="http://schemas.microsoft.com/office/drawing/2014/main" id="{F853F2C1-27A4-4C4B-BB9C-157CE06707A0}"/>
              </a:ext>
            </a:extLst>
          </p:cNvPr>
          <p:cNvSpPr>
            <a:spLocks xmlns:a="http://schemas.openxmlformats.org/drawingml/2006/main" noGrp="1"/>
          </p:cNvSpPr>
          <p:nvPr/>
        </p:nvSpPr>
        <p:spPr>
          <a:xfrm xmlns:a="http://schemas.openxmlformats.org/drawingml/2006/main">
            <a:off x="400050" y="6505575"/>
            <a:ext cx="2095500" cy="228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050" b="0">
                <a:solidFill>
                  <a:srgbClr val="55606B"/>
                </a:solidFill>
                <a:latin typeface="Arial"/>
                <a:ea typeface="Arial"/>
                <a:cs typeface="Arial"/>
              </a:defRPr>
            </a:pPr>
            <a:r>
              <a:rPr sz="1050" b="0">
                <a:solidFill>
                  <a:srgbClr val="55606B"/>
                </a:solidFill>
                <a:latin typeface="Arial"/>
                <a:ea typeface="Arial"/>
                <a:cs typeface="Arial"/>
              </a:rPr>
              <a:t>Page · 12</a:t>
            </a:r>
          </a:p>
        </p:txBody>
      </p:sp>
      <p:pic>
        <p:nvPicPr>
          <p:cNvPr id="16" name=""/>
          <p:cNvPicPr>
            <a:picLocks xmlns:a="http://schemas.openxmlformats.org/drawingml/2006/main" noChangeAspect="1"/>
          </p:cNvPicPr>
          <p:nvPr/>
        </p:nvPicPr>
        <p:blipFill>
          <a:blip xmlns:r="http://schemas.openxmlformats.org/officeDocument/2006/relationships" xmlns:a="http://schemas.openxmlformats.org/drawingml/2006/main" r:embed="R0ae8cd121291469d"/>
          <a:stretch xmlns:a="http://schemas.openxmlformats.org/drawingml/2006/main"/>
        </p:blipFill>
        <p:spPr>
          <a:xfrm xmlns:a="http://schemas.openxmlformats.org/drawingml/2006/main">
            <a:off x="8639455" y="6029325"/>
            <a:ext cx="466165" cy="762000"/>
          </a:xfrm>
          <a:prstGeom xmlns:a="http://schemas.openxmlformats.org/drawingml/2006/main" prst="rect">
            <a:avLst/>
          </a:prstGeom>
        </p:spPr>
      </p:pic>
    </p:spTree>
    <p:extLst>
      <p:ext uri="{BB962C8B-B14F-4D97-AF65-F5344CB8AC3E}">
        <p14:creationId xmlns:p14="http://schemas.microsoft.com/office/powerpoint/2010/main" val="1099802142"/>
      </p:ext>
    </p:extLst>
  </p:cSld>
</p:sld>
</file>

<file path=ppt/slides/slide13.xml><?xml version="1.0" encoding="utf-8"?>
<p:sld xmlns:p="http://schemas.openxmlformats.org/presentationml/2006/main">
  <p:cSld>
    <p:spTree>
      <p:nvGrpSpPr>
        <p:cNvPr id="1" name=""/>
        <p:cNvGrpSpPr/>
        <p:nvPr/>
      </p:nvGrpSpPr>
      <p:grpSpPr>
        <a:xfrm xmlns:a="http://schemas.openxmlformats.org/drawingml/2006/main"/>
      </p:grpSpPr>
      <p:sp>
        <p:nvSpPr>
          <p:cNvPr id="9" name="Runner, part 2: execute with RX permissions">
            <a:extLst xmlns:a="http://schemas.openxmlformats.org/drawingml/2006/main">
              <a:ext uri="{FF2B5EF4-FFF2-40B4-BE49-F238E27FC236}">
                <a16:creationId xmlns:a16="http://schemas.microsoft.com/office/drawing/2014/main" id="{84A24DC1-3C75-4DBC-8FCC-DF1C834DA3CE}"/>
              </a:ext>
            </a:extLst>
          </p:cNvPr>
          <p:cNvSpPr>
            <a:spLocks xmlns:a="http://schemas.openxmlformats.org/drawingml/2006/main" noGrp="1"/>
          </p:cNvSpPr>
          <p:nvPr/>
        </p:nvSpPr>
        <p:spPr>
          <a:xfrm xmlns:a="http://schemas.openxmlformats.org/drawingml/2006/main">
            <a:off x="400050" y="161925"/>
            <a:ext cx="8343900" cy="4857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2700" b="1">
                <a:solidFill>
                  <a:srgbClr val="FFFFFF"/>
                </a:solidFill>
                <a:latin typeface="Arial"/>
                <a:ea typeface="Arial"/>
                <a:cs typeface="Arial"/>
              </a:defRPr>
            </a:pPr>
            <a:r>
              <a:rPr sz="2700" b="1">
                <a:solidFill>
                  <a:srgbClr val="FFFFFF"/>
                </a:solidFill>
                <a:latin typeface="Arial"/>
                <a:ea typeface="Arial"/>
                <a:cs typeface="Arial"/>
              </a:rPr>
              <a:t>Runner, part 2: execute with RX permissions</a:t>
            </a:r>
          </a:p>
        </p:txBody>
      </p:sp>
      <p:sp>
        <p:nvSpPr>
          <p:cNvPr id="2" name="Code panel">
            <a:extLst xmlns:a="http://schemas.openxmlformats.org/drawingml/2006/main">
              <a:ext uri="{FF2B5EF4-FFF2-40B4-BE49-F238E27FC236}">
                <a16:creationId xmlns:a16="http://schemas.microsoft.com/office/drawing/2014/main" id="{8D0DBD7B-AAF2-4B37-8DE1-0E0F9F26C268}"/>
              </a:ext>
            </a:extLst>
          </p:cNvPr>
          <p:cNvSpPr>
            <a:spLocks xmlns:a="http://schemas.openxmlformats.org/drawingml/2006/main" noGrp="1"/>
          </p:cNvSpPr>
          <p:nvPr/>
        </p:nvSpPr>
        <p:spPr>
          <a:xfrm xmlns:a="http://schemas.openxmlformats.org/drawingml/2006/main">
            <a:off x="419100" y="1257300"/>
            <a:ext cx="8305800" cy="3609975"/>
          </a:xfrm>
          <a:prstGeom xmlns:a="http://schemas.openxmlformats.org/drawingml/2006/main" prst="roundRect">
            <a:avLst>
              <a:gd name="adj" fmla="val 4749"/>
            </a:avLst>
          </a:prstGeom>
          <a:solidFill xmlns:a="http://schemas.openxmlformats.org/drawingml/2006/main">
            <a:srgbClr val="11151C"/>
          </a:solidFill>
          <a:ln xmlns:a="http://schemas.openxmlformats.org/drawingml/2006/main" w="9525">
            <a:solidFill>
              <a:srgbClr val="78838A"/>
            </a:solidFill>
          </a:ln>
        </p:spPr>
      </p:sp>
      <p:sp>
        <p:nvSpPr>
          <p:cNvPr id="3" name="Teal rule">
            <a:extLst xmlns:a="http://schemas.openxmlformats.org/drawingml/2006/main">
              <a:ext uri="{FF2B5EF4-FFF2-40B4-BE49-F238E27FC236}">
                <a16:creationId xmlns:a16="http://schemas.microsoft.com/office/drawing/2014/main" id="{07656AED-5B9D-4406-83FB-0FCAA3214B4C}"/>
              </a:ext>
            </a:extLst>
          </p:cNvPr>
          <p:cNvSpPr>
            <a:spLocks xmlns:a="http://schemas.openxmlformats.org/drawingml/2006/main" noGrp="1"/>
          </p:cNvSpPr>
          <p:nvPr/>
        </p:nvSpPr>
        <p:spPr>
          <a:xfrm xmlns:a="http://schemas.openxmlformats.org/drawingml/2006/main">
            <a:off x="419100" y="1257300"/>
            <a:ext cx="8305800" cy="76200"/>
          </a:xfrm>
          <a:prstGeom xmlns:a="http://schemas.openxmlformats.org/drawingml/2006/main" prst="rect">
            <a:avLst/>
          </a:prstGeom>
          <a:solidFill xmlns:a="http://schemas.openxmlformats.org/drawingml/2006/main">
            <a:srgbClr val="247793"/>
          </a:solidFill>
          <a:ln xmlns:a="http://schemas.openxmlformats.org/drawingml/2006/main" w="0">
            <a:noFill/>
          </a:ln>
        </p:spPr>
      </p:sp>
      <p:sp>
        <p:nvSpPr>
          <p:cNvPr id="4" name="run_payload.c — excerpt">
            <a:extLst xmlns:a="http://schemas.openxmlformats.org/drawingml/2006/main">
              <a:ext uri="{FF2B5EF4-FFF2-40B4-BE49-F238E27FC236}">
                <a16:creationId xmlns:a16="http://schemas.microsoft.com/office/drawing/2014/main" id="{DBF07377-4EF9-4175-8472-355DA6D6EFBD}"/>
              </a:ext>
            </a:extLst>
          </p:cNvPr>
          <p:cNvSpPr>
            <a:spLocks xmlns:a="http://schemas.openxmlformats.org/drawingml/2006/main" noGrp="1"/>
          </p:cNvSpPr>
          <p:nvPr/>
        </p:nvSpPr>
        <p:spPr>
          <a:xfrm xmlns:a="http://schemas.openxmlformats.org/drawingml/2006/main">
            <a:off x="628650" y="1476375"/>
            <a:ext cx="7886700" cy="3429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875" b="1">
                <a:solidFill>
                  <a:srgbClr val="B7DDD2"/>
                </a:solidFill>
                <a:latin typeface="Arial"/>
                <a:ea typeface="Arial"/>
                <a:cs typeface="Arial"/>
              </a:defRPr>
            </a:pPr>
            <a:r>
              <a:rPr sz="1875" b="1">
                <a:solidFill>
                  <a:srgbClr val="B7DDD2"/>
                </a:solidFill>
                <a:latin typeface="Arial"/>
                <a:ea typeface="Arial"/>
                <a:cs typeface="Arial"/>
              </a:rPr>
              <a:t>run_payload.c — excerpt</a:t>
            </a:r>
          </a:p>
        </p:txBody>
      </p:sp>
      <p:sp>
        <p:nvSpPr>
          <p:cNvPr id="5" name="if (mprotect(region, payload_len,&#10;             PRO">
            <a:extLst xmlns:a="http://schemas.openxmlformats.org/drawingml/2006/main">
              <a:ext uri="{FF2B5EF4-FFF2-40B4-BE49-F238E27FC236}">
                <a16:creationId xmlns:a16="http://schemas.microsoft.com/office/drawing/2014/main" id="{67E488BC-1479-4C16-A21C-3B2D9E5936B9}"/>
              </a:ext>
            </a:extLst>
          </p:cNvPr>
          <p:cNvSpPr>
            <a:spLocks xmlns:a="http://schemas.openxmlformats.org/drawingml/2006/main" noGrp="1"/>
          </p:cNvSpPr>
          <p:nvPr/>
        </p:nvSpPr>
        <p:spPr>
          <a:xfrm xmlns:a="http://schemas.openxmlformats.org/drawingml/2006/main">
            <a:off x="628650" y="1981200"/>
            <a:ext cx="7886700" cy="2762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725" b="0">
                <a:solidFill>
                  <a:srgbClr val="E6F4EF"/>
                </a:solidFill>
                <a:latin typeface="Consolas"/>
                <a:ea typeface="Consolas"/>
                <a:cs typeface="Consolas"/>
              </a:defRPr>
            </a:pPr>
            <a:r>
              <a:rPr sz="1725" b="0">
                <a:solidFill>
                  <a:srgbClr val="E6F4EF"/>
                </a:solidFill>
                <a:latin typeface="Consolas"/>
                <a:ea typeface="Consolas"/>
                <a:cs typeface="Consolas"/>
              </a:rPr>
              <a:t>if (mprotect(region, payload_len,</a:t>
            </a:r>
          </a:p>
          <a:p xmlns:a="http://schemas.openxmlformats.org/drawingml/2006/main">
            <a:pPr algn="l">
              <a:defRPr sz="1725" b="0">
                <a:solidFill>
                  <a:srgbClr val="E6F4EF"/>
                </a:solidFill>
                <a:latin typeface="Consolas"/>
                <a:ea typeface="Consolas"/>
                <a:cs typeface="Consolas"/>
              </a:defRPr>
            </a:pPr>
            <a:r>
              <a:rPr sz="1725" b="0">
                <a:solidFill>
                  <a:srgbClr val="E6F4EF"/>
                </a:solidFill>
                <a:latin typeface="Consolas"/>
                <a:ea typeface="Consolas"/>
                <a:cs typeface="Consolas"/>
              </a:rPr>
              <a:t>             PROT_READ | PROT_EXEC) == -1) {</a:t>
            </a:r>
          </a:p>
          <a:p xmlns:a="http://schemas.openxmlformats.org/drawingml/2006/main">
            <a:pPr algn="l">
              <a:defRPr sz="1725" b="0">
                <a:solidFill>
                  <a:srgbClr val="E6F4EF"/>
                </a:solidFill>
                <a:latin typeface="Consolas"/>
                <a:ea typeface="Consolas"/>
                <a:cs typeface="Consolas"/>
              </a:defRPr>
            </a:pPr>
            <a:r>
              <a:rPr sz="1725" b="0">
                <a:solidFill>
                  <a:srgbClr val="E6F4EF"/>
                </a:solidFill>
                <a:latin typeface="Consolas"/>
                <a:ea typeface="Consolas"/>
                <a:cs typeface="Consolas"/>
              </a:rPr>
              <a:t>    perror("mprotect");</a:t>
            </a:r>
          </a:p>
          <a:p xmlns:a="http://schemas.openxmlformats.org/drawingml/2006/main">
            <a:pPr algn="l">
              <a:defRPr sz="1725" b="0">
                <a:solidFill>
                  <a:srgbClr val="E6F4EF"/>
                </a:solidFill>
                <a:latin typeface="Consolas"/>
                <a:ea typeface="Consolas"/>
                <a:cs typeface="Consolas"/>
              </a:defRPr>
            </a:pPr>
            <a:r>
              <a:rPr sz="1725" b="0">
                <a:solidFill>
                  <a:srgbClr val="E6F4EF"/>
                </a:solidFill>
                <a:latin typeface="Consolas"/>
                <a:ea typeface="Consolas"/>
                <a:cs typeface="Consolas"/>
              </a:rPr>
              <a:t>    munmap(region, payload_len);</a:t>
            </a:r>
          </a:p>
          <a:p xmlns:a="http://schemas.openxmlformats.org/drawingml/2006/main">
            <a:pPr algn="l">
              <a:defRPr sz="1725" b="0">
                <a:solidFill>
                  <a:srgbClr val="E6F4EF"/>
                </a:solidFill>
                <a:latin typeface="Consolas"/>
                <a:ea typeface="Consolas"/>
                <a:cs typeface="Consolas"/>
              </a:defRPr>
            </a:pPr>
            <a:r>
              <a:rPr sz="1725" b="0">
                <a:solidFill>
                  <a:srgbClr val="E6F4EF"/>
                </a:solidFill>
                <a:latin typeface="Consolas"/>
                <a:ea typeface="Consolas"/>
                <a:cs typeface="Consolas"/>
              </a:rPr>
              <a:t>    return 1;</a:t>
            </a:r>
          </a:p>
          <a:p xmlns:a="http://schemas.openxmlformats.org/drawingml/2006/main">
            <a:pPr algn="l">
              <a:defRPr sz="1725" b="0">
                <a:solidFill>
                  <a:srgbClr val="E6F4EF"/>
                </a:solidFill>
                <a:latin typeface="Consolas"/>
                <a:ea typeface="Consolas"/>
                <a:cs typeface="Consolas"/>
              </a:defRPr>
            </a:pPr>
            <a:r>
              <a:rPr sz="1725" b="0">
                <a:solidFill>
                  <a:srgbClr val="E6F4EF"/>
                </a:solidFill>
                <a:latin typeface="Consolas"/>
                <a:ea typeface="Consolas"/>
                <a:cs typeface="Consolas"/>
              </a:rPr>
              <a:t>}</a:t>
            </a:r>
          </a:p>
          <a:p xmlns:a="http://schemas.openxmlformats.org/drawingml/2006/main">
            <a:pPr algn="l">
              <a:defRPr sz="1725" b="0">
                <a:solidFill>
                  <a:srgbClr val="E6F4EF"/>
                </a:solidFill>
                <a:latin typeface="Consolas"/>
                <a:ea typeface="Consolas"/>
                <a:cs typeface="Consolas"/>
              </a:defRPr>
            </a:pPr>
            <a:r>
              <a:rPr sz="1725" b="0">
                <a:solidFill>
                  <a:srgbClr val="E6F4EF"/>
                </a:solidFill>
                <a:latin typeface="Consolas"/>
                <a:ea typeface="Consolas"/>
                <a:cs typeface="Consolas"/>
              </a:rPr>
              <a:t>ready_for_debug(region);</a:t>
            </a:r>
          </a:p>
          <a:p xmlns:a="http://schemas.openxmlformats.org/drawingml/2006/main">
            <a:pPr algn="l">
              <a:defRPr sz="1725" b="0">
                <a:solidFill>
                  <a:srgbClr val="E6F4EF"/>
                </a:solidFill>
                <a:latin typeface="Consolas"/>
                <a:ea typeface="Consolas"/>
                <a:cs typeface="Consolas"/>
              </a:defRPr>
            </a:pPr>
            <a:r>
              <a:rPr sz="1725" b="0">
                <a:solidFill>
                  <a:srgbClr val="E6F4EF"/>
                </a:solidFill>
                <a:latin typeface="Consolas"/>
                <a:ea typeface="Consolas"/>
                <a:cs typeface="Consolas"/>
              </a:rPr>
              <a:t>((void (*)(void))region)();</a:t>
            </a:r>
          </a:p>
        </p:txBody>
      </p:sp>
      <p:sp>
        <p:nvSpPr>
          <p:cNvPr id="6" name="mprotect changes this mapping. It does not globall">
            <a:extLst xmlns:a="http://schemas.openxmlformats.org/drawingml/2006/main">
              <a:ext uri="{FF2B5EF4-FFF2-40B4-BE49-F238E27FC236}">
                <a16:creationId xmlns:a16="http://schemas.microsoft.com/office/drawing/2014/main" id="{A0650890-E3F7-4C1C-87A7-A1086E60E5D2}"/>
              </a:ext>
            </a:extLst>
          </p:cNvPr>
          <p:cNvSpPr>
            <a:spLocks xmlns:a="http://schemas.openxmlformats.org/drawingml/2006/main" noGrp="1"/>
          </p:cNvSpPr>
          <p:nvPr/>
        </p:nvSpPr>
        <p:spPr>
          <a:xfrm xmlns:a="http://schemas.openxmlformats.org/drawingml/2006/main">
            <a:off x="419100" y="5276850"/>
            <a:ext cx="8039100" cy="4286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350" b="0">
                <a:solidFill>
                  <a:srgbClr val="55606B"/>
                </a:solidFill>
                <a:latin typeface="Arial"/>
                <a:ea typeface="Arial"/>
                <a:cs typeface="Arial"/>
              </a:defRPr>
            </a:pPr>
            <a:r>
              <a:rPr sz="1350" b="0">
                <a:solidFill>
                  <a:srgbClr val="55606B"/>
                </a:solidFill>
                <a:latin typeface="Arial"/>
                <a:ea typeface="Arial"/>
                <a:cs typeface="Arial"/>
              </a:rPr>
              <a:t>mprotect changes this mapping. It does not globally disable NX / DEP.</a:t>
            </a:r>
          </a:p>
        </p:txBody>
      </p:sp>
      <p:sp>
        <p:nvSpPr>
          <p:cNvPr id="7" name="Page · 13">
            <a:extLst xmlns:a="http://schemas.openxmlformats.org/drawingml/2006/main">
              <a:ext uri="{FF2B5EF4-FFF2-40B4-BE49-F238E27FC236}">
                <a16:creationId xmlns:a16="http://schemas.microsoft.com/office/drawing/2014/main" id="{C9E171CC-C195-4EA9-8BC6-BBE120AA5896}"/>
              </a:ext>
            </a:extLst>
          </p:cNvPr>
          <p:cNvSpPr>
            <a:spLocks xmlns:a="http://schemas.openxmlformats.org/drawingml/2006/main" noGrp="1"/>
          </p:cNvSpPr>
          <p:nvPr/>
        </p:nvSpPr>
        <p:spPr>
          <a:xfrm xmlns:a="http://schemas.openxmlformats.org/drawingml/2006/main">
            <a:off x="400050" y="6505575"/>
            <a:ext cx="2095500" cy="228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050" b="0">
                <a:solidFill>
                  <a:srgbClr val="55606B"/>
                </a:solidFill>
                <a:latin typeface="Arial"/>
                <a:ea typeface="Arial"/>
                <a:cs typeface="Arial"/>
              </a:defRPr>
            </a:pPr>
            <a:r>
              <a:rPr sz="1050" b="0">
                <a:solidFill>
                  <a:srgbClr val="55606B"/>
                </a:solidFill>
                <a:latin typeface="Arial"/>
                <a:ea typeface="Arial"/>
                <a:cs typeface="Arial"/>
              </a:rPr>
              <a:t>Page · 13</a:t>
            </a:r>
          </a:p>
        </p:txBody>
      </p:sp>
      <p:pic>
        <p:nvPicPr>
          <p:cNvPr id="16" name=""/>
          <p:cNvPicPr>
            <a:picLocks xmlns:a="http://schemas.openxmlformats.org/drawingml/2006/main" noChangeAspect="1"/>
          </p:cNvPicPr>
          <p:nvPr/>
        </p:nvPicPr>
        <p:blipFill>
          <a:blip xmlns:r="http://schemas.openxmlformats.org/officeDocument/2006/relationships" xmlns:a="http://schemas.openxmlformats.org/drawingml/2006/main" r:embed="Rb0f01d4078314eb4"/>
          <a:stretch xmlns:a="http://schemas.openxmlformats.org/drawingml/2006/main"/>
        </p:blipFill>
        <p:spPr>
          <a:xfrm xmlns:a="http://schemas.openxmlformats.org/drawingml/2006/main">
            <a:off x="8639455" y="6029325"/>
            <a:ext cx="466165" cy="762000"/>
          </a:xfrm>
          <a:prstGeom xmlns:a="http://schemas.openxmlformats.org/drawingml/2006/main" prst="rect">
            <a:avLst/>
          </a:prstGeom>
        </p:spPr>
      </p:pic>
    </p:spTree>
    <p:extLst>
      <p:ext uri="{BB962C8B-B14F-4D97-AF65-F5344CB8AC3E}">
        <p14:creationId xmlns:p14="http://schemas.microsoft.com/office/powerpoint/2010/main" val="1601605177"/>
      </p:ext>
    </p:extLst>
  </p:cSld>
</p:sld>
</file>

<file path=ppt/slides/slide14.xml><?xml version="1.0" encoding="utf-8"?>
<p:sld xmlns:p="http://schemas.openxmlformats.org/presentationml/2006/main">
  <p:cSld>
    <p:spTree>
      <p:nvGrpSpPr>
        <p:cNvPr id="1" name=""/>
        <p:cNvGrpSpPr/>
        <p:nvPr/>
      </p:nvGrpSpPr>
      <p:grpSpPr>
        <a:xfrm xmlns:a="http://schemas.openxmlformats.org/drawingml/2006/main"/>
      </p:grpSpPr>
      <p:sp>
        <p:nvSpPr>
          <p:cNvPr id="9" name="Build and run the raw hello payload">
            <a:extLst xmlns:a="http://schemas.openxmlformats.org/drawingml/2006/main">
              <a:ext uri="{FF2B5EF4-FFF2-40B4-BE49-F238E27FC236}">
                <a16:creationId xmlns:a16="http://schemas.microsoft.com/office/drawing/2014/main" id="{35E086AD-51CA-42B5-BD1A-C11E3B2D0BB4}"/>
              </a:ext>
            </a:extLst>
          </p:cNvPr>
          <p:cNvSpPr>
            <a:spLocks xmlns:a="http://schemas.openxmlformats.org/drawingml/2006/main" noGrp="1"/>
          </p:cNvSpPr>
          <p:nvPr/>
        </p:nvSpPr>
        <p:spPr>
          <a:xfrm xmlns:a="http://schemas.openxmlformats.org/drawingml/2006/main">
            <a:off x="400050" y="161925"/>
            <a:ext cx="8343900" cy="4857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2700" b="1">
                <a:solidFill>
                  <a:srgbClr val="FFFFFF"/>
                </a:solidFill>
                <a:latin typeface="Arial"/>
                <a:ea typeface="Arial"/>
                <a:cs typeface="Arial"/>
              </a:defRPr>
            </a:pPr>
            <a:r>
              <a:rPr sz="2700" b="1">
                <a:solidFill>
                  <a:srgbClr val="FFFFFF"/>
                </a:solidFill>
                <a:latin typeface="Arial"/>
                <a:ea typeface="Arial"/>
                <a:cs typeface="Arial"/>
              </a:rPr>
              <a:t>Build and run the raw hello payload</a:t>
            </a:r>
          </a:p>
        </p:txBody>
      </p:sp>
      <p:sp>
        <p:nvSpPr>
          <p:cNvPr id="2" name="Code panel">
            <a:extLst xmlns:a="http://schemas.openxmlformats.org/drawingml/2006/main">
              <a:ext uri="{FF2B5EF4-FFF2-40B4-BE49-F238E27FC236}">
                <a16:creationId xmlns:a16="http://schemas.microsoft.com/office/drawing/2014/main" id="{C06D6309-42D8-4247-B2FE-7B14B78B72CE}"/>
              </a:ext>
            </a:extLst>
          </p:cNvPr>
          <p:cNvSpPr>
            <a:spLocks xmlns:a="http://schemas.openxmlformats.org/drawingml/2006/main" noGrp="1"/>
          </p:cNvSpPr>
          <p:nvPr/>
        </p:nvSpPr>
        <p:spPr>
          <a:xfrm xmlns:a="http://schemas.openxmlformats.org/drawingml/2006/main">
            <a:off x="419100" y="1333500"/>
            <a:ext cx="8305800" cy="3248025"/>
          </a:xfrm>
          <a:prstGeom xmlns:a="http://schemas.openxmlformats.org/drawingml/2006/main" prst="roundRect">
            <a:avLst>
              <a:gd name="adj" fmla="val 5279"/>
            </a:avLst>
          </a:prstGeom>
          <a:solidFill xmlns:a="http://schemas.openxmlformats.org/drawingml/2006/main">
            <a:srgbClr val="11151C"/>
          </a:solidFill>
          <a:ln xmlns:a="http://schemas.openxmlformats.org/drawingml/2006/main" w="9525">
            <a:solidFill>
              <a:srgbClr val="78838A"/>
            </a:solidFill>
          </a:ln>
        </p:spPr>
      </p:sp>
      <p:sp>
        <p:nvSpPr>
          <p:cNvPr id="3" name="Teal rule">
            <a:extLst xmlns:a="http://schemas.openxmlformats.org/drawingml/2006/main">
              <a:ext uri="{FF2B5EF4-FFF2-40B4-BE49-F238E27FC236}">
                <a16:creationId xmlns:a16="http://schemas.microsoft.com/office/drawing/2014/main" id="{EDDCE4B6-D467-46C2-8027-3CC3CF9F932D}"/>
              </a:ext>
            </a:extLst>
          </p:cNvPr>
          <p:cNvSpPr>
            <a:spLocks xmlns:a="http://schemas.openxmlformats.org/drawingml/2006/main" noGrp="1"/>
          </p:cNvSpPr>
          <p:nvPr/>
        </p:nvSpPr>
        <p:spPr>
          <a:xfrm xmlns:a="http://schemas.openxmlformats.org/drawingml/2006/main">
            <a:off x="419100" y="1333500"/>
            <a:ext cx="8305800" cy="76200"/>
          </a:xfrm>
          <a:prstGeom xmlns:a="http://schemas.openxmlformats.org/drawingml/2006/main" prst="rect">
            <a:avLst/>
          </a:prstGeom>
          <a:solidFill xmlns:a="http://schemas.openxmlformats.org/drawingml/2006/main">
            <a:srgbClr val="247793"/>
          </a:solidFill>
          <a:ln xmlns:a="http://schemas.openxmlformats.org/drawingml/2006/main" w="0">
            <a:noFill/>
          </a:ln>
        </p:spPr>
      </p:sp>
      <p:sp>
        <p:nvSpPr>
          <p:cNvPr id="4" name="The supplied Makefile handles all steps">
            <a:extLst xmlns:a="http://schemas.openxmlformats.org/drawingml/2006/main">
              <a:ext uri="{FF2B5EF4-FFF2-40B4-BE49-F238E27FC236}">
                <a16:creationId xmlns:a16="http://schemas.microsoft.com/office/drawing/2014/main" id="{987507FA-149A-4C2E-857B-57AF86608FBA}"/>
              </a:ext>
            </a:extLst>
          </p:cNvPr>
          <p:cNvSpPr>
            <a:spLocks xmlns:a="http://schemas.openxmlformats.org/drawingml/2006/main" noGrp="1"/>
          </p:cNvSpPr>
          <p:nvPr/>
        </p:nvSpPr>
        <p:spPr>
          <a:xfrm xmlns:a="http://schemas.openxmlformats.org/drawingml/2006/main">
            <a:off x="628650" y="1552575"/>
            <a:ext cx="7886700" cy="3429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875" b="1">
                <a:solidFill>
                  <a:srgbClr val="B7DDD2"/>
                </a:solidFill>
                <a:latin typeface="Arial"/>
                <a:ea typeface="Arial"/>
                <a:cs typeface="Arial"/>
              </a:defRPr>
            </a:pPr>
            <a:r>
              <a:rPr sz="1875" b="1">
                <a:solidFill>
                  <a:srgbClr val="B7DDD2"/>
                </a:solidFill>
                <a:latin typeface="Arial"/>
                <a:ea typeface="Arial"/>
                <a:cs typeface="Arial"/>
              </a:rPr>
              <a:t>The supplied Makefile handles all steps</a:t>
            </a:r>
          </a:p>
        </p:txBody>
      </p:sp>
      <p:sp>
        <p:nvSpPr>
          <p:cNvPr id="5" name="cd ~/csc472-week04/class07&#10;make&#10;file hello_runner&#10;">
            <a:extLst xmlns:a="http://schemas.openxmlformats.org/drawingml/2006/main">
              <a:ext uri="{FF2B5EF4-FFF2-40B4-BE49-F238E27FC236}">
                <a16:creationId xmlns:a16="http://schemas.microsoft.com/office/drawing/2014/main" id="{873737F7-2977-409E-A242-7A967C310E9A}"/>
              </a:ext>
            </a:extLst>
          </p:cNvPr>
          <p:cNvSpPr>
            <a:spLocks xmlns:a="http://schemas.openxmlformats.org/drawingml/2006/main" noGrp="1"/>
          </p:cNvSpPr>
          <p:nvPr/>
        </p:nvSpPr>
        <p:spPr>
          <a:xfrm xmlns:a="http://schemas.openxmlformats.org/drawingml/2006/main">
            <a:off x="628650" y="2057400"/>
            <a:ext cx="7886700" cy="24003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800" b="0">
                <a:solidFill>
                  <a:srgbClr val="E6F4EF"/>
                </a:solidFill>
                <a:latin typeface="Consolas"/>
                <a:ea typeface="Consolas"/>
                <a:cs typeface="Consolas"/>
              </a:defRPr>
            </a:pPr>
            <a:r>
              <a:rPr sz="1800" b="0">
                <a:solidFill>
                  <a:srgbClr val="E6F4EF"/>
                </a:solidFill>
                <a:latin typeface="Consolas"/>
                <a:ea typeface="Consolas"/>
                <a:cs typeface="Consolas"/>
              </a:rPr>
              <a:t>cd ~/csc472-week04/class07</a:t>
            </a:r>
          </a:p>
          <a:p xmlns:a="http://schemas.openxmlformats.org/drawingml/2006/main">
            <a:pPr algn="l">
              <a:defRPr sz="1800" b="0">
                <a:solidFill>
                  <a:srgbClr val="E6F4EF"/>
                </a:solidFill>
                <a:latin typeface="Consolas"/>
                <a:ea typeface="Consolas"/>
                <a:cs typeface="Consolas"/>
              </a:defRPr>
            </a:pPr>
            <a:r>
              <a:rPr sz="1800" b="0">
                <a:solidFill>
                  <a:srgbClr val="E6F4EF"/>
                </a:solidFill>
                <a:latin typeface="Consolas"/>
                <a:ea typeface="Consolas"/>
                <a:cs typeface="Consolas"/>
              </a:rPr>
              <a:t>make</a:t>
            </a:r>
          </a:p>
          <a:p xmlns:a="http://schemas.openxmlformats.org/drawingml/2006/main">
            <a:pPr algn="l">
              <a:defRPr sz="1800" b="0">
                <a:solidFill>
                  <a:srgbClr val="E6F4EF"/>
                </a:solidFill>
                <a:latin typeface="Consolas"/>
                <a:ea typeface="Consolas"/>
                <a:cs typeface="Consolas"/>
              </a:defRPr>
            </a:pPr>
            <a:r>
              <a:rPr sz="1800" b="0">
                <a:solidFill>
                  <a:srgbClr val="E6F4EF"/>
                </a:solidFill>
                <a:latin typeface="Consolas"/>
                <a:ea typeface="Consolas"/>
                <a:cs typeface="Consolas"/>
              </a:rPr>
              <a:t>file hello_runner</a:t>
            </a:r>
          </a:p>
          <a:p xmlns:a="http://schemas.openxmlformats.org/drawingml/2006/main">
            <a:pPr algn="l">
              <a:defRPr sz="1800" b="0">
                <a:solidFill>
                  <a:srgbClr val="E6F4EF"/>
                </a:solidFill>
                <a:latin typeface="Consolas"/>
                <a:ea typeface="Consolas"/>
                <a:cs typeface="Consolas"/>
              </a:defRPr>
            </a:pPr>
            <a:r>
              <a:rPr sz="1800" b="0">
                <a:solidFill>
                  <a:srgbClr val="E6F4EF"/>
                </a:solidFill>
                <a:latin typeface="Consolas"/>
                <a:ea typeface="Consolas"/>
                <a:cs typeface="Consolas"/>
              </a:rPr>
              <a:t>./hello_runner</a:t>
            </a:r>
          </a:p>
          <a:p xmlns:a="http://schemas.openxmlformats.org/drawingml/2006/main">
            <a:pPr algn="l">
              <a:defRPr sz="1800" b="0">
                <a:solidFill>
                  <a:srgbClr val="E6F4EF"/>
                </a:solidFill>
                <a:latin typeface="Consolas"/>
                <a:ea typeface="Consolas"/>
                <a:cs typeface="Consolas"/>
              </a:defRPr>
            </a:pPr>
            <a:r>
              <a:rPr sz="1800" b="0">
                <a:solidFill>
                  <a:srgbClr val="E6F4EF"/>
                </a:solidFill>
                <a:latin typeface="Consolas"/>
                <a:ea typeface="Consolas"/>
                <a:cs typeface="Consolas"/>
              </a:rPr>
              <a:t>printf '\n'</a:t>
            </a:r>
          </a:p>
          <a:p xmlns:a="http://schemas.openxmlformats.org/drawingml/2006/main">
            <a:r>
              <a:t/>
            </a:r>
          </a:p>
          <a:p xmlns:a="http://schemas.openxmlformats.org/drawingml/2006/main">
            <a:pPr algn="l">
              <a:defRPr sz="1800" b="0">
                <a:solidFill>
                  <a:srgbClr val="E6F4EF"/>
                </a:solidFill>
                <a:latin typeface="Consolas"/>
                <a:ea typeface="Consolas"/>
                <a:cs typeface="Consolas"/>
              </a:defRPr>
            </a:pPr>
            <a:r>
              <a:rPr sz="1800" b="0">
                <a:solidFill>
                  <a:srgbClr val="E6F4EF"/>
                </a:solidFill>
                <a:latin typeface="Consolas"/>
                <a:ea typeface="Consolas"/>
                <a:cs typeface="Consolas"/>
              </a:rPr>
              <a:t># Expected payload output: hello</a:t>
            </a:r>
          </a:p>
        </p:txBody>
      </p:sp>
      <p:sp>
        <p:nvSpPr>
          <p:cNvPr id="6" name="The payload calls exit(0). It does not return to t">
            <a:extLst xmlns:a="http://schemas.openxmlformats.org/drawingml/2006/main">
              <a:ext uri="{FF2B5EF4-FFF2-40B4-BE49-F238E27FC236}">
                <a16:creationId xmlns:a16="http://schemas.microsoft.com/office/drawing/2014/main" id="{2E7449B3-9A95-4451-8318-F1D1B11266D6}"/>
              </a:ext>
            </a:extLst>
          </p:cNvPr>
          <p:cNvSpPr>
            <a:spLocks xmlns:a="http://schemas.openxmlformats.org/drawingml/2006/main" noGrp="1"/>
          </p:cNvSpPr>
          <p:nvPr/>
        </p:nvSpPr>
        <p:spPr>
          <a:xfrm xmlns:a="http://schemas.openxmlformats.org/drawingml/2006/main">
            <a:off x="419100" y="5048250"/>
            <a:ext cx="8305800" cy="704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2025" b="0">
                <a:solidFill>
                  <a:srgbClr val="1A1A1A"/>
                </a:solidFill>
                <a:latin typeface="Arial"/>
                <a:ea typeface="Arial"/>
                <a:cs typeface="Arial"/>
              </a:defRPr>
            </a:pPr>
            <a:r>
              <a:rPr sz="2025" b="0">
                <a:solidFill>
                  <a:srgbClr val="1A1A1A"/>
                </a:solidFill>
                <a:latin typeface="Arial"/>
                <a:ea typeface="Arial"/>
                <a:cs typeface="Arial"/>
              </a:rPr>
              <a:t>The payload calls exit(0). It does not return to the C runner.</a:t>
            </a:r>
          </a:p>
        </p:txBody>
      </p:sp>
      <p:sp>
        <p:nvSpPr>
          <p:cNvPr id="7" name="Page · 14">
            <a:extLst xmlns:a="http://schemas.openxmlformats.org/drawingml/2006/main">
              <a:ext uri="{FF2B5EF4-FFF2-40B4-BE49-F238E27FC236}">
                <a16:creationId xmlns:a16="http://schemas.microsoft.com/office/drawing/2014/main" id="{D8BD7B51-5C3B-4C31-BA8F-8E7E7C823646}"/>
              </a:ext>
            </a:extLst>
          </p:cNvPr>
          <p:cNvSpPr>
            <a:spLocks xmlns:a="http://schemas.openxmlformats.org/drawingml/2006/main" noGrp="1"/>
          </p:cNvSpPr>
          <p:nvPr/>
        </p:nvSpPr>
        <p:spPr>
          <a:xfrm xmlns:a="http://schemas.openxmlformats.org/drawingml/2006/main">
            <a:off x="400050" y="6505575"/>
            <a:ext cx="2095500" cy="228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050" b="0">
                <a:solidFill>
                  <a:srgbClr val="55606B"/>
                </a:solidFill>
                <a:latin typeface="Arial"/>
                <a:ea typeface="Arial"/>
                <a:cs typeface="Arial"/>
              </a:defRPr>
            </a:pPr>
            <a:r>
              <a:rPr sz="1050" b="0">
                <a:solidFill>
                  <a:srgbClr val="55606B"/>
                </a:solidFill>
                <a:latin typeface="Arial"/>
                <a:ea typeface="Arial"/>
                <a:cs typeface="Arial"/>
              </a:rPr>
              <a:t>Page · 14</a:t>
            </a:r>
          </a:p>
        </p:txBody>
      </p:sp>
      <p:pic>
        <p:nvPicPr>
          <p:cNvPr id="16" name=""/>
          <p:cNvPicPr>
            <a:picLocks xmlns:a="http://schemas.openxmlformats.org/drawingml/2006/main" noChangeAspect="1"/>
          </p:cNvPicPr>
          <p:nvPr/>
        </p:nvPicPr>
        <p:blipFill>
          <a:blip xmlns:r="http://schemas.openxmlformats.org/officeDocument/2006/relationships" xmlns:a="http://schemas.openxmlformats.org/drawingml/2006/main" r:embed="R4cb2ebe567344714"/>
          <a:stretch xmlns:a="http://schemas.openxmlformats.org/drawingml/2006/main"/>
        </p:blipFill>
        <p:spPr>
          <a:xfrm xmlns:a="http://schemas.openxmlformats.org/drawingml/2006/main">
            <a:off x="8639455" y="6029325"/>
            <a:ext cx="466165" cy="762000"/>
          </a:xfrm>
          <a:prstGeom xmlns:a="http://schemas.openxmlformats.org/drawingml/2006/main" prst="rect">
            <a:avLst/>
          </a:prstGeom>
        </p:spPr>
      </p:pic>
    </p:spTree>
    <p:extLst>
      <p:ext uri="{BB962C8B-B14F-4D97-AF65-F5344CB8AC3E}">
        <p14:creationId xmlns:p14="http://schemas.microsoft.com/office/powerpoint/2010/main" val="1826921699"/>
      </p:ext>
    </p:extLst>
  </p:cSld>
</p:sld>
</file>

<file path=ppt/slides/slide15.xml><?xml version="1.0" encoding="utf-8"?>
<p:sld xmlns:p="http://schemas.openxmlformats.org/presentationml/2006/main">
  <p:cSld>
    <p:spTree>
      <p:nvGrpSpPr>
        <p:cNvPr id="1" name=""/>
        <p:cNvGrpSpPr/>
        <p:nvPr/>
      </p:nvGrpSpPr>
      <p:grpSpPr>
        <a:xfrm xmlns:a="http://schemas.openxmlformats.org/drawingml/2006/main"/>
      </p:grpSpPr>
      <p:sp>
        <p:nvSpPr>
          <p:cNvPr id="9" name="GEF: stop at the copied entry point">
            <a:extLst xmlns:a="http://schemas.openxmlformats.org/drawingml/2006/main">
              <a:ext uri="{FF2B5EF4-FFF2-40B4-BE49-F238E27FC236}">
                <a16:creationId xmlns:a16="http://schemas.microsoft.com/office/drawing/2014/main" id="{C64EF94A-5E99-4A3E-8519-D652B4AE928E}"/>
              </a:ext>
            </a:extLst>
          </p:cNvPr>
          <p:cNvSpPr>
            <a:spLocks xmlns:a="http://schemas.openxmlformats.org/drawingml/2006/main" noGrp="1"/>
          </p:cNvSpPr>
          <p:nvPr/>
        </p:nvSpPr>
        <p:spPr>
          <a:xfrm xmlns:a="http://schemas.openxmlformats.org/drawingml/2006/main">
            <a:off x="400050" y="161925"/>
            <a:ext cx="8343900" cy="4857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2700" b="1">
                <a:solidFill>
                  <a:srgbClr val="FFFFFF"/>
                </a:solidFill>
                <a:latin typeface="Arial"/>
                <a:ea typeface="Arial"/>
                <a:cs typeface="Arial"/>
              </a:defRPr>
            </a:pPr>
            <a:r>
              <a:rPr sz="2700" b="1">
                <a:solidFill>
                  <a:srgbClr val="FFFFFF"/>
                </a:solidFill>
                <a:latin typeface="Arial"/>
                <a:ea typeface="Arial"/>
                <a:cs typeface="Arial"/>
              </a:rPr>
              <a:t>GEF: stop at the copied entry point</a:t>
            </a:r>
          </a:p>
        </p:txBody>
      </p:sp>
      <p:sp>
        <p:nvSpPr>
          <p:cNvPr id="2" name="Code panel">
            <a:extLst xmlns:a="http://schemas.openxmlformats.org/drawingml/2006/main">
              <a:ext uri="{FF2B5EF4-FFF2-40B4-BE49-F238E27FC236}">
                <a16:creationId xmlns:a16="http://schemas.microsoft.com/office/drawing/2014/main" id="{4F19D523-DFB3-4D5C-9579-2F8CB0BC7BDD}"/>
              </a:ext>
            </a:extLst>
          </p:cNvPr>
          <p:cNvSpPr>
            <a:spLocks xmlns:a="http://schemas.openxmlformats.org/drawingml/2006/main" noGrp="1"/>
          </p:cNvSpPr>
          <p:nvPr/>
        </p:nvSpPr>
        <p:spPr>
          <a:xfrm xmlns:a="http://schemas.openxmlformats.org/drawingml/2006/main">
            <a:off x="419100" y="1200150"/>
            <a:ext cx="8305800" cy="3943350"/>
          </a:xfrm>
          <a:prstGeom xmlns:a="http://schemas.openxmlformats.org/drawingml/2006/main" prst="roundRect">
            <a:avLst>
              <a:gd name="adj" fmla="val 4348"/>
            </a:avLst>
          </a:prstGeom>
          <a:solidFill xmlns:a="http://schemas.openxmlformats.org/drawingml/2006/main">
            <a:srgbClr val="11151C"/>
          </a:solidFill>
          <a:ln xmlns:a="http://schemas.openxmlformats.org/drawingml/2006/main" w="9525">
            <a:solidFill>
              <a:srgbClr val="78838A"/>
            </a:solidFill>
          </a:ln>
        </p:spPr>
      </p:sp>
      <p:sp>
        <p:nvSpPr>
          <p:cNvPr id="3" name="Teal rule">
            <a:extLst xmlns:a="http://schemas.openxmlformats.org/drawingml/2006/main">
              <a:ext uri="{FF2B5EF4-FFF2-40B4-BE49-F238E27FC236}">
                <a16:creationId xmlns:a16="http://schemas.microsoft.com/office/drawing/2014/main" id="{75F1F1FB-9FEB-4065-9B47-F46F5A7AA923}"/>
              </a:ext>
            </a:extLst>
          </p:cNvPr>
          <p:cNvSpPr>
            <a:spLocks xmlns:a="http://schemas.openxmlformats.org/drawingml/2006/main" noGrp="1"/>
          </p:cNvSpPr>
          <p:nvPr/>
        </p:nvSpPr>
        <p:spPr>
          <a:xfrm xmlns:a="http://schemas.openxmlformats.org/drawingml/2006/main">
            <a:off x="419100" y="1200150"/>
            <a:ext cx="8305800" cy="76200"/>
          </a:xfrm>
          <a:prstGeom xmlns:a="http://schemas.openxmlformats.org/drawingml/2006/main" prst="rect">
            <a:avLst/>
          </a:prstGeom>
          <a:solidFill xmlns:a="http://schemas.openxmlformats.org/drawingml/2006/main">
            <a:srgbClr val="247793"/>
          </a:solidFill>
          <a:ln xmlns:a="http://schemas.openxmlformats.org/drawingml/2006/main" w="0">
            <a:noFill/>
          </a:ln>
        </p:spPr>
      </p:sp>
      <p:sp>
        <p:nvSpPr>
          <p:cNvPr id="4" name="gdb -q ./hello_runner">
            <a:extLst xmlns:a="http://schemas.openxmlformats.org/drawingml/2006/main">
              <a:ext uri="{FF2B5EF4-FFF2-40B4-BE49-F238E27FC236}">
                <a16:creationId xmlns:a16="http://schemas.microsoft.com/office/drawing/2014/main" id="{B625F4FB-B895-4D35-9609-E032C840067F}"/>
              </a:ext>
            </a:extLst>
          </p:cNvPr>
          <p:cNvSpPr>
            <a:spLocks xmlns:a="http://schemas.openxmlformats.org/drawingml/2006/main" noGrp="1"/>
          </p:cNvSpPr>
          <p:nvPr/>
        </p:nvSpPr>
        <p:spPr>
          <a:xfrm xmlns:a="http://schemas.openxmlformats.org/drawingml/2006/main">
            <a:off x="628650" y="1419225"/>
            <a:ext cx="7886700" cy="3429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875" b="1">
                <a:solidFill>
                  <a:srgbClr val="B7DDD2"/>
                </a:solidFill>
                <a:latin typeface="Arial"/>
                <a:ea typeface="Arial"/>
                <a:cs typeface="Arial"/>
              </a:defRPr>
            </a:pPr>
            <a:r>
              <a:rPr sz="1875" b="1">
                <a:solidFill>
                  <a:srgbClr val="B7DDD2"/>
                </a:solidFill>
                <a:latin typeface="Arial"/>
                <a:ea typeface="Arial"/>
                <a:cs typeface="Arial"/>
              </a:rPr>
              <a:t>gdb -q ./hello_runner</a:t>
            </a:r>
          </a:p>
        </p:txBody>
      </p:sp>
      <p:sp>
        <p:nvSpPr>
          <p:cNvPr id="5" name="gef config context.layout 'regs code stack'&#10;break ">
            <a:extLst xmlns:a="http://schemas.openxmlformats.org/drawingml/2006/main">
              <a:ext uri="{FF2B5EF4-FFF2-40B4-BE49-F238E27FC236}">
                <a16:creationId xmlns:a16="http://schemas.microsoft.com/office/drawing/2014/main" id="{CC3740C4-15CF-4F13-A0AE-7FCE1F2F12D4}"/>
              </a:ext>
            </a:extLst>
          </p:cNvPr>
          <p:cNvSpPr>
            <a:spLocks xmlns:a="http://schemas.openxmlformats.org/drawingml/2006/main" noGrp="1"/>
          </p:cNvSpPr>
          <p:nvPr/>
        </p:nvSpPr>
        <p:spPr>
          <a:xfrm xmlns:a="http://schemas.openxmlformats.org/drawingml/2006/main">
            <a:off x="628650" y="1924050"/>
            <a:ext cx="7886700" cy="30956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725" b="0">
                <a:solidFill>
                  <a:srgbClr val="E6F4EF"/>
                </a:solidFill>
                <a:latin typeface="Consolas"/>
                <a:ea typeface="Consolas"/>
                <a:cs typeface="Consolas"/>
              </a:defRPr>
            </a:pPr>
            <a:r>
              <a:rPr sz="1725" b="0">
                <a:solidFill>
                  <a:srgbClr val="E6F4EF"/>
                </a:solidFill>
                <a:latin typeface="Consolas"/>
                <a:ea typeface="Consolas"/>
                <a:cs typeface="Consolas"/>
              </a:rPr>
              <a:t>gef config context.layout 'regs code stack'</a:t>
            </a:r>
          </a:p>
          <a:p xmlns:a="http://schemas.openxmlformats.org/drawingml/2006/main">
            <a:pPr algn="l">
              <a:defRPr sz="1725" b="0">
                <a:solidFill>
                  <a:srgbClr val="E6F4EF"/>
                </a:solidFill>
                <a:latin typeface="Consolas"/>
                <a:ea typeface="Consolas"/>
                <a:cs typeface="Consolas"/>
              </a:defRPr>
            </a:pPr>
            <a:r>
              <a:rPr sz="1725" b="0">
                <a:solidFill>
                  <a:srgbClr val="E6F4EF"/>
                </a:solidFill>
                <a:latin typeface="Consolas"/>
                <a:ea typeface="Consolas"/>
                <a:cs typeface="Consolas"/>
              </a:rPr>
              <a:t>break ready_for_debug</a:t>
            </a:r>
          </a:p>
          <a:p xmlns:a="http://schemas.openxmlformats.org/drawingml/2006/main">
            <a:pPr algn="l">
              <a:defRPr sz="1725" b="0">
                <a:solidFill>
                  <a:srgbClr val="E6F4EF"/>
                </a:solidFill>
                <a:latin typeface="Consolas"/>
                <a:ea typeface="Consolas"/>
                <a:cs typeface="Consolas"/>
              </a:defRPr>
            </a:pPr>
            <a:r>
              <a:rPr sz="1725" b="0">
                <a:solidFill>
                  <a:srgbClr val="E6F4EF"/>
                </a:solidFill>
                <a:latin typeface="Consolas"/>
                <a:ea typeface="Consolas"/>
                <a:cs typeface="Consolas"/>
              </a:rPr>
              <a:t>run</a:t>
            </a:r>
          </a:p>
          <a:p xmlns:a="http://schemas.openxmlformats.org/drawingml/2006/main">
            <a:pPr algn="l">
              <a:defRPr sz="1725" b="0">
                <a:solidFill>
                  <a:srgbClr val="E6F4EF"/>
                </a:solidFill>
                <a:latin typeface="Consolas"/>
                <a:ea typeface="Consolas"/>
                <a:cs typeface="Consolas"/>
              </a:defRPr>
            </a:pPr>
            <a:r>
              <a:rPr sz="1725" b="0">
                <a:solidFill>
                  <a:srgbClr val="E6F4EF"/>
                </a:solidFill>
                <a:latin typeface="Consolas"/>
                <a:ea typeface="Consolas"/>
                <a:cs typeface="Consolas"/>
              </a:rPr>
              <a:t>set $p = (unsigned char *)region</a:t>
            </a:r>
          </a:p>
          <a:p xmlns:a="http://schemas.openxmlformats.org/drawingml/2006/main">
            <a:pPr algn="l">
              <a:defRPr sz="1725" b="0">
                <a:solidFill>
                  <a:srgbClr val="E6F4EF"/>
                </a:solidFill>
                <a:latin typeface="Consolas"/>
                <a:ea typeface="Consolas"/>
                <a:cs typeface="Consolas"/>
              </a:defRPr>
            </a:pPr>
            <a:r>
              <a:rPr sz="1725" b="0">
                <a:solidFill>
                  <a:srgbClr val="E6F4EF"/>
                </a:solidFill>
                <a:latin typeface="Consolas"/>
                <a:ea typeface="Consolas"/>
                <a:cs typeface="Consolas"/>
              </a:rPr>
              <a:t>x/37bx $p</a:t>
            </a:r>
          </a:p>
          <a:p xmlns:a="http://schemas.openxmlformats.org/drawingml/2006/main">
            <a:pPr algn="l">
              <a:defRPr sz="1725" b="0">
                <a:solidFill>
                  <a:srgbClr val="E6F4EF"/>
                </a:solidFill>
                <a:latin typeface="Consolas"/>
                <a:ea typeface="Consolas"/>
                <a:cs typeface="Consolas"/>
              </a:defRPr>
            </a:pPr>
            <a:r>
              <a:rPr sz="1725" b="0">
                <a:solidFill>
                  <a:srgbClr val="E6F4EF"/>
                </a:solidFill>
                <a:latin typeface="Consolas"/>
                <a:ea typeface="Consolas"/>
                <a:cs typeface="Consolas"/>
              </a:rPr>
              <a:t>x/12i $p</a:t>
            </a:r>
          </a:p>
          <a:p xmlns:a="http://schemas.openxmlformats.org/drawingml/2006/main">
            <a:pPr algn="l">
              <a:defRPr sz="1725" b="0">
                <a:solidFill>
                  <a:srgbClr val="E6F4EF"/>
                </a:solidFill>
                <a:latin typeface="Consolas"/>
                <a:ea typeface="Consolas"/>
                <a:cs typeface="Consolas"/>
              </a:defRPr>
            </a:pPr>
            <a:r>
              <a:rPr sz="1725" b="0">
                <a:solidFill>
                  <a:srgbClr val="E6F4EF"/>
                </a:solidFill>
                <a:latin typeface="Consolas"/>
                <a:ea typeface="Consolas"/>
                <a:cs typeface="Consolas"/>
              </a:rPr>
              <a:t>vmmap</a:t>
            </a:r>
          </a:p>
          <a:p xmlns:a="http://schemas.openxmlformats.org/drawingml/2006/main">
            <a:pPr algn="l">
              <a:defRPr sz="1725" b="0">
                <a:solidFill>
                  <a:srgbClr val="E6F4EF"/>
                </a:solidFill>
                <a:latin typeface="Consolas"/>
                <a:ea typeface="Consolas"/>
                <a:cs typeface="Consolas"/>
              </a:defRPr>
            </a:pPr>
            <a:r>
              <a:rPr sz="1725" b="0">
                <a:solidFill>
                  <a:srgbClr val="E6F4EF"/>
                </a:solidFill>
                <a:latin typeface="Consolas"/>
                <a:ea typeface="Consolas"/>
                <a:cs typeface="Consolas"/>
              </a:rPr>
              <a:t>break *$p</a:t>
            </a:r>
          </a:p>
          <a:p xmlns:a="http://schemas.openxmlformats.org/drawingml/2006/main">
            <a:pPr algn="l">
              <a:defRPr sz="1725" b="0">
                <a:solidFill>
                  <a:srgbClr val="E6F4EF"/>
                </a:solidFill>
                <a:latin typeface="Consolas"/>
                <a:ea typeface="Consolas"/>
                <a:cs typeface="Consolas"/>
              </a:defRPr>
            </a:pPr>
            <a:r>
              <a:rPr sz="1725" b="0">
                <a:solidFill>
                  <a:srgbClr val="E6F4EF"/>
                </a:solidFill>
                <a:latin typeface="Consolas"/>
                <a:ea typeface="Consolas"/>
                <a:cs typeface="Consolas"/>
              </a:rPr>
              <a:t>continue</a:t>
            </a:r>
          </a:p>
        </p:txBody>
      </p:sp>
      <p:sp>
        <p:nvSpPr>
          <p:cNvPr id="6" name="Use this run’s region address. The copied mapping ">
            <a:extLst xmlns:a="http://schemas.openxmlformats.org/drawingml/2006/main">
              <a:ext uri="{FF2B5EF4-FFF2-40B4-BE49-F238E27FC236}">
                <a16:creationId xmlns:a16="http://schemas.microsoft.com/office/drawing/2014/main" id="{8BEB3EC7-8F49-4105-8C53-5C093A225533}"/>
              </a:ext>
            </a:extLst>
          </p:cNvPr>
          <p:cNvSpPr>
            <a:spLocks xmlns:a="http://schemas.openxmlformats.org/drawingml/2006/main" noGrp="1"/>
          </p:cNvSpPr>
          <p:nvPr/>
        </p:nvSpPr>
        <p:spPr>
          <a:xfrm xmlns:a="http://schemas.openxmlformats.org/drawingml/2006/main">
            <a:off x="419100" y="5505450"/>
            <a:ext cx="8039100" cy="4286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350" b="0">
                <a:solidFill>
                  <a:srgbClr val="55606B"/>
                </a:solidFill>
                <a:latin typeface="Arial"/>
                <a:ea typeface="Arial"/>
                <a:cs typeface="Arial"/>
              </a:defRPr>
            </a:pPr>
            <a:r>
              <a:rPr sz="1350" b="0">
                <a:solidFill>
                  <a:srgbClr val="55606B"/>
                </a:solidFill>
                <a:latin typeface="Arial"/>
                <a:ea typeface="Arial"/>
                <a:cs typeface="Arial"/>
              </a:rPr>
              <a:t>Use this run’s region address. The copied mapping should be readable + executable.</a:t>
            </a:r>
          </a:p>
        </p:txBody>
      </p:sp>
      <p:sp>
        <p:nvSpPr>
          <p:cNvPr id="7" name="Page · 15">
            <a:extLst xmlns:a="http://schemas.openxmlformats.org/drawingml/2006/main">
              <a:ext uri="{FF2B5EF4-FFF2-40B4-BE49-F238E27FC236}">
                <a16:creationId xmlns:a16="http://schemas.microsoft.com/office/drawing/2014/main" id="{1F4A1C63-3902-416B-851B-00FFD54A0F99}"/>
              </a:ext>
            </a:extLst>
          </p:cNvPr>
          <p:cNvSpPr>
            <a:spLocks xmlns:a="http://schemas.openxmlformats.org/drawingml/2006/main" noGrp="1"/>
          </p:cNvSpPr>
          <p:nvPr/>
        </p:nvSpPr>
        <p:spPr>
          <a:xfrm xmlns:a="http://schemas.openxmlformats.org/drawingml/2006/main">
            <a:off x="400050" y="6505575"/>
            <a:ext cx="2095500" cy="228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050" b="0">
                <a:solidFill>
                  <a:srgbClr val="55606B"/>
                </a:solidFill>
                <a:latin typeface="Arial"/>
                <a:ea typeface="Arial"/>
                <a:cs typeface="Arial"/>
              </a:defRPr>
            </a:pPr>
            <a:r>
              <a:rPr sz="1050" b="0">
                <a:solidFill>
                  <a:srgbClr val="55606B"/>
                </a:solidFill>
                <a:latin typeface="Arial"/>
                <a:ea typeface="Arial"/>
                <a:cs typeface="Arial"/>
              </a:rPr>
              <a:t>Page · 15</a:t>
            </a:r>
          </a:p>
        </p:txBody>
      </p:sp>
      <p:pic>
        <p:nvPicPr>
          <p:cNvPr id="16" name=""/>
          <p:cNvPicPr>
            <a:picLocks xmlns:a="http://schemas.openxmlformats.org/drawingml/2006/main" noChangeAspect="1"/>
          </p:cNvPicPr>
          <p:nvPr/>
        </p:nvPicPr>
        <p:blipFill>
          <a:blip xmlns:r="http://schemas.openxmlformats.org/officeDocument/2006/relationships" xmlns:a="http://schemas.openxmlformats.org/drawingml/2006/main" r:embed="R5e8609b46e244fb2"/>
          <a:stretch xmlns:a="http://schemas.openxmlformats.org/drawingml/2006/main"/>
        </p:blipFill>
        <p:spPr>
          <a:xfrm xmlns:a="http://schemas.openxmlformats.org/drawingml/2006/main">
            <a:off x="8639455" y="6029325"/>
            <a:ext cx="466165" cy="762000"/>
          </a:xfrm>
          <a:prstGeom xmlns:a="http://schemas.openxmlformats.org/drawingml/2006/main" prst="rect">
            <a:avLst/>
          </a:prstGeom>
        </p:spPr>
      </p:pic>
    </p:spTree>
    <p:extLst>
      <p:ext uri="{BB962C8B-B14F-4D97-AF65-F5344CB8AC3E}">
        <p14:creationId xmlns:p14="http://schemas.microsoft.com/office/powerpoint/2010/main" val="1362384324"/>
      </p:ext>
    </p:extLst>
  </p:cSld>
</p:sld>
</file>

<file path=ppt/slides/slide16.xml><?xml version="1.0" encoding="utf-8"?>
<p:sld xmlns:p="http://schemas.openxmlformats.org/presentationml/2006/main">
  <p:cSld>
    <p:spTree>
      <p:nvGrpSpPr>
        <p:cNvPr id="1" name=""/>
        <p:cNvGrpSpPr/>
        <p:nvPr/>
      </p:nvGrpSpPr>
      <p:grpSpPr>
        <a:xfrm xmlns:a="http://schemas.openxmlformats.org/drawingml/2006/main"/>
      </p:grpSpPr>
      <p:sp>
        <p:nvSpPr>
          <p:cNvPr id="9" name="GEF: follow jump–call–pop">
            <a:extLst xmlns:a="http://schemas.openxmlformats.org/drawingml/2006/main">
              <a:ext uri="{FF2B5EF4-FFF2-40B4-BE49-F238E27FC236}">
                <a16:creationId xmlns:a16="http://schemas.microsoft.com/office/drawing/2014/main" id="{E6B982CF-F2A3-4A74-A0C3-6C14234D6B4A}"/>
              </a:ext>
            </a:extLst>
          </p:cNvPr>
          <p:cNvSpPr>
            <a:spLocks xmlns:a="http://schemas.openxmlformats.org/drawingml/2006/main" noGrp="1"/>
          </p:cNvSpPr>
          <p:nvPr/>
        </p:nvSpPr>
        <p:spPr>
          <a:xfrm xmlns:a="http://schemas.openxmlformats.org/drawingml/2006/main">
            <a:off x="400050" y="161925"/>
            <a:ext cx="8343900" cy="4857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2700" b="1">
                <a:solidFill>
                  <a:srgbClr val="FFFFFF"/>
                </a:solidFill>
                <a:latin typeface="Arial"/>
                <a:ea typeface="Arial"/>
                <a:cs typeface="Arial"/>
              </a:defRPr>
            </a:pPr>
            <a:r>
              <a:rPr sz="2700" b="1">
                <a:solidFill>
                  <a:srgbClr val="FFFFFF"/>
                </a:solidFill>
                <a:latin typeface="Arial"/>
                <a:ea typeface="Arial"/>
                <a:cs typeface="Arial"/>
              </a:rPr>
              <a:t>GEF: follow jump–call–pop</a:t>
            </a:r>
          </a:p>
        </p:txBody>
      </p:sp>
      <p:sp>
        <p:nvSpPr>
          <p:cNvPr id="2" name="Code panel">
            <a:extLst xmlns:a="http://schemas.openxmlformats.org/drawingml/2006/main">
              <a:ext uri="{FF2B5EF4-FFF2-40B4-BE49-F238E27FC236}">
                <a16:creationId xmlns:a16="http://schemas.microsoft.com/office/drawing/2014/main" id="{604128F8-561C-4DDD-B31D-32C1A49DD410}"/>
              </a:ext>
            </a:extLst>
          </p:cNvPr>
          <p:cNvSpPr>
            <a:spLocks xmlns:a="http://schemas.openxmlformats.org/drawingml/2006/main" noGrp="1"/>
          </p:cNvSpPr>
          <p:nvPr/>
        </p:nvSpPr>
        <p:spPr>
          <a:xfrm xmlns:a="http://schemas.openxmlformats.org/drawingml/2006/main">
            <a:off x="419100" y="1181100"/>
            <a:ext cx="8305800" cy="3886200"/>
          </a:xfrm>
          <a:prstGeom xmlns:a="http://schemas.openxmlformats.org/drawingml/2006/main" prst="roundRect">
            <a:avLst>
              <a:gd name="adj" fmla="val 4412"/>
            </a:avLst>
          </a:prstGeom>
          <a:solidFill xmlns:a="http://schemas.openxmlformats.org/drawingml/2006/main">
            <a:srgbClr val="11151C"/>
          </a:solidFill>
          <a:ln xmlns:a="http://schemas.openxmlformats.org/drawingml/2006/main" w="9525">
            <a:solidFill>
              <a:srgbClr val="78838A"/>
            </a:solidFill>
          </a:ln>
        </p:spPr>
      </p:sp>
      <p:sp>
        <p:nvSpPr>
          <p:cNvPr id="3" name="Teal rule">
            <a:extLst xmlns:a="http://schemas.openxmlformats.org/drawingml/2006/main">
              <a:ext uri="{FF2B5EF4-FFF2-40B4-BE49-F238E27FC236}">
                <a16:creationId xmlns:a16="http://schemas.microsoft.com/office/drawing/2014/main" id="{D6BF83CE-5284-4168-8DA5-2132745847E8}"/>
              </a:ext>
            </a:extLst>
          </p:cNvPr>
          <p:cNvSpPr>
            <a:spLocks xmlns:a="http://schemas.openxmlformats.org/drawingml/2006/main" noGrp="1"/>
          </p:cNvSpPr>
          <p:nvPr/>
        </p:nvSpPr>
        <p:spPr>
          <a:xfrm xmlns:a="http://schemas.openxmlformats.org/drawingml/2006/main">
            <a:off x="419100" y="1181100"/>
            <a:ext cx="8305800" cy="76200"/>
          </a:xfrm>
          <a:prstGeom xmlns:a="http://schemas.openxmlformats.org/drawingml/2006/main" prst="rect">
            <a:avLst/>
          </a:prstGeom>
          <a:solidFill xmlns:a="http://schemas.openxmlformats.org/drawingml/2006/main">
            <a:srgbClr val="247793"/>
          </a:solidFill>
          <a:ln xmlns:a="http://schemas.openxmlformats.org/drawingml/2006/main" w="0">
            <a:noFill/>
          </a:ln>
        </p:spPr>
      </p:sp>
      <p:sp>
        <p:nvSpPr>
          <p:cNvPr id="4" name="At the payload entry breakpoint">
            <a:extLst xmlns:a="http://schemas.openxmlformats.org/drawingml/2006/main">
              <a:ext uri="{FF2B5EF4-FFF2-40B4-BE49-F238E27FC236}">
                <a16:creationId xmlns:a16="http://schemas.microsoft.com/office/drawing/2014/main" id="{0C377C15-DCBB-4792-BC09-191AC7F50276}"/>
              </a:ext>
            </a:extLst>
          </p:cNvPr>
          <p:cNvSpPr>
            <a:spLocks xmlns:a="http://schemas.openxmlformats.org/drawingml/2006/main" noGrp="1"/>
          </p:cNvSpPr>
          <p:nvPr/>
        </p:nvSpPr>
        <p:spPr>
          <a:xfrm xmlns:a="http://schemas.openxmlformats.org/drawingml/2006/main">
            <a:off x="628650" y="1400175"/>
            <a:ext cx="7886700" cy="3429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875" b="1">
                <a:solidFill>
                  <a:srgbClr val="B7DDD2"/>
                </a:solidFill>
                <a:latin typeface="Arial"/>
                <a:ea typeface="Arial"/>
                <a:cs typeface="Arial"/>
              </a:defRPr>
            </a:pPr>
            <a:r>
              <a:rPr sz="1875" b="1">
                <a:solidFill>
                  <a:srgbClr val="B7DDD2"/>
                </a:solidFill>
                <a:latin typeface="Arial"/>
                <a:ea typeface="Arial"/>
                <a:cs typeface="Arial"/>
              </a:rPr>
              <a:t>At the payload entry breakpoint</a:t>
            </a:r>
          </a:p>
        </p:txBody>
      </p:sp>
      <p:sp>
        <p:nvSpPr>
          <p:cNvPr id="5" name="si          # jmp ender&#10;si          # call starter">
            <a:extLst xmlns:a="http://schemas.openxmlformats.org/drawingml/2006/main">
              <a:ext uri="{FF2B5EF4-FFF2-40B4-BE49-F238E27FC236}">
                <a16:creationId xmlns:a16="http://schemas.microsoft.com/office/drawing/2014/main" id="{41C6DA72-8CD6-4192-950E-EF75AB3797B4}"/>
              </a:ext>
            </a:extLst>
          </p:cNvPr>
          <p:cNvSpPr>
            <a:spLocks xmlns:a="http://schemas.openxmlformats.org/drawingml/2006/main" noGrp="1"/>
          </p:cNvSpPr>
          <p:nvPr/>
        </p:nvSpPr>
        <p:spPr>
          <a:xfrm xmlns:a="http://schemas.openxmlformats.org/drawingml/2006/main">
            <a:off x="628650" y="1905000"/>
            <a:ext cx="7886700" cy="30384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725" b="0">
                <a:solidFill>
                  <a:srgbClr val="E6F4EF"/>
                </a:solidFill>
                <a:latin typeface="Consolas"/>
                <a:ea typeface="Consolas"/>
                <a:cs typeface="Consolas"/>
              </a:defRPr>
            </a:pPr>
            <a:r>
              <a:rPr sz="1725" b="0">
                <a:solidFill>
                  <a:srgbClr val="E6F4EF"/>
                </a:solidFill>
                <a:latin typeface="Consolas"/>
                <a:ea typeface="Consolas"/>
                <a:cs typeface="Consolas"/>
              </a:rPr>
              <a:t>si          # jmp ender</a:t>
            </a:r>
          </a:p>
          <a:p xmlns:a="http://schemas.openxmlformats.org/drawingml/2006/main">
            <a:pPr algn="l">
              <a:defRPr sz="1725" b="0">
                <a:solidFill>
                  <a:srgbClr val="E6F4EF"/>
                </a:solidFill>
                <a:latin typeface="Consolas"/>
                <a:ea typeface="Consolas"/>
                <a:cs typeface="Consolas"/>
              </a:defRPr>
            </a:pPr>
            <a:r>
              <a:rPr sz="1725" b="0">
                <a:solidFill>
                  <a:srgbClr val="E6F4EF"/>
                </a:solidFill>
                <a:latin typeface="Consolas"/>
                <a:ea typeface="Consolas"/>
                <a:cs typeface="Consolas"/>
              </a:rPr>
              <a:t>si          # call starter</a:t>
            </a:r>
          </a:p>
          <a:p xmlns:a="http://schemas.openxmlformats.org/drawingml/2006/main">
            <a:pPr algn="l">
              <a:defRPr sz="1725" b="0">
                <a:solidFill>
                  <a:srgbClr val="E6F4EF"/>
                </a:solidFill>
                <a:latin typeface="Consolas"/>
                <a:ea typeface="Consolas"/>
                <a:cs typeface="Consolas"/>
              </a:defRPr>
            </a:pPr>
            <a:r>
              <a:rPr sz="1725" b="0">
                <a:solidFill>
                  <a:srgbClr val="E6F4EF"/>
                </a:solidFill>
                <a:latin typeface="Consolas"/>
                <a:ea typeface="Consolas"/>
                <a:cs typeface="Consolas"/>
              </a:rPr>
              <a:t>x/wx $esp</a:t>
            </a:r>
          </a:p>
          <a:p xmlns:a="http://schemas.openxmlformats.org/drawingml/2006/main">
            <a:pPr algn="l">
              <a:defRPr sz="1725" b="0">
                <a:solidFill>
                  <a:srgbClr val="E6F4EF"/>
                </a:solidFill>
                <a:latin typeface="Consolas"/>
                <a:ea typeface="Consolas"/>
                <a:cs typeface="Consolas"/>
              </a:defRPr>
            </a:pPr>
            <a:r>
              <a:rPr sz="1725" b="0">
                <a:solidFill>
                  <a:srgbClr val="E6F4EF"/>
                </a:solidFill>
                <a:latin typeface="Consolas"/>
                <a:ea typeface="Consolas"/>
                <a:cs typeface="Consolas"/>
              </a:rPr>
              <a:t>x/5cb *(unsigned int *)$esp</a:t>
            </a:r>
          </a:p>
          <a:p xmlns:a="http://schemas.openxmlformats.org/drawingml/2006/main">
            <a:r>
              <a:t/>
            </a:r>
          </a:p>
          <a:p xmlns:a="http://schemas.openxmlformats.org/drawingml/2006/main">
            <a:pPr algn="l">
              <a:defRPr sz="1725" b="0">
                <a:solidFill>
                  <a:srgbClr val="E6F4EF"/>
                </a:solidFill>
                <a:latin typeface="Consolas"/>
                <a:ea typeface="Consolas"/>
                <a:cs typeface="Consolas"/>
              </a:defRPr>
            </a:pPr>
            <a:r>
              <a:rPr sz="1725" b="0">
                <a:solidFill>
                  <a:srgbClr val="E6F4EF"/>
                </a:solidFill>
                <a:latin typeface="Consolas"/>
                <a:ea typeface="Consolas"/>
                <a:cs typeface="Consolas"/>
              </a:rPr>
              <a:t># Continue stepping until after pop ecx:</a:t>
            </a:r>
          </a:p>
          <a:p xmlns:a="http://schemas.openxmlformats.org/drawingml/2006/main">
            <a:pPr algn="l">
              <a:defRPr sz="1725" b="0">
                <a:solidFill>
                  <a:srgbClr val="E6F4EF"/>
                </a:solidFill>
                <a:latin typeface="Consolas"/>
                <a:ea typeface="Consolas"/>
                <a:cs typeface="Consolas"/>
              </a:defRPr>
            </a:pPr>
            <a:r>
              <a:rPr sz="1725" b="0">
                <a:solidFill>
                  <a:srgbClr val="E6F4EF"/>
                </a:solidFill>
                <a:latin typeface="Consolas"/>
                <a:ea typeface="Consolas"/>
                <a:cs typeface="Consolas"/>
              </a:rPr>
              <a:t>si</a:t>
            </a:r>
          </a:p>
          <a:p xmlns:a="http://schemas.openxmlformats.org/drawingml/2006/main">
            <a:pPr algn="l">
              <a:defRPr sz="1725" b="0">
                <a:solidFill>
                  <a:srgbClr val="E6F4EF"/>
                </a:solidFill>
                <a:latin typeface="Consolas"/>
                <a:ea typeface="Consolas"/>
                <a:cs typeface="Consolas"/>
              </a:defRPr>
            </a:pPr>
            <a:r>
              <a:rPr sz="1725" b="0">
                <a:solidFill>
                  <a:srgbClr val="E6F4EF"/>
                </a:solidFill>
                <a:latin typeface="Consolas"/>
                <a:ea typeface="Consolas"/>
                <a:cs typeface="Consolas"/>
              </a:rPr>
              <a:t># ... repeat as needed, then:</a:t>
            </a:r>
          </a:p>
          <a:p xmlns:a="http://schemas.openxmlformats.org/drawingml/2006/main">
            <a:pPr algn="l">
              <a:defRPr sz="1725" b="0">
                <a:solidFill>
                  <a:srgbClr val="E6F4EF"/>
                </a:solidFill>
                <a:latin typeface="Consolas"/>
                <a:ea typeface="Consolas"/>
                <a:cs typeface="Consolas"/>
              </a:defRPr>
            </a:pPr>
            <a:r>
              <a:rPr sz="1725" b="0">
                <a:solidFill>
                  <a:srgbClr val="E6F4EF"/>
                </a:solidFill>
                <a:latin typeface="Consolas"/>
                <a:ea typeface="Consolas"/>
                <a:cs typeface="Consolas"/>
              </a:rPr>
              <a:t>x/5cb $ecx</a:t>
            </a:r>
          </a:p>
        </p:txBody>
      </p:sp>
      <p:sp>
        <p:nvSpPr>
          <p:cNvPr id="6" name="Explain both levels: ESP points to a stack word; t">
            <a:extLst xmlns:a="http://schemas.openxmlformats.org/drawingml/2006/main">
              <a:ext uri="{FF2B5EF4-FFF2-40B4-BE49-F238E27FC236}">
                <a16:creationId xmlns:a16="http://schemas.microsoft.com/office/drawing/2014/main" id="{92A8FD1B-DC37-499F-8F2F-2470AB38867B}"/>
              </a:ext>
            </a:extLst>
          </p:cNvPr>
          <p:cNvSpPr>
            <a:spLocks xmlns:a="http://schemas.openxmlformats.org/drawingml/2006/main" noGrp="1"/>
          </p:cNvSpPr>
          <p:nvPr/>
        </p:nvSpPr>
        <p:spPr>
          <a:xfrm xmlns:a="http://schemas.openxmlformats.org/drawingml/2006/main">
            <a:off x="419100" y="5429250"/>
            <a:ext cx="8039100" cy="4286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350" b="0">
                <a:solidFill>
                  <a:srgbClr val="55606B"/>
                </a:solidFill>
                <a:latin typeface="Arial"/>
                <a:ea typeface="Arial"/>
                <a:cs typeface="Arial"/>
              </a:defRPr>
            </a:pPr>
            <a:r>
              <a:rPr sz="1350" b="0">
                <a:solidFill>
                  <a:srgbClr val="55606B"/>
                </a:solidFill>
                <a:latin typeface="Arial"/>
                <a:ea typeface="Arial"/>
                <a:cs typeface="Arial"/>
              </a:rPr>
              <a:t>Explain both levels: ESP points to a stack word; that word points to hello.</a:t>
            </a:r>
          </a:p>
        </p:txBody>
      </p:sp>
      <p:sp>
        <p:nvSpPr>
          <p:cNvPr id="7" name="Page · 16">
            <a:extLst xmlns:a="http://schemas.openxmlformats.org/drawingml/2006/main">
              <a:ext uri="{FF2B5EF4-FFF2-40B4-BE49-F238E27FC236}">
                <a16:creationId xmlns:a16="http://schemas.microsoft.com/office/drawing/2014/main" id="{896CD453-C7AD-4909-8FFA-7AF9C7679E50}"/>
              </a:ext>
            </a:extLst>
          </p:cNvPr>
          <p:cNvSpPr>
            <a:spLocks xmlns:a="http://schemas.openxmlformats.org/drawingml/2006/main" noGrp="1"/>
          </p:cNvSpPr>
          <p:nvPr/>
        </p:nvSpPr>
        <p:spPr>
          <a:xfrm xmlns:a="http://schemas.openxmlformats.org/drawingml/2006/main">
            <a:off x="400050" y="6505575"/>
            <a:ext cx="2095500" cy="228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050" b="0">
                <a:solidFill>
                  <a:srgbClr val="55606B"/>
                </a:solidFill>
                <a:latin typeface="Arial"/>
                <a:ea typeface="Arial"/>
                <a:cs typeface="Arial"/>
              </a:defRPr>
            </a:pPr>
            <a:r>
              <a:rPr sz="1050" b="0">
                <a:solidFill>
                  <a:srgbClr val="55606B"/>
                </a:solidFill>
                <a:latin typeface="Arial"/>
                <a:ea typeface="Arial"/>
                <a:cs typeface="Arial"/>
              </a:rPr>
              <a:t>Page · 16</a:t>
            </a:r>
          </a:p>
        </p:txBody>
      </p:sp>
      <p:pic>
        <p:nvPicPr>
          <p:cNvPr id="16" name=""/>
          <p:cNvPicPr>
            <a:picLocks xmlns:a="http://schemas.openxmlformats.org/drawingml/2006/main" noChangeAspect="1"/>
          </p:cNvPicPr>
          <p:nvPr/>
        </p:nvPicPr>
        <p:blipFill>
          <a:blip xmlns:r="http://schemas.openxmlformats.org/officeDocument/2006/relationships" xmlns:a="http://schemas.openxmlformats.org/drawingml/2006/main" r:embed="R91ffa15b1b614869"/>
          <a:stretch xmlns:a="http://schemas.openxmlformats.org/drawingml/2006/main"/>
        </p:blipFill>
        <p:spPr>
          <a:xfrm xmlns:a="http://schemas.openxmlformats.org/drawingml/2006/main">
            <a:off x="8639455" y="6029325"/>
            <a:ext cx="466165" cy="762000"/>
          </a:xfrm>
          <a:prstGeom xmlns:a="http://schemas.openxmlformats.org/drawingml/2006/main" prst="rect">
            <a:avLst/>
          </a:prstGeom>
        </p:spPr>
      </p:pic>
    </p:spTree>
    <p:extLst>
      <p:ext uri="{BB962C8B-B14F-4D97-AF65-F5344CB8AC3E}">
        <p14:creationId xmlns:p14="http://schemas.microsoft.com/office/powerpoint/2010/main" val="347860818"/>
      </p:ext>
    </p:extLst>
  </p:cSld>
</p:sld>
</file>

<file path=ppt/slides/slide17.xml><?xml version="1.0" encoding="utf-8"?>
<p:sld xmlns:p="http://schemas.openxmlformats.org/presentationml/2006/main">
  <p:cSld>
    <p:spTree>
      <p:nvGrpSpPr>
        <p:cNvPr id="1" name=""/>
        <p:cNvGrpSpPr/>
        <p:nvPr/>
      </p:nvGrpSpPr>
      <p:grpSpPr>
        <a:xfrm xmlns:a="http://schemas.openxmlformats.org/drawingml/2006/main"/>
      </p:grpSpPr>
      <p:sp>
        <p:nvSpPr>
          <p:cNvPr id="12" name="A classic shell payload needs writable data">
            <a:extLst xmlns:a="http://schemas.openxmlformats.org/drawingml/2006/main">
              <a:ext uri="{FF2B5EF4-FFF2-40B4-BE49-F238E27FC236}">
                <a16:creationId xmlns:a16="http://schemas.microsoft.com/office/drawing/2014/main" id="{17248E67-9088-48AB-98C0-AE243CC5CCB9}"/>
              </a:ext>
            </a:extLst>
          </p:cNvPr>
          <p:cNvSpPr>
            <a:spLocks xmlns:a="http://schemas.openxmlformats.org/drawingml/2006/main" noGrp="1"/>
          </p:cNvSpPr>
          <p:nvPr/>
        </p:nvSpPr>
        <p:spPr>
          <a:xfrm xmlns:a="http://schemas.openxmlformats.org/drawingml/2006/main">
            <a:off x="400050" y="161925"/>
            <a:ext cx="8343900" cy="4857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2700" b="1">
                <a:solidFill>
                  <a:srgbClr val="FFFFFF"/>
                </a:solidFill>
                <a:latin typeface="Arial"/>
                <a:ea typeface="Arial"/>
                <a:cs typeface="Arial"/>
              </a:defRPr>
            </a:pPr>
            <a:r>
              <a:rPr sz="2700" b="1">
                <a:solidFill>
                  <a:srgbClr val="FFFFFF"/>
                </a:solidFill>
                <a:latin typeface="Arial"/>
                <a:ea typeface="Arial"/>
                <a:cs typeface="Arial"/>
              </a:rPr>
              <a:t>A classic shell payload needs writable data</a:t>
            </a:r>
          </a:p>
        </p:txBody>
      </p:sp>
      <p:sp>
        <p:nvSpPr>
          <p:cNvPr id="2" name="The historical ss2024 example">
            <a:extLst xmlns:a="http://schemas.openxmlformats.org/drawingml/2006/main">
              <a:ext uri="{FF2B5EF4-FFF2-40B4-BE49-F238E27FC236}">
                <a16:creationId xmlns:a16="http://schemas.microsoft.com/office/drawing/2014/main" id="{5E900A4B-1042-4E69-B82E-141DC16A93FD}"/>
              </a:ext>
            </a:extLst>
          </p:cNvPr>
          <p:cNvSpPr>
            <a:spLocks xmlns:a="http://schemas.openxmlformats.org/drawingml/2006/main" noGrp="1"/>
          </p:cNvSpPr>
          <p:nvPr/>
        </p:nvSpPr>
        <p:spPr>
          <a:xfrm xmlns:a="http://schemas.openxmlformats.org/drawingml/2006/main">
            <a:off x="419100" y="1171575"/>
            <a:ext cx="830580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950" b="1">
                <a:solidFill>
                  <a:srgbClr val="247793"/>
                </a:solidFill>
                <a:latin typeface="Arial"/>
                <a:ea typeface="Arial"/>
                <a:cs typeface="Arial"/>
              </a:defRPr>
            </a:pPr>
            <a:r>
              <a:rPr sz="1950" b="1">
                <a:solidFill>
                  <a:srgbClr val="247793"/>
                </a:solidFill>
                <a:latin typeface="Arial"/>
                <a:ea typeface="Arial"/>
                <a:cs typeface="Arial"/>
              </a:rPr>
              <a:t>The historical ss2024 example</a:t>
            </a:r>
          </a:p>
        </p:txBody>
      </p:sp>
      <p:sp>
        <p:nvSpPr>
          <p:cNvPr id="3" name="An execve shell payload patches its own inline pat">
            <a:extLst xmlns:a="http://schemas.openxmlformats.org/drawingml/2006/main">
              <a:ext uri="{FF2B5EF4-FFF2-40B4-BE49-F238E27FC236}">
                <a16:creationId xmlns:a16="http://schemas.microsoft.com/office/drawing/2014/main" id="{205F966E-F391-4E6B-B7E9-12BA94D9A37E}"/>
              </a:ext>
            </a:extLst>
          </p:cNvPr>
          <p:cNvSpPr>
            <a:spLocks xmlns:a="http://schemas.openxmlformats.org/drawingml/2006/main" noGrp="1"/>
          </p:cNvSpPr>
          <p:nvPr/>
        </p:nvSpPr>
        <p:spPr>
          <a:xfrm xmlns:a="http://schemas.openxmlformats.org/drawingml/2006/main">
            <a:off x="419100" y="1552575"/>
            <a:ext cx="8305800" cy="742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725" b="0">
                <a:solidFill>
                  <a:srgbClr val="1A1A1A"/>
                </a:solidFill>
                <a:latin typeface="Arial"/>
                <a:ea typeface="Arial"/>
                <a:cs typeface="Arial"/>
              </a:defRPr>
            </a:pPr>
            <a:r>
              <a:rPr sz="1725" b="0">
                <a:solidFill>
                  <a:srgbClr val="1A1A1A"/>
                </a:solidFill>
                <a:latin typeface="Arial"/>
                <a:ea typeface="Arial"/>
                <a:cs typeface="Arial"/>
              </a:rPr>
              <a:t>An execve shell payload patches its own inline pathname / pointer data.</a:t>
            </a:r>
          </a:p>
        </p:txBody>
      </p:sp>
      <p:sp>
        <p:nvSpPr>
          <p:cNvPr id="4" name="Why an unchanged copy can fault">
            <a:extLst xmlns:a="http://schemas.openxmlformats.org/drawingml/2006/main">
              <a:ext uri="{FF2B5EF4-FFF2-40B4-BE49-F238E27FC236}">
                <a16:creationId xmlns:a16="http://schemas.microsoft.com/office/drawing/2014/main" id="{127553E7-03AF-4EB8-9B5A-03FBADFE7CB6}"/>
              </a:ext>
            </a:extLst>
          </p:cNvPr>
          <p:cNvSpPr>
            <a:spLocks xmlns:a="http://schemas.openxmlformats.org/drawingml/2006/main" noGrp="1"/>
          </p:cNvSpPr>
          <p:nvPr/>
        </p:nvSpPr>
        <p:spPr>
          <a:xfrm xmlns:a="http://schemas.openxmlformats.org/drawingml/2006/main">
            <a:off x="419100" y="2314575"/>
            <a:ext cx="830580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950" b="1">
                <a:solidFill>
                  <a:srgbClr val="247793"/>
                </a:solidFill>
                <a:latin typeface="Arial"/>
                <a:ea typeface="Arial"/>
                <a:cs typeface="Arial"/>
              </a:defRPr>
            </a:pPr>
            <a:r>
              <a:rPr sz="1950" b="1">
                <a:solidFill>
                  <a:srgbClr val="247793"/>
                </a:solidFill>
                <a:latin typeface="Arial"/>
                <a:ea typeface="Arial"/>
                <a:cs typeface="Arial"/>
              </a:rPr>
              <a:t>Why an unchanged copy can fault</a:t>
            </a:r>
          </a:p>
        </p:txBody>
      </p:sp>
      <p:sp>
        <p:nvSpPr>
          <p:cNvPr id="5" name="The updated runner gives the payload mapping read ">
            <a:extLst xmlns:a="http://schemas.openxmlformats.org/drawingml/2006/main">
              <a:ext uri="{FF2B5EF4-FFF2-40B4-BE49-F238E27FC236}">
                <a16:creationId xmlns:a16="http://schemas.microsoft.com/office/drawing/2014/main" id="{349B0DCC-FE62-456A-85FB-2CE7AA430415}"/>
              </a:ext>
            </a:extLst>
          </p:cNvPr>
          <p:cNvSpPr>
            <a:spLocks xmlns:a="http://schemas.openxmlformats.org/drawingml/2006/main" noGrp="1"/>
          </p:cNvSpPr>
          <p:nvPr/>
        </p:nvSpPr>
        <p:spPr>
          <a:xfrm xmlns:a="http://schemas.openxmlformats.org/drawingml/2006/main">
            <a:off x="419100" y="2695575"/>
            <a:ext cx="8305800" cy="742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725" b="0">
                <a:solidFill>
                  <a:srgbClr val="1A1A1A"/>
                </a:solidFill>
                <a:latin typeface="Arial"/>
                <a:ea typeface="Arial"/>
                <a:cs typeface="Arial"/>
              </a:defRPr>
            </a:pPr>
            <a:r>
              <a:rPr sz="1725" b="0">
                <a:solidFill>
                  <a:srgbClr val="1A1A1A"/>
                </a:solidFill>
                <a:latin typeface="Arial"/>
                <a:ea typeface="Arial"/>
                <a:cs typeface="Arial"/>
              </a:rPr>
              <a:t>The updated runner gives the payload mapping read + execute access.</a:t>
            </a:r>
          </a:p>
        </p:txBody>
      </p:sp>
      <p:sp>
        <p:nvSpPr>
          <p:cNvPr id="6" name="Separate data from executable bytes">
            <a:extLst xmlns:a="http://schemas.openxmlformats.org/drawingml/2006/main">
              <a:ext uri="{FF2B5EF4-FFF2-40B4-BE49-F238E27FC236}">
                <a16:creationId xmlns:a16="http://schemas.microsoft.com/office/drawing/2014/main" id="{4E2DC5FD-29CE-4F0B-9191-16A6BADE5740}"/>
              </a:ext>
            </a:extLst>
          </p:cNvPr>
          <p:cNvSpPr>
            <a:spLocks xmlns:a="http://schemas.openxmlformats.org/drawingml/2006/main" noGrp="1"/>
          </p:cNvSpPr>
          <p:nvPr/>
        </p:nvSpPr>
        <p:spPr>
          <a:xfrm xmlns:a="http://schemas.openxmlformats.org/drawingml/2006/main">
            <a:off x="419100" y="3457575"/>
            <a:ext cx="830580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950" b="1">
                <a:solidFill>
                  <a:srgbClr val="247793"/>
                </a:solidFill>
                <a:latin typeface="Arial"/>
                <a:ea typeface="Arial"/>
                <a:cs typeface="Arial"/>
              </a:defRPr>
            </a:pPr>
            <a:r>
              <a:rPr sz="1950" b="1">
                <a:solidFill>
                  <a:srgbClr val="247793"/>
                </a:solidFill>
                <a:latin typeface="Arial"/>
                <a:ea typeface="Arial"/>
                <a:cs typeface="Arial"/>
              </a:rPr>
              <a:t>Separate data from executable bytes</a:t>
            </a:r>
          </a:p>
        </p:txBody>
      </p:sp>
      <p:sp>
        <p:nvSpPr>
          <p:cNvPr id="7" name="Build the pathname, argv, and envp on the writable">
            <a:extLst xmlns:a="http://schemas.openxmlformats.org/drawingml/2006/main">
              <a:ext uri="{FF2B5EF4-FFF2-40B4-BE49-F238E27FC236}">
                <a16:creationId xmlns:a16="http://schemas.microsoft.com/office/drawing/2014/main" id="{004A2DDE-2F6F-474B-BD10-D492417E99A7}"/>
              </a:ext>
            </a:extLst>
          </p:cNvPr>
          <p:cNvSpPr>
            <a:spLocks xmlns:a="http://schemas.openxmlformats.org/drawingml/2006/main" noGrp="1"/>
          </p:cNvSpPr>
          <p:nvPr/>
        </p:nvSpPr>
        <p:spPr>
          <a:xfrm xmlns:a="http://schemas.openxmlformats.org/drawingml/2006/main">
            <a:off x="419100" y="3838575"/>
            <a:ext cx="8305800" cy="742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725" b="0">
                <a:solidFill>
                  <a:srgbClr val="1A1A1A"/>
                </a:solidFill>
                <a:latin typeface="Arial"/>
                <a:ea typeface="Arial"/>
                <a:cs typeface="Arial"/>
              </a:defRPr>
            </a:pPr>
            <a:r>
              <a:rPr sz="1725" b="0">
                <a:solidFill>
                  <a:srgbClr val="1A1A1A"/>
                </a:solidFill>
                <a:latin typeface="Arial"/>
                <a:ea typeface="Arial"/>
                <a:cs typeface="Arial"/>
              </a:rPr>
              <a:t>Build the pathname, argv, and envp on the writable stack.</a:t>
            </a:r>
          </a:p>
        </p:txBody>
      </p:sp>
      <p:sp>
        <p:nvSpPr>
          <p:cNvPr id="8" name="Keep the model precise">
            <a:extLst xmlns:a="http://schemas.openxmlformats.org/drawingml/2006/main">
              <a:ext uri="{FF2B5EF4-FFF2-40B4-BE49-F238E27FC236}">
                <a16:creationId xmlns:a16="http://schemas.microsoft.com/office/drawing/2014/main" id="{E532E83F-9C1C-4A6A-90CB-9F85191AB340}"/>
              </a:ext>
            </a:extLst>
          </p:cNvPr>
          <p:cNvSpPr>
            <a:spLocks xmlns:a="http://schemas.openxmlformats.org/drawingml/2006/main" noGrp="1"/>
          </p:cNvSpPr>
          <p:nvPr/>
        </p:nvSpPr>
        <p:spPr>
          <a:xfrm xmlns:a="http://schemas.openxmlformats.org/drawingml/2006/main">
            <a:off x="419100" y="4600575"/>
            <a:ext cx="830580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950" b="1">
                <a:solidFill>
                  <a:srgbClr val="247793"/>
                </a:solidFill>
                <a:latin typeface="Arial"/>
                <a:ea typeface="Arial"/>
                <a:cs typeface="Arial"/>
              </a:defRPr>
            </a:pPr>
            <a:r>
              <a:rPr sz="1950" b="1">
                <a:solidFill>
                  <a:srgbClr val="247793"/>
                </a:solidFill>
                <a:latin typeface="Arial"/>
                <a:ea typeface="Arial"/>
                <a:cs typeface="Arial"/>
              </a:rPr>
              <a:t>Keep the model precise</a:t>
            </a:r>
          </a:p>
        </p:txBody>
      </p:sp>
      <p:sp>
        <p:nvSpPr>
          <p:cNvPr id="9" name="Writing stack data does not require executing inst">
            <a:extLst xmlns:a="http://schemas.openxmlformats.org/drawingml/2006/main">
              <a:ext uri="{FF2B5EF4-FFF2-40B4-BE49-F238E27FC236}">
                <a16:creationId xmlns:a16="http://schemas.microsoft.com/office/drawing/2014/main" id="{053A04FC-1243-403B-A0CF-D6F9BB08875B}"/>
              </a:ext>
            </a:extLst>
          </p:cNvPr>
          <p:cNvSpPr>
            <a:spLocks xmlns:a="http://schemas.openxmlformats.org/drawingml/2006/main" noGrp="1"/>
          </p:cNvSpPr>
          <p:nvPr/>
        </p:nvSpPr>
        <p:spPr>
          <a:xfrm xmlns:a="http://schemas.openxmlformats.org/drawingml/2006/main">
            <a:off x="419100" y="4981575"/>
            <a:ext cx="8305800" cy="742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725" b="0">
                <a:solidFill>
                  <a:srgbClr val="1A1A1A"/>
                </a:solidFill>
                <a:latin typeface="Arial"/>
                <a:ea typeface="Arial"/>
                <a:cs typeface="Arial"/>
              </a:defRPr>
            </a:pPr>
            <a:r>
              <a:rPr sz="1725" b="0">
                <a:solidFill>
                  <a:srgbClr val="1A1A1A"/>
                </a:solidFill>
                <a:latin typeface="Arial"/>
                <a:ea typeface="Arial"/>
                <a:cs typeface="Arial"/>
              </a:rPr>
              <a:t>Writing stack data does not require executing instructions on the stack.</a:t>
            </a:r>
          </a:p>
        </p:txBody>
      </p:sp>
      <p:sp>
        <p:nvSpPr>
          <p:cNvPr id="10" name="Page · 17">
            <a:extLst xmlns:a="http://schemas.openxmlformats.org/drawingml/2006/main">
              <a:ext uri="{FF2B5EF4-FFF2-40B4-BE49-F238E27FC236}">
                <a16:creationId xmlns:a16="http://schemas.microsoft.com/office/drawing/2014/main" id="{7E42C41F-FCFA-4294-8C4D-A6D1433F8C72}"/>
              </a:ext>
            </a:extLst>
          </p:cNvPr>
          <p:cNvSpPr>
            <a:spLocks xmlns:a="http://schemas.openxmlformats.org/drawingml/2006/main" noGrp="1"/>
          </p:cNvSpPr>
          <p:nvPr/>
        </p:nvSpPr>
        <p:spPr>
          <a:xfrm xmlns:a="http://schemas.openxmlformats.org/drawingml/2006/main">
            <a:off x="400050" y="6505575"/>
            <a:ext cx="2095500" cy="228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050" b="0">
                <a:solidFill>
                  <a:srgbClr val="55606B"/>
                </a:solidFill>
                <a:latin typeface="Arial"/>
                <a:ea typeface="Arial"/>
                <a:cs typeface="Arial"/>
              </a:defRPr>
            </a:pPr>
            <a:r>
              <a:rPr sz="1050" b="0">
                <a:solidFill>
                  <a:srgbClr val="55606B"/>
                </a:solidFill>
                <a:latin typeface="Arial"/>
                <a:ea typeface="Arial"/>
                <a:cs typeface="Arial"/>
              </a:rPr>
              <a:t>Page · 17</a:t>
            </a:r>
          </a:p>
        </p:txBody>
      </p:sp>
      <p:pic>
        <p:nvPicPr>
          <p:cNvPr id="22" name=""/>
          <p:cNvPicPr>
            <a:picLocks xmlns:a="http://schemas.openxmlformats.org/drawingml/2006/main" noChangeAspect="1"/>
          </p:cNvPicPr>
          <p:nvPr/>
        </p:nvPicPr>
        <p:blipFill>
          <a:blip xmlns:r="http://schemas.openxmlformats.org/officeDocument/2006/relationships" xmlns:a="http://schemas.openxmlformats.org/drawingml/2006/main" r:embed="Rbf86f02cb666459e"/>
          <a:stretch xmlns:a="http://schemas.openxmlformats.org/drawingml/2006/main"/>
        </p:blipFill>
        <p:spPr>
          <a:xfrm xmlns:a="http://schemas.openxmlformats.org/drawingml/2006/main">
            <a:off x="8639455" y="6029325"/>
            <a:ext cx="466165" cy="762000"/>
          </a:xfrm>
          <a:prstGeom xmlns:a="http://schemas.openxmlformats.org/drawingml/2006/main" prst="rect">
            <a:avLst/>
          </a:prstGeom>
        </p:spPr>
      </p:pic>
    </p:spTree>
    <p:extLst>
      <p:ext uri="{BB962C8B-B14F-4D97-AF65-F5344CB8AC3E}">
        <p14:creationId xmlns:p14="http://schemas.microsoft.com/office/powerpoint/2010/main" val="376837799"/>
      </p:ext>
    </p:extLst>
  </p:cSld>
</p:sld>
</file>

<file path=ppt/slides/slide18.xml><?xml version="1.0" encoding="utf-8"?>
<p:sld xmlns:p="http://schemas.openxmlformats.org/presentationml/2006/main">
  <p:cSld>
    <p:spTree>
      <p:nvGrpSpPr>
        <p:cNvPr id="1" name=""/>
        <p:cNvGrpSpPr/>
        <p:nvPr/>
      </p:nvGrpSpPr>
      <p:grpSpPr>
        <a:xfrm xmlns:a="http://schemas.openxmlformats.org/drawingml/2006/main"/>
      </p:grpSpPr>
      <p:sp>
        <p:nvSpPr>
          <p:cNvPr id="9" name="Optional: build execve data on the stack">
            <a:extLst xmlns:a="http://schemas.openxmlformats.org/drawingml/2006/main">
              <a:ext uri="{FF2B5EF4-FFF2-40B4-BE49-F238E27FC236}">
                <a16:creationId xmlns:a16="http://schemas.microsoft.com/office/drawing/2014/main" id="{A7200AD6-EBE2-468E-B255-42B1415BE007}"/>
              </a:ext>
            </a:extLst>
          </p:cNvPr>
          <p:cNvSpPr>
            <a:spLocks xmlns:a="http://schemas.openxmlformats.org/drawingml/2006/main" noGrp="1"/>
          </p:cNvSpPr>
          <p:nvPr/>
        </p:nvSpPr>
        <p:spPr>
          <a:xfrm xmlns:a="http://schemas.openxmlformats.org/drawingml/2006/main">
            <a:off x="400050" y="161925"/>
            <a:ext cx="8343900" cy="4857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2700" b="1">
                <a:solidFill>
                  <a:srgbClr val="FFFFFF"/>
                </a:solidFill>
                <a:latin typeface="Arial"/>
                <a:ea typeface="Arial"/>
                <a:cs typeface="Arial"/>
              </a:defRPr>
            </a:pPr>
            <a:r>
              <a:rPr sz="2700" b="1">
                <a:solidFill>
                  <a:srgbClr val="FFFFFF"/>
                </a:solidFill>
                <a:latin typeface="Arial"/>
                <a:ea typeface="Arial"/>
                <a:cs typeface="Arial"/>
              </a:rPr>
              <a:t>Optional: build execve data on the stack</a:t>
            </a:r>
          </a:p>
        </p:txBody>
      </p:sp>
      <p:sp>
        <p:nvSpPr>
          <p:cNvPr id="2" name="Code panel">
            <a:extLst xmlns:a="http://schemas.openxmlformats.org/drawingml/2006/main">
              <a:ext uri="{FF2B5EF4-FFF2-40B4-BE49-F238E27FC236}">
                <a16:creationId xmlns:a16="http://schemas.microsoft.com/office/drawing/2014/main" id="{4A9C250F-FB49-4A98-8C59-F1E41780D0B8}"/>
              </a:ext>
            </a:extLst>
          </p:cNvPr>
          <p:cNvSpPr>
            <a:spLocks xmlns:a="http://schemas.openxmlformats.org/drawingml/2006/main" noGrp="1"/>
          </p:cNvSpPr>
          <p:nvPr/>
        </p:nvSpPr>
        <p:spPr>
          <a:xfrm xmlns:a="http://schemas.openxmlformats.org/drawingml/2006/main">
            <a:off x="419100" y="1066800"/>
            <a:ext cx="8305800" cy="4391025"/>
          </a:xfrm>
          <a:prstGeom xmlns:a="http://schemas.openxmlformats.org/drawingml/2006/main" prst="roundRect">
            <a:avLst>
              <a:gd name="adj" fmla="val 3905"/>
            </a:avLst>
          </a:prstGeom>
          <a:solidFill xmlns:a="http://schemas.openxmlformats.org/drawingml/2006/main">
            <a:srgbClr val="11151C"/>
          </a:solidFill>
          <a:ln xmlns:a="http://schemas.openxmlformats.org/drawingml/2006/main" w="9525">
            <a:solidFill>
              <a:srgbClr val="78838A"/>
            </a:solidFill>
          </a:ln>
        </p:spPr>
      </p:sp>
      <p:sp>
        <p:nvSpPr>
          <p:cNvPr id="3" name="Teal rule">
            <a:extLst xmlns:a="http://schemas.openxmlformats.org/drawingml/2006/main">
              <a:ext uri="{FF2B5EF4-FFF2-40B4-BE49-F238E27FC236}">
                <a16:creationId xmlns:a16="http://schemas.microsoft.com/office/drawing/2014/main" id="{E327A50F-A08D-4F4D-A1E3-44F1436BAC30}"/>
              </a:ext>
            </a:extLst>
          </p:cNvPr>
          <p:cNvSpPr>
            <a:spLocks xmlns:a="http://schemas.openxmlformats.org/drawingml/2006/main" noGrp="1"/>
          </p:cNvSpPr>
          <p:nvPr/>
        </p:nvSpPr>
        <p:spPr>
          <a:xfrm xmlns:a="http://schemas.openxmlformats.org/drawingml/2006/main">
            <a:off x="419100" y="1066800"/>
            <a:ext cx="8305800" cy="76200"/>
          </a:xfrm>
          <a:prstGeom xmlns:a="http://schemas.openxmlformats.org/drawingml/2006/main" prst="rect">
            <a:avLst/>
          </a:prstGeom>
          <a:solidFill xmlns:a="http://schemas.openxmlformats.org/drawingml/2006/main">
            <a:srgbClr val="247793"/>
          </a:solidFill>
          <a:ln xmlns:a="http://schemas.openxmlformats.org/drawingml/2006/main" w="0">
            <a:noFill/>
          </a:ln>
        </p:spPr>
      </p:sp>
      <p:sp>
        <p:nvSpPr>
          <p:cNvPr id="4" name="execve_stack.asm — main path">
            <a:extLst xmlns:a="http://schemas.openxmlformats.org/drawingml/2006/main">
              <a:ext uri="{FF2B5EF4-FFF2-40B4-BE49-F238E27FC236}">
                <a16:creationId xmlns:a16="http://schemas.microsoft.com/office/drawing/2014/main" id="{6BAC3B97-CD71-4303-BD7C-6A8782231363}"/>
              </a:ext>
            </a:extLst>
          </p:cNvPr>
          <p:cNvSpPr>
            <a:spLocks xmlns:a="http://schemas.openxmlformats.org/drawingml/2006/main" noGrp="1"/>
          </p:cNvSpPr>
          <p:nvPr/>
        </p:nvSpPr>
        <p:spPr>
          <a:xfrm xmlns:a="http://schemas.openxmlformats.org/drawingml/2006/main">
            <a:off x="628650" y="1285875"/>
            <a:ext cx="7886700" cy="3429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875" b="1">
                <a:solidFill>
                  <a:srgbClr val="B7DDD2"/>
                </a:solidFill>
                <a:latin typeface="Arial"/>
                <a:ea typeface="Arial"/>
                <a:cs typeface="Arial"/>
              </a:defRPr>
            </a:pPr>
            <a:r>
              <a:rPr sz="1875" b="1">
                <a:solidFill>
                  <a:srgbClr val="B7DDD2"/>
                </a:solidFill>
                <a:latin typeface="Arial"/>
                <a:ea typeface="Arial"/>
                <a:cs typeface="Arial"/>
              </a:rPr>
              <a:t>execve_stack.asm — main path</a:t>
            </a:r>
          </a:p>
        </p:txBody>
      </p:sp>
      <p:sp>
        <p:nvSpPr>
          <p:cNvPr id="5" name="xor eax, eax&#10;push eax               ; string termi">
            <a:extLst xmlns:a="http://schemas.openxmlformats.org/drawingml/2006/main">
              <a:ext uri="{FF2B5EF4-FFF2-40B4-BE49-F238E27FC236}">
                <a16:creationId xmlns:a16="http://schemas.microsoft.com/office/drawing/2014/main" id="{0D5ED14B-D9D3-4E1F-ADC0-51093D338FAF}"/>
              </a:ext>
            </a:extLst>
          </p:cNvPr>
          <p:cNvSpPr>
            <a:spLocks xmlns:a="http://schemas.openxmlformats.org/drawingml/2006/main" noGrp="1"/>
          </p:cNvSpPr>
          <p:nvPr/>
        </p:nvSpPr>
        <p:spPr>
          <a:xfrm xmlns:a="http://schemas.openxmlformats.org/drawingml/2006/main">
            <a:off x="628650" y="1790700"/>
            <a:ext cx="7886700" cy="35433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725" b="0">
                <a:solidFill>
                  <a:srgbClr val="E6F4EF"/>
                </a:solidFill>
                <a:latin typeface="Consolas"/>
                <a:ea typeface="Consolas"/>
                <a:cs typeface="Consolas"/>
              </a:defRPr>
            </a:pPr>
            <a:r>
              <a:rPr sz="1725" b="0">
                <a:solidFill>
                  <a:srgbClr val="E6F4EF"/>
                </a:solidFill>
                <a:latin typeface="Consolas"/>
                <a:ea typeface="Consolas"/>
                <a:cs typeface="Consolas"/>
              </a:rPr>
              <a:t>xor eax, eax</a:t>
            </a:r>
          </a:p>
          <a:p xmlns:a="http://schemas.openxmlformats.org/drawingml/2006/main">
            <a:pPr algn="l">
              <a:defRPr sz="1725" b="0">
                <a:solidFill>
                  <a:srgbClr val="E6F4EF"/>
                </a:solidFill>
                <a:latin typeface="Consolas"/>
                <a:ea typeface="Consolas"/>
                <a:cs typeface="Consolas"/>
              </a:defRPr>
            </a:pPr>
            <a:r>
              <a:rPr sz="1725" b="0">
                <a:solidFill>
                  <a:srgbClr val="E6F4EF"/>
                </a:solidFill>
                <a:latin typeface="Consolas"/>
                <a:ea typeface="Consolas"/>
                <a:cs typeface="Consolas"/>
              </a:rPr>
              <a:t>push eax               ; string terminator</a:t>
            </a:r>
          </a:p>
          <a:p xmlns:a="http://schemas.openxmlformats.org/drawingml/2006/main">
            <a:pPr algn="l">
              <a:defRPr sz="1725" b="0">
                <a:solidFill>
                  <a:srgbClr val="E6F4EF"/>
                </a:solidFill>
                <a:latin typeface="Consolas"/>
                <a:ea typeface="Consolas"/>
                <a:cs typeface="Consolas"/>
              </a:defRPr>
            </a:pPr>
            <a:r>
              <a:rPr sz="1725" b="0">
                <a:solidFill>
                  <a:srgbClr val="E6F4EF"/>
                </a:solidFill>
                <a:latin typeface="Consolas"/>
                <a:ea typeface="Consolas"/>
                <a:cs typeface="Consolas"/>
              </a:rPr>
              <a:t>push dword 0x68732f2f   ; "//sh"</a:t>
            </a:r>
          </a:p>
          <a:p xmlns:a="http://schemas.openxmlformats.org/drawingml/2006/main">
            <a:pPr algn="l">
              <a:defRPr sz="1725" b="0">
                <a:solidFill>
                  <a:srgbClr val="E6F4EF"/>
                </a:solidFill>
                <a:latin typeface="Consolas"/>
                <a:ea typeface="Consolas"/>
                <a:cs typeface="Consolas"/>
              </a:defRPr>
            </a:pPr>
            <a:r>
              <a:rPr sz="1725" b="0">
                <a:solidFill>
                  <a:srgbClr val="E6F4EF"/>
                </a:solidFill>
                <a:latin typeface="Consolas"/>
                <a:ea typeface="Consolas"/>
                <a:cs typeface="Consolas"/>
              </a:rPr>
              <a:t>push dword 0x6e69622f   ; "/bin"</a:t>
            </a:r>
          </a:p>
          <a:p xmlns:a="http://schemas.openxmlformats.org/drawingml/2006/main">
            <a:pPr algn="l">
              <a:defRPr sz="1725" b="0">
                <a:solidFill>
                  <a:srgbClr val="E6F4EF"/>
                </a:solidFill>
                <a:latin typeface="Consolas"/>
                <a:ea typeface="Consolas"/>
                <a:cs typeface="Consolas"/>
              </a:defRPr>
            </a:pPr>
            <a:r>
              <a:rPr sz="1725" b="0">
                <a:solidFill>
                  <a:srgbClr val="E6F4EF"/>
                </a:solidFill>
                <a:latin typeface="Consolas"/>
                <a:ea typeface="Consolas"/>
                <a:cs typeface="Consolas"/>
              </a:rPr>
              <a:t>mov ebx, esp           ; pathname</a:t>
            </a:r>
          </a:p>
          <a:p xmlns:a="http://schemas.openxmlformats.org/drawingml/2006/main">
            <a:pPr algn="l">
              <a:defRPr sz="1725" b="0">
                <a:solidFill>
                  <a:srgbClr val="E6F4EF"/>
                </a:solidFill>
                <a:latin typeface="Consolas"/>
                <a:ea typeface="Consolas"/>
                <a:cs typeface="Consolas"/>
              </a:defRPr>
            </a:pPr>
            <a:r>
              <a:rPr sz="1725" b="0">
                <a:solidFill>
                  <a:srgbClr val="E6F4EF"/>
                </a:solidFill>
                <a:latin typeface="Consolas"/>
                <a:ea typeface="Consolas"/>
                <a:cs typeface="Consolas"/>
              </a:rPr>
              <a:t>push eax</a:t>
            </a:r>
          </a:p>
          <a:p xmlns:a="http://schemas.openxmlformats.org/drawingml/2006/main">
            <a:pPr algn="l">
              <a:defRPr sz="1725" b="0">
                <a:solidFill>
                  <a:srgbClr val="E6F4EF"/>
                </a:solidFill>
                <a:latin typeface="Consolas"/>
                <a:ea typeface="Consolas"/>
                <a:cs typeface="Consolas"/>
              </a:defRPr>
            </a:pPr>
            <a:r>
              <a:rPr sz="1725" b="0">
                <a:solidFill>
                  <a:srgbClr val="E6F4EF"/>
                </a:solidFill>
                <a:latin typeface="Consolas"/>
                <a:ea typeface="Consolas"/>
                <a:cs typeface="Consolas"/>
              </a:rPr>
              <a:t>mov edx, esp           ; envp = { NULL }</a:t>
            </a:r>
          </a:p>
          <a:p xmlns:a="http://schemas.openxmlformats.org/drawingml/2006/main">
            <a:pPr algn="l">
              <a:defRPr sz="1725" b="0">
                <a:solidFill>
                  <a:srgbClr val="E6F4EF"/>
                </a:solidFill>
                <a:latin typeface="Consolas"/>
                <a:ea typeface="Consolas"/>
                <a:cs typeface="Consolas"/>
              </a:defRPr>
            </a:pPr>
            <a:r>
              <a:rPr sz="1725" b="0">
                <a:solidFill>
                  <a:srgbClr val="E6F4EF"/>
                </a:solidFill>
                <a:latin typeface="Consolas"/>
                <a:ea typeface="Consolas"/>
                <a:cs typeface="Consolas"/>
              </a:rPr>
              <a:t>push eax</a:t>
            </a:r>
          </a:p>
          <a:p xmlns:a="http://schemas.openxmlformats.org/drawingml/2006/main">
            <a:pPr algn="l">
              <a:defRPr sz="1725" b="0">
                <a:solidFill>
                  <a:srgbClr val="E6F4EF"/>
                </a:solidFill>
                <a:latin typeface="Consolas"/>
                <a:ea typeface="Consolas"/>
                <a:cs typeface="Consolas"/>
              </a:defRPr>
            </a:pPr>
            <a:r>
              <a:rPr sz="1725" b="0">
                <a:solidFill>
                  <a:srgbClr val="E6F4EF"/>
                </a:solidFill>
                <a:latin typeface="Consolas"/>
                <a:ea typeface="Consolas"/>
                <a:cs typeface="Consolas"/>
              </a:rPr>
              <a:t>push ebx</a:t>
            </a:r>
          </a:p>
          <a:p xmlns:a="http://schemas.openxmlformats.org/drawingml/2006/main">
            <a:pPr algn="l">
              <a:defRPr sz="1725" b="0">
                <a:solidFill>
                  <a:srgbClr val="E6F4EF"/>
                </a:solidFill>
                <a:latin typeface="Consolas"/>
                <a:ea typeface="Consolas"/>
                <a:cs typeface="Consolas"/>
              </a:defRPr>
            </a:pPr>
            <a:r>
              <a:rPr sz="1725" b="0">
                <a:solidFill>
                  <a:srgbClr val="E6F4EF"/>
                </a:solidFill>
                <a:latin typeface="Consolas"/>
                <a:ea typeface="Consolas"/>
                <a:cs typeface="Consolas"/>
              </a:rPr>
              <a:t>mov ecx, esp           ; argv = { pathname, NULL }</a:t>
            </a:r>
          </a:p>
          <a:p xmlns:a="http://schemas.openxmlformats.org/drawingml/2006/main">
            <a:pPr algn="l">
              <a:defRPr sz="1725" b="0">
                <a:solidFill>
                  <a:srgbClr val="E6F4EF"/>
                </a:solidFill>
                <a:latin typeface="Consolas"/>
                <a:ea typeface="Consolas"/>
                <a:cs typeface="Consolas"/>
              </a:defRPr>
            </a:pPr>
            <a:r>
              <a:rPr sz="1725" b="0">
                <a:solidFill>
                  <a:srgbClr val="E6F4EF"/>
                </a:solidFill>
                <a:latin typeface="Consolas"/>
                <a:ea typeface="Consolas"/>
                <a:cs typeface="Consolas"/>
              </a:rPr>
              <a:t>mov al, 11</a:t>
            </a:r>
          </a:p>
          <a:p xmlns:a="http://schemas.openxmlformats.org/drawingml/2006/main">
            <a:pPr algn="l">
              <a:defRPr sz="1725" b="0">
                <a:solidFill>
                  <a:srgbClr val="E6F4EF"/>
                </a:solidFill>
                <a:latin typeface="Consolas"/>
                <a:ea typeface="Consolas"/>
                <a:cs typeface="Consolas"/>
              </a:defRPr>
            </a:pPr>
            <a:r>
              <a:rPr sz="1725" b="0">
                <a:solidFill>
                  <a:srgbClr val="E6F4EF"/>
                </a:solidFill>
                <a:latin typeface="Consolas"/>
                <a:ea typeface="Consolas"/>
                <a:cs typeface="Consolas"/>
              </a:rPr>
              <a:t>int 0x80</a:t>
            </a:r>
          </a:p>
        </p:txBody>
      </p:sp>
      <p:sp>
        <p:nvSpPr>
          <p:cNvPr id="6" name="./shell_runner → id → exit. Same unprivileged lab ">
            <a:extLst xmlns:a="http://schemas.openxmlformats.org/drawingml/2006/main">
              <a:ext uri="{FF2B5EF4-FFF2-40B4-BE49-F238E27FC236}">
                <a16:creationId xmlns:a16="http://schemas.microsoft.com/office/drawing/2014/main" id="{7FE1305B-58CF-44BD-AD0B-317B4BBC39B1}"/>
              </a:ext>
            </a:extLst>
          </p:cNvPr>
          <p:cNvSpPr>
            <a:spLocks xmlns:a="http://schemas.openxmlformats.org/drawingml/2006/main" noGrp="1"/>
          </p:cNvSpPr>
          <p:nvPr/>
        </p:nvSpPr>
        <p:spPr>
          <a:xfrm xmlns:a="http://schemas.openxmlformats.org/drawingml/2006/main">
            <a:off x="419100" y="5734050"/>
            <a:ext cx="8039100" cy="4286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350" b="0">
                <a:solidFill>
                  <a:srgbClr val="55606B"/>
                </a:solidFill>
                <a:latin typeface="Arial"/>
                <a:ea typeface="Arial"/>
                <a:cs typeface="Arial"/>
              </a:defRPr>
            </a:pPr>
            <a:r>
              <a:rPr sz="1350" b="0">
                <a:solidFill>
                  <a:srgbClr val="55606B"/>
                </a:solidFill>
                <a:latin typeface="Arial"/>
                <a:ea typeface="Arial"/>
                <a:cs typeface="Arial"/>
              </a:rPr>
              <a:t>./shell_runner → id → exit. Same unprivileged lab account; local container only.</a:t>
            </a:r>
          </a:p>
        </p:txBody>
      </p:sp>
      <p:sp>
        <p:nvSpPr>
          <p:cNvPr id="7" name="Page · 18">
            <a:extLst xmlns:a="http://schemas.openxmlformats.org/drawingml/2006/main">
              <a:ext uri="{FF2B5EF4-FFF2-40B4-BE49-F238E27FC236}">
                <a16:creationId xmlns:a16="http://schemas.microsoft.com/office/drawing/2014/main" id="{4D4E7638-097A-4FF4-A27C-B43EBBC1039F}"/>
              </a:ext>
            </a:extLst>
          </p:cNvPr>
          <p:cNvSpPr>
            <a:spLocks xmlns:a="http://schemas.openxmlformats.org/drawingml/2006/main" noGrp="1"/>
          </p:cNvSpPr>
          <p:nvPr/>
        </p:nvSpPr>
        <p:spPr>
          <a:xfrm xmlns:a="http://schemas.openxmlformats.org/drawingml/2006/main">
            <a:off x="400050" y="6505575"/>
            <a:ext cx="2095500" cy="228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050" b="0">
                <a:solidFill>
                  <a:srgbClr val="55606B"/>
                </a:solidFill>
                <a:latin typeface="Arial"/>
                <a:ea typeface="Arial"/>
                <a:cs typeface="Arial"/>
              </a:defRPr>
            </a:pPr>
            <a:r>
              <a:rPr sz="1050" b="0">
                <a:solidFill>
                  <a:srgbClr val="55606B"/>
                </a:solidFill>
                <a:latin typeface="Arial"/>
                <a:ea typeface="Arial"/>
                <a:cs typeface="Arial"/>
              </a:rPr>
              <a:t>Page · 18</a:t>
            </a:r>
          </a:p>
        </p:txBody>
      </p:sp>
      <p:pic>
        <p:nvPicPr>
          <p:cNvPr id="16" name=""/>
          <p:cNvPicPr>
            <a:picLocks xmlns:a="http://schemas.openxmlformats.org/drawingml/2006/main" noChangeAspect="1"/>
          </p:cNvPicPr>
          <p:nvPr/>
        </p:nvPicPr>
        <p:blipFill>
          <a:blip xmlns:r="http://schemas.openxmlformats.org/officeDocument/2006/relationships" xmlns:a="http://schemas.openxmlformats.org/drawingml/2006/main" r:embed="Refab4f35c77e43b7"/>
          <a:stretch xmlns:a="http://schemas.openxmlformats.org/drawingml/2006/main"/>
        </p:blipFill>
        <p:spPr>
          <a:xfrm xmlns:a="http://schemas.openxmlformats.org/drawingml/2006/main">
            <a:off x="8639455" y="6029325"/>
            <a:ext cx="466165" cy="762000"/>
          </a:xfrm>
          <a:prstGeom xmlns:a="http://schemas.openxmlformats.org/drawingml/2006/main" prst="rect">
            <a:avLst/>
          </a:prstGeom>
        </p:spPr>
      </p:pic>
    </p:spTree>
    <p:extLst>
      <p:ext uri="{BB962C8B-B14F-4D97-AF65-F5344CB8AC3E}">
        <p14:creationId xmlns:p14="http://schemas.microsoft.com/office/powerpoint/2010/main" val="1434511789"/>
      </p:ext>
    </p:extLst>
  </p:cSld>
</p:sld>
</file>

<file path=ppt/slides/slide19.xml><?xml version="1.0" encoding="utf-8"?>
<p:sld xmlns:p="http://schemas.openxmlformats.org/presentationml/2006/main">
  <p:cSld>
    <p:spTree>
      <p:nvGrpSpPr>
        <p:cNvPr id="1" name=""/>
        <p:cNvGrpSpPr/>
        <p:nvPr/>
      </p:nvGrpSpPr>
      <p:grpSpPr>
        <a:xfrm xmlns:a="http://schemas.openxmlformats.org/drawingml/2006/main"/>
      </p:grpSpPr>
      <p:sp>
        <p:nvSpPr>
          <p:cNvPr id="5" name="Diagnose by checking one assumption">
            <a:extLst xmlns:a="http://schemas.openxmlformats.org/drawingml/2006/main">
              <a:ext uri="{FF2B5EF4-FFF2-40B4-BE49-F238E27FC236}">
                <a16:creationId xmlns:a16="http://schemas.microsoft.com/office/drawing/2014/main" id="{1C5F1E3D-E190-4934-BBD1-A769B4AF1AFF}"/>
              </a:ext>
            </a:extLst>
          </p:cNvPr>
          <p:cNvSpPr>
            <a:spLocks xmlns:a="http://schemas.openxmlformats.org/drawingml/2006/main" noGrp="1"/>
          </p:cNvSpPr>
          <p:nvPr/>
        </p:nvSpPr>
        <p:spPr>
          <a:xfrm xmlns:a="http://schemas.openxmlformats.org/drawingml/2006/main">
            <a:off x="400050" y="161925"/>
            <a:ext cx="8343900" cy="4857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2700" b="1">
                <a:solidFill>
                  <a:srgbClr val="FFFFFF"/>
                </a:solidFill>
                <a:latin typeface="Arial"/>
                <a:ea typeface="Arial"/>
                <a:cs typeface="Arial"/>
              </a:defRPr>
            </a:pPr>
            <a:r>
              <a:rPr sz="2700" b="1">
                <a:solidFill>
                  <a:srgbClr val="FFFFFF"/>
                </a:solidFill>
                <a:latin typeface="Arial"/>
                <a:ea typeface="Arial"/>
                <a:cs typeface="Arial"/>
              </a:rPr>
              <a:t>Diagnose by checking one assumption</a:t>
            </a:r>
          </a:p>
        </p:txBody>
      </p:sp>
      <p:graphicFrame>
        <p:nvGraphicFramePr>
          <p:cNvPr id="6" name=""/>
          <p:cNvGraphicFramePr/>
          <p:nvPr/>
        </p:nvGraphicFramePr>
        <p:xfrm>
          <a:off xmlns:a="http://schemas.openxmlformats.org/drawingml/2006/main" x="419100" y="1228725"/>
          <a:ext xmlns:a="http://schemas.openxmlformats.org/drawingml/2006/main" cx="8305800" cy="3962400"/>
        </p:xfrm>
        <a:graphic xmlns:a="http://schemas.openxmlformats.org/drawingml/2006/main">
          <a:graphicData uri="http://schemas.openxmlformats.org/drawingml/2006/table">
            <a:tbl>
              <a:tblPr/>
              <a:tblGrid>
                <a:gridCol w="2819400"/>
                <a:gridCol w="5486400"/>
              </a:tblGrid>
              <a:tr h="660400">
                <a:tc>
                  <a:txBody>
                    <a:bodyPr lIns="114300" tIns="85725" rIns="95250" bIns="85725"/>
                    <a:lstStyle/>
                    <a:p>
                      <a:r>
                        <a:rPr sz="1650" b="1">
                          <a:solidFill>
                            <a:srgbClr val="FFFFFF"/>
                          </a:solidFill>
                          <a:latin typeface="Arial"/>
                          <a:ea typeface="Arial"/>
                          <a:cs typeface="Arial"/>
                        </a:rPr>
                        <a:t>Symptom</a:t>
                      </a:r>
                    </a:p>
                  </a:txBody>
                  <a:tcPr marL="91440" marR="91440" marT="45720" marB="45720" anchor="ctr">
                    <a:solidFill>
                      <a:srgbClr val="247793"/>
                    </a:solidFill>
                  </a:tcPr>
                </a:tc>
                <a:tc>
                  <a:txBody>
                    <a:bodyPr lIns="114300" tIns="85725" rIns="95250" bIns="85725"/>
                    <a:lstStyle/>
                    <a:p>
                      <a:r>
                        <a:rPr sz="1650" b="1">
                          <a:solidFill>
                            <a:srgbClr val="FFFFFF"/>
                          </a:solidFill>
                          <a:latin typeface="Arial"/>
                          <a:ea typeface="Arial"/>
                          <a:cs typeface="Arial"/>
                        </a:rPr>
                        <a:t>Check first</a:t>
                      </a:r>
                    </a:p>
                  </a:txBody>
                  <a:tcPr marL="91440" marR="91440" marT="45720" marB="45720" anchor="ctr">
                    <a:solidFill>
                      <a:srgbClr val="247793"/>
                    </a:solidFill>
                  </a:tcPr>
                </a:tc>
              </a:tr>
              <a:tr h="660400">
                <a:tc>
                  <a:txBody>
                    <a:bodyPr lIns="114300" tIns="85725" rIns="95250" bIns="85725"/>
                    <a:lstStyle/>
                    <a:p>
                      <a:r>
                        <a:rPr sz="1650" b="0">
                          <a:solidFill>
                            <a:srgbClr val="1A1A1A"/>
                          </a:solidFill>
                          <a:latin typeface="Arial"/>
                          <a:ea typeface="Arial"/>
                          <a:cs typeface="Arial"/>
                        </a:rPr>
                        <a:t>ELF will not run</a:t>
                      </a:r>
                    </a:p>
                  </a:txBody>
                  <a:tcPr marL="91440" marR="91440" marT="45720" marB="45720" anchor="ctr">
                    <a:solidFill>
                      <a:srgbClr val="FFFFFF"/>
                    </a:solidFill>
                  </a:tcPr>
                </a:tc>
                <a:tc>
                  <a:txBody>
                    <a:bodyPr lIns="114300" tIns="85725" rIns="95250" bIns="85725"/>
                    <a:lstStyle/>
                    <a:p>
                      <a:r>
                        <a:rPr sz="1650" b="0">
                          <a:solidFill>
                            <a:srgbClr val="1A1A1A"/>
                          </a:solidFill>
                          <a:latin typeface="Arial"/>
                          <a:ea typeface="Arial"/>
                          <a:cs typeface="Arial"/>
                        </a:rPr>
                        <a:t>file output: did you build Linux i386 in WolfCTF?</a:t>
                      </a:r>
                    </a:p>
                  </a:txBody>
                  <a:tcPr marL="91440" marR="91440" marT="45720" marB="45720" anchor="ctr">
                    <a:solidFill>
                      <a:srgbClr val="FFFFFF"/>
                    </a:solidFill>
                  </a:tcPr>
                </a:tc>
              </a:tr>
              <a:tr h="660400">
                <a:tc>
                  <a:txBody>
                    <a:bodyPr lIns="114300" tIns="85725" rIns="95250" bIns="85725"/>
                    <a:lstStyle/>
                    <a:p>
                      <a:r>
                        <a:rPr sz="1650" b="0">
                          <a:solidFill>
                            <a:srgbClr val="1A1A1A"/>
                          </a:solidFill>
                          <a:latin typeface="Arial"/>
                          <a:ea typeface="Arial"/>
                          <a:cs typeface="Arial"/>
                        </a:rPr>
                        <a:t>Wrong output / length</a:t>
                      </a:r>
                    </a:p>
                  </a:txBody>
                  <a:tcPr marL="91440" marR="91440" marT="45720" marB="45720" anchor="ctr">
                    <a:solidFill>
                      <a:srgbClr val="EEF3F5"/>
                    </a:solidFill>
                  </a:tcPr>
                </a:tc>
                <a:tc>
                  <a:txBody>
                    <a:bodyPr lIns="114300" tIns="85725" rIns="95250" bIns="85725"/>
                    <a:lstStyle/>
                    <a:p>
                      <a:r>
                        <a:rPr sz="1650" b="0">
                          <a:solidFill>
                            <a:srgbClr val="1A1A1A"/>
                          </a:solidFill>
                          <a:latin typeface="Arial"/>
                          <a:ea typeface="Arial"/>
                          <a:cs typeface="Arial"/>
                        </a:rPr>
                        <a:t>EDX count; exact extracted bytes; trailing newline</a:t>
                      </a:r>
                    </a:p>
                  </a:txBody>
                  <a:tcPr marL="91440" marR="91440" marT="45720" marB="45720" anchor="ctr">
                    <a:solidFill>
                      <a:srgbClr val="EEF3F5"/>
                    </a:solidFill>
                  </a:tcPr>
                </a:tc>
              </a:tr>
              <a:tr h="660400">
                <a:tc>
                  <a:txBody>
                    <a:bodyPr lIns="114300" tIns="85725" rIns="95250" bIns="85725"/>
                    <a:lstStyle/>
                    <a:p>
                      <a:r>
                        <a:rPr sz="1650" b="0">
                          <a:solidFill>
                            <a:srgbClr val="1A1A1A"/>
                          </a:solidFill>
                          <a:latin typeface="Arial"/>
                          <a:ea typeface="Arial"/>
                          <a:cs typeface="Arial"/>
                        </a:rPr>
                        <a:t>Crash at first instruction</a:t>
                      </a:r>
                    </a:p>
                  </a:txBody>
                  <a:tcPr marL="91440" marR="91440" marT="45720" marB="45720" anchor="ctr">
                    <a:solidFill>
                      <a:srgbClr val="FFFFFF"/>
                    </a:solidFill>
                  </a:tcPr>
                </a:tc>
                <a:tc>
                  <a:txBody>
                    <a:bodyPr lIns="114300" tIns="85725" rIns="95250" bIns="85725"/>
                    <a:lstStyle/>
                    <a:p>
                      <a:r>
                        <a:rPr sz="1650" b="0">
                          <a:solidFill>
                            <a:srgbClr val="1A1A1A"/>
                          </a:solidFill>
                          <a:latin typeface="Arial"/>
                          <a:ea typeface="Arial"/>
                          <a:cs typeface="Arial"/>
                        </a:rPr>
                        <a:t>Entry pointer, mapping permissions, architecture</a:t>
                      </a:r>
                    </a:p>
                  </a:txBody>
                  <a:tcPr marL="91440" marR="91440" marT="45720" marB="45720" anchor="ctr">
                    <a:solidFill>
                      <a:srgbClr val="FFFFFF"/>
                    </a:solidFill>
                  </a:tcPr>
                </a:tc>
              </a:tr>
              <a:tr h="660400">
                <a:tc>
                  <a:txBody>
                    <a:bodyPr lIns="114300" tIns="85725" rIns="95250" bIns="85725"/>
                    <a:lstStyle/>
                    <a:p>
                      <a:r>
                        <a:rPr sz="1650" b="0">
                          <a:solidFill>
                            <a:srgbClr val="1A1A1A"/>
                          </a:solidFill>
                          <a:latin typeface="Arial"/>
                          <a:ea typeface="Arial"/>
                          <a:cs typeface="Arial"/>
                        </a:rPr>
                        <a:t>Crash during a store</a:t>
                      </a:r>
                    </a:p>
                  </a:txBody>
                  <a:tcPr marL="91440" marR="91440" marT="45720" marB="45720" anchor="ctr">
                    <a:solidFill>
                      <a:srgbClr val="EEF3F5"/>
                    </a:solidFill>
                  </a:tcPr>
                </a:tc>
                <a:tc>
                  <a:txBody>
                    <a:bodyPr lIns="114300" tIns="85725" rIns="95250" bIns="85725"/>
                    <a:lstStyle/>
                    <a:p>
                      <a:r>
                        <a:rPr sz="1650" b="0">
                          <a:solidFill>
                            <a:srgbClr val="1A1A1A"/>
                          </a:solidFill>
                          <a:latin typeface="Arial"/>
                          <a:ea typeface="Arial"/>
                          <a:cs typeface="Arial"/>
                        </a:rPr>
                        <a:t>Did this payload try to modify its RX code mapping?</a:t>
                      </a:r>
                    </a:p>
                  </a:txBody>
                  <a:tcPr marL="91440" marR="91440" marT="45720" marB="45720" anchor="ctr">
                    <a:solidFill>
                      <a:srgbClr val="EEF3F5"/>
                    </a:solidFill>
                  </a:tcPr>
                </a:tc>
              </a:tr>
              <a:tr h="660400">
                <a:tc>
                  <a:txBody>
                    <a:bodyPr lIns="114300" tIns="85725" rIns="95250" bIns="85725"/>
                    <a:lstStyle/>
                    <a:p>
                      <a:r>
                        <a:rPr sz="1650" b="0">
                          <a:solidFill>
                            <a:srgbClr val="1A1A1A"/>
                          </a:solidFill>
                          <a:latin typeface="Arial"/>
                          <a:ea typeface="Arial"/>
                          <a:cs typeface="Arial"/>
                        </a:rPr>
                        <a:t>Wrong string address</a:t>
                      </a:r>
                    </a:p>
                  </a:txBody>
                  <a:tcPr marL="91440" marR="91440" marT="45720" marB="45720" anchor="ctr">
                    <a:solidFill>
                      <a:srgbClr val="FFFFFF"/>
                    </a:solidFill>
                  </a:tcPr>
                </a:tc>
                <a:tc>
                  <a:txBody>
                    <a:bodyPr lIns="114300" tIns="85725" rIns="95250" bIns="85725"/>
                    <a:lstStyle/>
                    <a:p>
                      <a:r>
                        <a:rPr sz="1650" b="0">
                          <a:solidFill>
                            <a:srgbClr val="1A1A1A"/>
                          </a:solidFill>
                          <a:latin typeface="Arial"/>
                          <a:ea typeface="Arial"/>
                          <a:cs typeface="Arial"/>
                        </a:rPr>
                        <a:t>Step through call and pop; inspect ESP and ECX</a:t>
                      </a:r>
                    </a:p>
                  </a:txBody>
                  <a:tcPr marL="91440" marR="91440" marT="45720" marB="45720" anchor="ctr">
                    <a:solidFill>
                      <a:srgbClr val="FFFFFF"/>
                    </a:solidFill>
                  </a:tcPr>
                </a:tc>
              </a:tr>
            </a:tbl>
          </a:graphicData>
        </a:graphic>
      </p:graphicFrame>
      <p:sp>
        <p:nvSpPr>
          <p:cNvPr id="3" name="Page · 19">
            <a:extLst xmlns:a="http://schemas.openxmlformats.org/drawingml/2006/main">
              <a:ext uri="{FF2B5EF4-FFF2-40B4-BE49-F238E27FC236}">
                <a16:creationId xmlns:a16="http://schemas.microsoft.com/office/drawing/2014/main" id="{6EC6E5FC-A5CE-4035-A9CE-53D2DB4134CA}"/>
              </a:ext>
            </a:extLst>
          </p:cNvPr>
          <p:cNvSpPr>
            <a:spLocks xmlns:a="http://schemas.openxmlformats.org/drawingml/2006/main" noGrp="1"/>
          </p:cNvSpPr>
          <p:nvPr/>
        </p:nvSpPr>
        <p:spPr>
          <a:xfrm xmlns:a="http://schemas.openxmlformats.org/drawingml/2006/main">
            <a:off x="400050" y="6505575"/>
            <a:ext cx="2095500" cy="228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050" b="0">
                <a:solidFill>
                  <a:srgbClr val="55606B"/>
                </a:solidFill>
                <a:latin typeface="Arial"/>
                <a:ea typeface="Arial"/>
                <a:cs typeface="Arial"/>
              </a:defRPr>
            </a:pPr>
            <a:r>
              <a:rPr sz="1050" b="0">
                <a:solidFill>
                  <a:srgbClr val="55606B"/>
                </a:solidFill>
                <a:latin typeface="Arial"/>
                <a:ea typeface="Arial"/>
                <a:cs typeface="Arial"/>
              </a:rPr>
              <a:t>Page · 19</a:t>
            </a:r>
          </a:p>
        </p:txBody>
      </p:sp>
      <p:pic>
        <p:nvPicPr>
          <p:cNvPr id="8" name=""/>
          <p:cNvPicPr>
            <a:picLocks xmlns:a="http://schemas.openxmlformats.org/drawingml/2006/main" noChangeAspect="1"/>
          </p:cNvPicPr>
          <p:nvPr/>
        </p:nvPicPr>
        <p:blipFill>
          <a:blip xmlns:r="http://schemas.openxmlformats.org/officeDocument/2006/relationships" xmlns:a="http://schemas.openxmlformats.org/drawingml/2006/main" r:embed="R24db9fd21d4b4a6c"/>
          <a:stretch xmlns:a="http://schemas.openxmlformats.org/drawingml/2006/main"/>
        </p:blipFill>
        <p:spPr>
          <a:xfrm xmlns:a="http://schemas.openxmlformats.org/drawingml/2006/main">
            <a:off x="8639455" y="6029325"/>
            <a:ext cx="466165" cy="762000"/>
          </a:xfrm>
          <a:prstGeom xmlns:a="http://schemas.openxmlformats.org/drawingml/2006/main" prst="rect">
            <a:avLst/>
          </a:prstGeom>
        </p:spPr>
      </p:pic>
    </p:spTree>
    <p:extLst>
      <p:ext uri="{BB962C8B-B14F-4D97-AF65-F5344CB8AC3E}">
        <p14:creationId xmlns:p14="http://schemas.microsoft.com/office/powerpoint/2010/main" val="591939009"/>
      </p:ext>
    </p:extLst>
  </p:cSld>
</p:sld>
</file>

<file path=ppt/slides/slide2.xml><?xml version="1.0" encoding="utf-8"?>
<p:sld xmlns:p="http://schemas.openxmlformats.org/presentationml/2006/main">
  <p:cSld>
    <p:spTree>
      <p:nvGrpSpPr>
        <p:cNvPr id="1" name=""/>
        <p:cNvGrpSpPr/>
        <p:nvPr/>
      </p:nvGrpSpPr>
      <p:grpSpPr>
        <a:xfrm xmlns:a="http://schemas.openxmlformats.org/drawingml/2006/main"/>
      </p:grpSpPr>
      <p:sp>
        <p:nvSpPr>
          <p:cNvPr id="12" name="One program, two ways to execute it">
            <a:extLst xmlns:a="http://schemas.openxmlformats.org/drawingml/2006/main">
              <a:ext uri="{FF2B5EF4-FFF2-40B4-BE49-F238E27FC236}">
                <a16:creationId xmlns:a16="http://schemas.microsoft.com/office/drawing/2014/main" id="{9155EEC7-E018-49EB-80A4-E358D5AADB40}"/>
              </a:ext>
            </a:extLst>
          </p:cNvPr>
          <p:cNvSpPr>
            <a:spLocks xmlns:a="http://schemas.openxmlformats.org/drawingml/2006/main" noGrp="1"/>
          </p:cNvSpPr>
          <p:nvPr/>
        </p:nvSpPr>
        <p:spPr>
          <a:xfrm xmlns:a="http://schemas.openxmlformats.org/drawingml/2006/main">
            <a:off x="400050" y="161925"/>
            <a:ext cx="8343900" cy="4857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2700" b="1">
                <a:solidFill>
                  <a:srgbClr val="FFFFFF"/>
                </a:solidFill>
                <a:latin typeface="Arial"/>
                <a:ea typeface="Arial"/>
                <a:cs typeface="Arial"/>
              </a:defRPr>
            </a:pPr>
            <a:r>
              <a:rPr sz="2700" b="1">
                <a:solidFill>
                  <a:srgbClr val="FFFFFF"/>
                </a:solidFill>
                <a:latin typeface="Arial"/>
                <a:ea typeface="Arial"/>
                <a:cs typeface="Arial"/>
              </a:rPr>
              <a:t>One program, two ways to execute it</a:t>
            </a:r>
          </a:p>
        </p:txBody>
      </p:sp>
      <p:sp>
        <p:nvSpPr>
          <p:cNvPr id="2" name="Start from Tuesday">
            <a:extLst xmlns:a="http://schemas.openxmlformats.org/drawingml/2006/main">
              <a:ext uri="{FF2B5EF4-FFF2-40B4-BE49-F238E27FC236}">
                <a16:creationId xmlns:a16="http://schemas.microsoft.com/office/drawing/2014/main" id="{75DEDDD0-BF18-4D99-A233-4AA159074B23}"/>
              </a:ext>
            </a:extLst>
          </p:cNvPr>
          <p:cNvSpPr>
            <a:spLocks xmlns:a="http://schemas.openxmlformats.org/drawingml/2006/main" noGrp="1"/>
          </p:cNvSpPr>
          <p:nvPr/>
        </p:nvSpPr>
        <p:spPr>
          <a:xfrm xmlns:a="http://schemas.openxmlformats.org/drawingml/2006/main">
            <a:off x="419100" y="1190625"/>
            <a:ext cx="830580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950" b="1">
                <a:solidFill>
                  <a:srgbClr val="247793"/>
                </a:solidFill>
                <a:latin typeface="Arial"/>
                <a:ea typeface="Arial"/>
                <a:cs typeface="Arial"/>
              </a:defRPr>
            </a:pPr>
            <a:r>
              <a:rPr sz="1950" b="1">
                <a:solidFill>
                  <a:srgbClr val="247793"/>
                </a:solidFill>
                <a:latin typeface="Arial"/>
                <a:ea typeface="Arial"/>
                <a:cs typeface="Arial"/>
              </a:rPr>
              <a:t>Start from Tuesday</a:t>
            </a:r>
          </a:p>
        </p:txBody>
      </p:sp>
      <p:sp>
        <p:nvSpPr>
          <p:cNvPr id="3" name="A Linux i386 write syscall prints a message.">
            <a:extLst xmlns:a="http://schemas.openxmlformats.org/drawingml/2006/main">
              <a:ext uri="{FF2B5EF4-FFF2-40B4-BE49-F238E27FC236}">
                <a16:creationId xmlns:a16="http://schemas.microsoft.com/office/drawing/2014/main" id="{38F1166E-7DA7-4F14-BD34-853B29DBD9AC}"/>
              </a:ext>
            </a:extLst>
          </p:cNvPr>
          <p:cNvSpPr>
            <a:spLocks xmlns:a="http://schemas.openxmlformats.org/drawingml/2006/main" noGrp="1"/>
          </p:cNvSpPr>
          <p:nvPr/>
        </p:nvSpPr>
        <p:spPr>
          <a:xfrm xmlns:a="http://schemas.openxmlformats.org/drawingml/2006/main">
            <a:off x="419100" y="1571625"/>
            <a:ext cx="8305800" cy="742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725" b="0">
                <a:solidFill>
                  <a:srgbClr val="1A1A1A"/>
                </a:solidFill>
                <a:latin typeface="Arial"/>
                <a:ea typeface="Arial"/>
                <a:cs typeface="Arial"/>
              </a:defRPr>
            </a:pPr>
            <a:r>
              <a:rPr sz="1725" b="0">
                <a:solidFill>
                  <a:srgbClr val="1A1A1A"/>
                </a:solidFill>
                <a:latin typeface="Arial"/>
                <a:ea typeface="Arial"/>
                <a:cs typeface="Arial"/>
              </a:rPr>
              <a:t>A Linux i386 write syscall prints a message.</a:t>
            </a:r>
          </a:p>
        </p:txBody>
      </p:sp>
      <p:sp>
        <p:nvSpPr>
          <p:cNvPr id="4" name="Remove the ELF loader’s help">
            <a:extLst xmlns:a="http://schemas.openxmlformats.org/drawingml/2006/main">
              <a:ext uri="{FF2B5EF4-FFF2-40B4-BE49-F238E27FC236}">
                <a16:creationId xmlns:a16="http://schemas.microsoft.com/office/drawing/2014/main" id="{E01F375B-CFF7-4DB7-992D-F1371D6E5900}"/>
              </a:ext>
            </a:extLst>
          </p:cNvPr>
          <p:cNvSpPr>
            <a:spLocks xmlns:a="http://schemas.openxmlformats.org/drawingml/2006/main" noGrp="1"/>
          </p:cNvSpPr>
          <p:nvPr/>
        </p:nvSpPr>
        <p:spPr>
          <a:xfrm xmlns:a="http://schemas.openxmlformats.org/drawingml/2006/main">
            <a:off x="419100" y="2333625"/>
            <a:ext cx="830580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950" b="1">
                <a:solidFill>
                  <a:srgbClr val="247793"/>
                </a:solidFill>
                <a:latin typeface="Arial"/>
                <a:ea typeface="Arial"/>
                <a:cs typeface="Arial"/>
              </a:defRPr>
            </a:pPr>
            <a:r>
              <a:rPr sz="1950" b="1">
                <a:solidFill>
                  <a:srgbClr val="247793"/>
                </a:solidFill>
                <a:latin typeface="Arial"/>
                <a:ea typeface="Arial"/>
                <a:cs typeface="Arial"/>
              </a:rPr>
              <a:t>Remove the ELF loader’s help</a:t>
            </a:r>
          </a:p>
        </p:txBody>
      </p:sp>
      <p:sp>
        <p:nvSpPr>
          <p:cNvPr id="5" name="Make code and data work after copying the bytes to">
            <a:extLst xmlns:a="http://schemas.openxmlformats.org/drawingml/2006/main">
              <a:ext uri="{FF2B5EF4-FFF2-40B4-BE49-F238E27FC236}">
                <a16:creationId xmlns:a16="http://schemas.microsoft.com/office/drawing/2014/main" id="{2424808B-58CC-4D03-AB35-387D3C2AFEFB}"/>
              </a:ext>
            </a:extLst>
          </p:cNvPr>
          <p:cNvSpPr>
            <a:spLocks xmlns:a="http://schemas.openxmlformats.org/drawingml/2006/main" noGrp="1"/>
          </p:cNvSpPr>
          <p:nvPr/>
        </p:nvSpPr>
        <p:spPr>
          <a:xfrm xmlns:a="http://schemas.openxmlformats.org/drawingml/2006/main">
            <a:off x="419100" y="2714625"/>
            <a:ext cx="8305800" cy="742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725" b="0">
                <a:solidFill>
                  <a:srgbClr val="1A1A1A"/>
                </a:solidFill>
                <a:latin typeface="Arial"/>
                <a:ea typeface="Arial"/>
                <a:cs typeface="Arial"/>
              </a:defRPr>
            </a:pPr>
            <a:r>
              <a:rPr sz="1725" b="0">
                <a:solidFill>
                  <a:srgbClr val="1A1A1A"/>
                </a:solidFill>
                <a:latin typeface="Arial"/>
                <a:ea typeface="Arial"/>
                <a:cs typeface="Arial"/>
              </a:rPr>
              <a:t>Make code and data work after copying the bytes to a new address.</a:t>
            </a:r>
          </a:p>
        </p:txBody>
      </p:sp>
      <p:sp>
        <p:nvSpPr>
          <p:cNvPr id="6" name="Test what we built">
            <a:extLst xmlns:a="http://schemas.openxmlformats.org/drawingml/2006/main">
              <a:ext uri="{FF2B5EF4-FFF2-40B4-BE49-F238E27FC236}">
                <a16:creationId xmlns:a16="http://schemas.microsoft.com/office/drawing/2014/main" id="{1ECD6DFB-A7C2-41FA-BCD4-01DE16064385}"/>
              </a:ext>
            </a:extLst>
          </p:cNvPr>
          <p:cNvSpPr>
            <a:spLocks xmlns:a="http://schemas.openxmlformats.org/drawingml/2006/main" noGrp="1"/>
          </p:cNvSpPr>
          <p:nvPr/>
        </p:nvSpPr>
        <p:spPr>
          <a:xfrm xmlns:a="http://schemas.openxmlformats.org/drawingml/2006/main">
            <a:off x="419100" y="3476625"/>
            <a:ext cx="830580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950" b="1">
                <a:solidFill>
                  <a:srgbClr val="247793"/>
                </a:solidFill>
                <a:latin typeface="Arial"/>
                <a:ea typeface="Arial"/>
                <a:cs typeface="Arial"/>
              </a:defRPr>
            </a:pPr>
            <a:r>
              <a:rPr sz="1950" b="1">
                <a:solidFill>
                  <a:srgbClr val="247793"/>
                </a:solidFill>
                <a:latin typeface="Arial"/>
                <a:ea typeface="Arial"/>
                <a:cs typeface="Arial"/>
              </a:rPr>
              <a:t>Test what we built</a:t>
            </a:r>
          </a:p>
        </p:txBody>
      </p:sp>
      <p:sp>
        <p:nvSpPr>
          <p:cNvPr id="7" name="Extract .text, inspect the bytes, and step through">
            <a:extLst xmlns:a="http://schemas.openxmlformats.org/drawingml/2006/main">
              <a:ext uri="{FF2B5EF4-FFF2-40B4-BE49-F238E27FC236}">
                <a16:creationId xmlns:a16="http://schemas.microsoft.com/office/drawing/2014/main" id="{A8481DA3-B77D-4463-8EBF-B99E37697325}"/>
              </a:ext>
            </a:extLst>
          </p:cNvPr>
          <p:cNvSpPr>
            <a:spLocks xmlns:a="http://schemas.openxmlformats.org/drawingml/2006/main" noGrp="1"/>
          </p:cNvSpPr>
          <p:nvPr/>
        </p:nvSpPr>
        <p:spPr>
          <a:xfrm xmlns:a="http://schemas.openxmlformats.org/drawingml/2006/main">
            <a:off x="419100" y="3857625"/>
            <a:ext cx="8305800" cy="742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725" b="0">
                <a:solidFill>
                  <a:srgbClr val="1A1A1A"/>
                </a:solidFill>
                <a:latin typeface="Arial"/>
                <a:ea typeface="Arial"/>
                <a:cs typeface="Arial"/>
              </a:defRPr>
            </a:pPr>
            <a:r>
              <a:rPr sz="1725" b="0">
                <a:solidFill>
                  <a:srgbClr val="1A1A1A"/>
                </a:solidFill>
                <a:latin typeface="Arial"/>
                <a:ea typeface="Arial"/>
                <a:cs typeface="Arial"/>
              </a:rPr>
              <a:t>Extract .text, inspect the bytes, and step through them in GEF.</a:t>
            </a:r>
          </a:p>
        </p:txBody>
      </p:sp>
      <p:sp>
        <p:nvSpPr>
          <p:cNvPr id="8" name="Explain the execution conditions">
            <a:extLst xmlns:a="http://schemas.openxmlformats.org/drawingml/2006/main">
              <a:ext uri="{FF2B5EF4-FFF2-40B4-BE49-F238E27FC236}">
                <a16:creationId xmlns:a16="http://schemas.microsoft.com/office/drawing/2014/main" id="{1A61C824-0758-41C5-9AC7-1EFA4E15C509}"/>
              </a:ext>
            </a:extLst>
          </p:cNvPr>
          <p:cNvSpPr>
            <a:spLocks xmlns:a="http://schemas.openxmlformats.org/drawingml/2006/main" noGrp="1"/>
          </p:cNvSpPr>
          <p:nvPr/>
        </p:nvSpPr>
        <p:spPr>
          <a:xfrm xmlns:a="http://schemas.openxmlformats.org/drawingml/2006/main">
            <a:off x="419100" y="4619625"/>
            <a:ext cx="830580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950" b="1">
                <a:solidFill>
                  <a:srgbClr val="247793"/>
                </a:solidFill>
                <a:latin typeface="Arial"/>
                <a:ea typeface="Arial"/>
                <a:cs typeface="Arial"/>
              </a:defRPr>
            </a:pPr>
            <a:r>
              <a:rPr sz="1950" b="1">
                <a:solidFill>
                  <a:srgbClr val="247793"/>
                </a:solidFill>
                <a:latin typeface="Arial"/>
                <a:ea typeface="Arial"/>
                <a:cs typeface="Arial"/>
              </a:rPr>
              <a:t>Explain the execution conditions</a:t>
            </a:r>
          </a:p>
        </p:txBody>
      </p:sp>
      <p:sp>
        <p:nvSpPr>
          <p:cNvPr id="9" name="Architecture, data addresses, memory permissions, ">
            <a:extLst xmlns:a="http://schemas.openxmlformats.org/drawingml/2006/main">
              <a:ext uri="{FF2B5EF4-FFF2-40B4-BE49-F238E27FC236}">
                <a16:creationId xmlns:a16="http://schemas.microsoft.com/office/drawing/2014/main" id="{99173F04-603C-43D5-8EE8-4A91A58C470A}"/>
              </a:ext>
            </a:extLst>
          </p:cNvPr>
          <p:cNvSpPr>
            <a:spLocks xmlns:a="http://schemas.openxmlformats.org/drawingml/2006/main" noGrp="1"/>
          </p:cNvSpPr>
          <p:nvPr/>
        </p:nvSpPr>
        <p:spPr>
          <a:xfrm xmlns:a="http://schemas.openxmlformats.org/drawingml/2006/main">
            <a:off x="419100" y="5000625"/>
            <a:ext cx="8305800" cy="742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725" b="0">
                <a:solidFill>
                  <a:srgbClr val="1A1A1A"/>
                </a:solidFill>
                <a:latin typeface="Arial"/>
                <a:ea typeface="Arial"/>
                <a:cs typeface="Arial"/>
              </a:defRPr>
            </a:pPr>
            <a:r>
              <a:rPr sz="1725" b="0">
                <a:solidFill>
                  <a:srgbClr val="1A1A1A"/>
                </a:solidFill>
                <a:latin typeface="Arial"/>
                <a:ea typeface="Arial"/>
                <a:cs typeface="Arial"/>
              </a:rPr>
              <a:t>Architecture, data addresses, memory permissions, and entry point.</a:t>
            </a:r>
          </a:p>
        </p:txBody>
      </p:sp>
      <p:sp>
        <p:nvSpPr>
          <p:cNvPr id="10" name="Page · 2">
            <a:extLst xmlns:a="http://schemas.openxmlformats.org/drawingml/2006/main">
              <a:ext uri="{FF2B5EF4-FFF2-40B4-BE49-F238E27FC236}">
                <a16:creationId xmlns:a16="http://schemas.microsoft.com/office/drawing/2014/main" id="{45C5866A-16BB-4283-892F-F1CCB524138D}"/>
              </a:ext>
            </a:extLst>
          </p:cNvPr>
          <p:cNvSpPr>
            <a:spLocks xmlns:a="http://schemas.openxmlformats.org/drawingml/2006/main" noGrp="1"/>
          </p:cNvSpPr>
          <p:nvPr/>
        </p:nvSpPr>
        <p:spPr>
          <a:xfrm xmlns:a="http://schemas.openxmlformats.org/drawingml/2006/main">
            <a:off x="400050" y="6505575"/>
            <a:ext cx="2095500" cy="228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050" b="0">
                <a:solidFill>
                  <a:srgbClr val="55606B"/>
                </a:solidFill>
                <a:latin typeface="Arial"/>
                <a:ea typeface="Arial"/>
                <a:cs typeface="Arial"/>
              </a:defRPr>
            </a:pPr>
            <a:r>
              <a:rPr sz="1050" b="0">
                <a:solidFill>
                  <a:srgbClr val="55606B"/>
                </a:solidFill>
                <a:latin typeface="Arial"/>
                <a:ea typeface="Arial"/>
                <a:cs typeface="Arial"/>
              </a:rPr>
              <a:t>Page · 2</a:t>
            </a:r>
          </a:p>
        </p:txBody>
      </p:sp>
      <p:pic>
        <p:nvPicPr>
          <p:cNvPr id="22" name=""/>
          <p:cNvPicPr>
            <a:picLocks xmlns:a="http://schemas.openxmlformats.org/drawingml/2006/main" noChangeAspect="1"/>
          </p:cNvPicPr>
          <p:nvPr/>
        </p:nvPicPr>
        <p:blipFill>
          <a:blip xmlns:r="http://schemas.openxmlformats.org/officeDocument/2006/relationships" xmlns:a="http://schemas.openxmlformats.org/drawingml/2006/main" r:embed="R868e2c86a76e4858"/>
          <a:stretch xmlns:a="http://schemas.openxmlformats.org/drawingml/2006/main"/>
        </p:blipFill>
        <p:spPr>
          <a:xfrm xmlns:a="http://schemas.openxmlformats.org/drawingml/2006/main">
            <a:off x="8639455" y="6029325"/>
            <a:ext cx="466165" cy="762000"/>
          </a:xfrm>
          <a:prstGeom xmlns:a="http://schemas.openxmlformats.org/drawingml/2006/main" prst="rect">
            <a:avLst/>
          </a:prstGeom>
        </p:spPr>
      </p:pic>
    </p:spTree>
    <p:extLst>
      <p:ext uri="{BB962C8B-B14F-4D97-AF65-F5344CB8AC3E}">
        <p14:creationId xmlns:p14="http://schemas.microsoft.com/office/powerpoint/2010/main" val="596774189"/>
      </p:ext>
    </p:extLst>
  </p:cSld>
</p:sld>
</file>

<file path=ppt/slides/slide20.xml><?xml version="1.0" encoding="utf-8"?>
<p:sld xmlns:p="http://schemas.openxmlformats.org/presentationml/2006/main">
  <p:cSld>
    <p:spTree>
      <p:nvGrpSpPr>
        <p:cNvPr id="1" name=""/>
        <p:cNvGrpSpPr/>
        <p:nvPr/>
      </p:nvGrpSpPr>
      <p:grpSpPr>
        <a:xfrm xmlns:a="http://schemas.openxmlformats.org/drawingml/2006/main"/>
      </p:grpSpPr>
      <p:sp>
        <p:nvSpPr>
          <p:cNvPr id="12" name="Practice and Lab 1 checkpoint">
            <a:extLst xmlns:a="http://schemas.openxmlformats.org/drawingml/2006/main">
              <a:ext uri="{FF2B5EF4-FFF2-40B4-BE49-F238E27FC236}">
                <a16:creationId xmlns:a16="http://schemas.microsoft.com/office/drawing/2014/main" id="{10315BCD-23C3-42AB-AB1E-2B0993937BA2}"/>
              </a:ext>
            </a:extLst>
          </p:cNvPr>
          <p:cNvSpPr>
            <a:spLocks xmlns:a="http://schemas.openxmlformats.org/drawingml/2006/main" noGrp="1"/>
          </p:cNvSpPr>
          <p:nvPr/>
        </p:nvSpPr>
        <p:spPr>
          <a:xfrm xmlns:a="http://schemas.openxmlformats.org/drawingml/2006/main">
            <a:off x="400050" y="161925"/>
            <a:ext cx="8343900" cy="4857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2700" b="1">
                <a:solidFill>
                  <a:srgbClr val="FFFFFF"/>
                </a:solidFill>
                <a:latin typeface="Arial"/>
                <a:ea typeface="Arial"/>
                <a:cs typeface="Arial"/>
              </a:defRPr>
            </a:pPr>
            <a:r>
              <a:rPr sz="2700" b="1">
                <a:solidFill>
                  <a:srgbClr val="FFFFFF"/>
                </a:solidFill>
                <a:latin typeface="Arial"/>
                <a:ea typeface="Arial"/>
                <a:cs typeface="Arial"/>
              </a:rPr>
              <a:t>Practice and Lab 1 checkpoint</a:t>
            </a:r>
          </a:p>
        </p:txBody>
      </p:sp>
      <p:sp>
        <p:nvSpPr>
          <p:cNvPr id="2" name="Practice · change the message">
            <a:extLst xmlns:a="http://schemas.openxmlformats.org/drawingml/2006/main">
              <a:ext uri="{FF2B5EF4-FFF2-40B4-BE49-F238E27FC236}">
                <a16:creationId xmlns:a16="http://schemas.microsoft.com/office/drawing/2014/main" id="{1781AB76-3C94-4B89-A3F2-7C3BAEDE90E9}"/>
              </a:ext>
            </a:extLst>
          </p:cNvPr>
          <p:cNvSpPr>
            <a:spLocks xmlns:a="http://schemas.openxmlformats.org/drawingml/2006/main" noGrp="1"/>
          </p:cNvSpPr>
          <p:nvPr/>
        </p:nvSpPr>
        <p:spPr>
          <a:xfrm xmlns:a="http://schemas.openxmlformats.org/drawingml/2006/main">
            <a:off x="419100" y="1133475"/>
            <a:ext cx="830580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950" b="1">
                <a:solidFill>
                  <a:srgbClr val="247793"/>
                </a:solidFill>
                <a:latin typeface="Arial"/>
                <a:ea typeface="Arial"/>
                <a:cs typeface="Arial"/>
              </a:defRPr>
            </a:pPr>
            <a:r>
              <a:rPr sz="1950" b="1">
                <a:solidFill>
                  <a:srgbClr val="247793"/>
                </a:solidFill>
                <a:latin typeface="Arial"/>
                <a:ea typeface="Arial"/>
                <a:cs typeface="Arial"/>
              </a:rPr>
              <a:t>Practice · change the message</a:t>
            </a:r>
          </a:p>
        </p:txBody>
      </p:sp>
      <p:sp>
        <p:nvSpPr>
          <p:cNvPr id="3" name="Replace hello with WCU!! (5 bytes), rebuild, and i">
            <a:extLst xmlns:a="http://schemas.openxmlformats.org/drawingml/2006/main">
              <a:ext uri="{FF2B5EF4-FFF2-40B4-BE49-F238E27FC236}">
                <a16:creationId xmlns:a16="http://schemas.microsoft.com/office/drawing/2014/main" id="{4943F413-F47C-4691-90C9-8897ABAC35E8}"/>
              </a:ext>
            </a:extLst>
          </p:cNvPr>
          <p:cNvSpPr>
            <a:spLocks xmlns:a="http://schemas.openxmlformats.org/drawingml/2006/main" noGrp="1"/>
          </p:cNvSpPr>
          <p:nvPr/>
        </p:nvSpPr>
        <p:spPr>
          <a:xfrm xmlns:a="http://schemas.openxmlformats.org/drawingml/2006/main">
            <a:off x="419100" y="1514475"/>
            <a:ext cx="8305800" cy="7524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725" b="0">
                <a:solidFill>
                  <a:srgbClr val="1A1A1A"/>
                </a:solidFill>
                <a:latin typeface="Arial"/>
                <a:ea typeface="Arial"/>
                <a:cs typeface="Arial"/>
              </a:defRPr>
            </a:pPr>
            <a:r>
              <a:rPr sz="1725" b="0">
                <a:solidFill>
                  <a:srgbClr val="1A1A1A"/>
                </a:solidFill>
                <a:latin typeface="Arial"/>
                <a:ea typeface="Arial"/>
                <a:cs typeface="Arial"/>
              </a:rPr>
              <a:t>Replace hello with WCU!! (5 bytes), rebuild, and inspect the new bytes.</a:t>
            </a:r>
          </a:p>
        </p:txBody>
      </p:sp>
      <p:sp>
        <p:nvSpPr>
          <p:cNvPr id="4" name="Explain · position independence">
            <a:extLst xmlns:a="http://schemas.openxmlformats.org/drawingml/2006/main">
              <a:ext uri="{FF2B5EF4-FFF2-40B4-BE49-F238E27FC236}">
                <a16:creationId xmlns:a16="http://schemas.microsoft.com/office/drawing/2014/main" id="{0EE1EBAC-893D-45AD-A4FE-501CB0A104DC}"/>
              </a:ext>
            </a:extLst>
          </p:cNvPr>
          <p:cNvSpPr>
            <a:spLocks xmlns:a="http://schemas.openxmlformats.org/drawingml/2006/main" noGrp="1"/>
          </p:cNvSpPr>
          <p:nvPr/>
        </p:nvSpPr>
        <p:spPr>
          <a:xfrm xmlns:a="http://schemas.openxmlformats.org/drawingml/2006/main">
            <a:off x="419100" y="2286000"/>
            <a:ext cx="830580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950" b="1">
                <a:solidFill>
                  <a:srgbClr val="247793"/>
                </a:solidFill>
                <a:latin typeface="Arial"/>
                <a:ea typeface="Arial"/>
                <a:cs typeface="Arial"/>
              </a:defRPr>
            </a:pPr>
            <a:r>
              <a:rPr sz="1950" b="1">
                <a:solidFill>
                  <a:srgbClr val="247793"/>
                </a:solidFill>
                <a:latin typeface="Arial"/>
                <a:ea typeface="Arial"/>
                <a:cs typeface="Arial"/>
              </a:rPr>
              <a:t>Explain · position independence</a:t>
            </a:r>
          </a:p>
        </p:txBody>
      </p:sp>
      <p:sp>
        <p:nvSpPr>
          <p:cNvPr id="5" name="Why do the jump, call, and pop still work at a dif">
            <a:extLst xmlns:a="http://schemas.openxmlformats.org/drawingml/2006/main">
              <a:ext uri="{FF2B5EF4-FFF2-40B4-BE49-F238E27FC236}">
                <a16:creationId xmlns:a16="http://schemas.microsoft.com/office/drawing/2014/main" id="{E5F15020-99E9-43BF-A214-8487948E180B}"/>
              </a:ext>
            </a:extLst>
          </p:cNvPr>
          <p:cNvSpPr>
            <a:spLocks xmlns:a="http://schemas.openxmlformats.org/drawingml/2006/main" noGrp="1"/>
          </p:cNvSpPr>
          <p:nvPr/>
        </p:nvSpPr>
        <p:spPr>
          <a:xfrm xmlns:a="http://schemas.openxmlformats.org/drawingml/2006/main">
            <a:off x="419100" y="2667000"/>
            <a:ext cx="8305800" cy="7524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725" b="0">
                <a:solidFill>
                  <a:srgbClr val="1A1A1A"/>
                </a:solidFill>
                <a:latin typeface="Arial"/>
                <a:ea typeface="Arial"/>
                <a:cs typeface="Arial"/>
              </a:defRPr>
            </a:pPr>
            <a:r>
              <a:rPr sz="1725" b="0">
                <a:solidFill>
                  <a:srgbClr val="1A1A1A"/>
                </a:solidFill>
                <a:latin typeface="Arial"/>
                <a:ea typeface="Arial"/>
                <a:cs typeface="Arial"/>
              </a:rPr>
              <a:t>Why do the jump, call, and pop still work at a different mapping address?</a:t>
            </a:r>
          </a:p>
        </p:txBody>
      </p:sp>
      <p:sp>
        <p:nvSpPr>
          <p:cNvPr id="6" name="Continue · Lab 1 on WolfCTF">
            <a:extLst xmlns:a="http://schemas.openxmlformats.org/drawingml/2006/main">
              <a:ext uri="{FF2B5EF4-FFF2-40B4-BE49-F238E27FC236}">
                <a16:creationId xmlns:a16="http://schemas.microsoft.com/office/drawing/2014/main" id="{EC196289-C242-4FD3-B139-C6435106C340}"/>
              </a:ext>
            </a:extLst>
          </p:cNvPr>
          <p:cNvSpPr>
            <a:spLocks xmlns:a="http://schemas.openxmlformats.org/drawingml/2006/main" noGrp="1"/>
          </p:cNvSpPr>
          <p:nvPr/>
        </p:nvSpPr>
        <p:spPr>
          <a:xfrm xmlns:a="http://schemas.openxmlformats.org/drawingml/2006/main">
            <a:off x="419100" y="3438525"/>
            <a:ext cx="830580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950" b="1">
                <a:solidFill>
                  <a:srgbClr val="247793"/>
                </a:solidFill>
                <a:latin typeface="Arial"/>
                <a:ea typeface="Arial"/>
                <a:cs typeface="Arial"/>
              </a:defRPr>
            </a:pPr>
            <a:r>
              <a:rPr sz="1950" b="1">
                <a:solidFill>
                  <a:srgbClr val="247793"/>
                </a:solidFill>
                <a:latin typeface="Arial"/>
                <a:ea typeface="Arial"/>
                <a:cs typeface="Arial"/>
              </a:rPr>
              <a:t>Continue · Lab 1 on WolfCTF</a:t>
            </a:r>
          </a:p>
        </p:txBody>
      </p:sp>
      <p:sp>
        <p:nvSpPr>
          <p:cNvPr id="7" name="Due Thursday, September 24, 2026 · 11:59 PM Easter">
            <a:extLst xmlns:a="http://schemas.openxmlformats.org/drawingml/2006/main">
              <a:ext uri="{FF2B5EF4-FFF2-40B4-BE49-F238E27FC236}">
                <a16:creationId xmlns:a16="http://schemas.microsoft.com/office/drawing/2014/main" id="{18CCF9AD-1878-4A7B-B725-BF7ACBD6CC30}"/>
              </a:ext>
            </a:extLst>
          </p:cNvPr>
          <p:cNvSpPr>
            <a:spLocks xmlns:a="http://schemas.openxmlformats.org/drawingml/2006/main" noGrp="1"/>
          </p:cNvSpPr>
          <p:nvPr/>
        </p:nvSpPr>
        <p:spPr>
          <a:xfrm xmlns:a="http://schemas.openxmlformats.org/drawingml/2006/main">
            <a:off x="419100" y="3819525"/>
            <a:ext cx="8305800" cy="7524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725" b="0">
                <a:solidFill>
                  <a:srgbClr val="1A1A1A"/>
                </a:solidFill>
                <a:latin typeface="Arial"/>
                <a:ea typeface="Arial"/>
                <a:cs typeface="Arial"/>
              </a:defRPr>
            </a:pPr>
            <a:r>
              <a:rPr sz="1725" b="0">
                <a:solidFill>
                  <a:srgbClr val="1A1A1A"/>
                </a:solidFill>
                <a:latin typeface="Arial"/>
                <a:ea typeface="Arial"/>
                <a:cs typeface="Arial"/>
              </a:rPr>
              <a:t>Due Thursday, September 24, 2026 · 11:59 PM Eastern Time.</a:t>
            </a:r>
          </a:p>
        </p:txBody>
      </p:sp>
      <p:sp>
        <p:nvSpPr>
          <p:cNvPr id="8" name="Submit · one PDF report">
            <a:extLst xmlns:a="http://schemas.openxmlformats.org/drawingml/2006/main">
              <a:ext uri="{FF2B5EF4-FFF2-40B4-BE49-F238E27FC236}">
                <a16:creationId xmlns:a16="http://schemas.microsoft.com/office/drawing/2014/main" id="{ED2F9867-A963-4A52-A7E8-103194D0F4AA}"/>
              </a:ext>
            </a:extLst>
          </p:cNvPr>
          <p:cNvSpPr>
            <a:spLocks xmlns:a="http://schemas.openxmlformats.org/drawingml/2006/main" noGrp="1"/>
          </p:cNvSpPr>
          <p:nvPr/>
        </p:nvSpPr>
        <p:spPr>
          <a:xfrm xmlns:a="http://schemas.openxmlformats.org/drawingml/2006/main">
            <a:off x="419100" y="4591050"/>
            <a:ext cx="830580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950" b="1">
                <a:solidFill>
                  <a:srgbClr val="247793"/>
                </a:solidFill>
                <a:latin typeface="Arial"/>
                <a:ea typeface="Arial"/>
                <a:cs typeface="Arial"/>
              </a:defRPr>
            </a:pPr>
            <a:r>
              <a:rPr sz="1950" b="1">
                <a:solidFill>
                  <a:srgbClr val="247793"/>
                </a:solidFill>
                <a:latin typeface="Arial"/>
                <a:ea typeface="Arial"/>
                <a:cs typeface="Arial"/>
              </a:rPr>
              <a:t>Submit · one PDF report</a:t>
            </a:r>
          </a:p>
        </p:txBody>
      </p:sp>
      <p:sp>
        <p:nvSpPr>
          <p:cNvPr id="9" name="D2L → CSC 472 → Assignments → Lab 1&#10;Required forma">
            <a:extLst xmlns:a="http://schemas.openxmlformats.org/drawingml/2006/main">
              <a:ext uri="{FF2B5EF4-FFF2-40B4-BE49-F238E27FC236}">
                <a16:creationId xmlns:a16="http://schemas.microsoft.com/office/drawing/2014/main" id="{5EB82F08-0360-4D8B-B542-A2D966018FF9}"/>
              </a:ext>
            </a:extLst>
          </p:cNvPr>
          <p:cNvSpPr>
            <a:spLocks xmlns:a="http://schemas.openxmlformats.org/drawingml/2006/main" noGrp="1"/>
          </p:cNvSpPr>
          <p:nvPr/>
        </p:nvSpPr>
        <p:spPr>
          <a:xfrm xmlns:a="http://schemas.openxmlformats.org/drawingml/2006/main">
            <a:off x="419100" y="4972050"/>
            <a:ext cx="8305800" cy="7524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725" b="0">
                <a:solidFill>
                  <a:srgbClr val="1A1A1A"/>
                </a:solidFill>
                <a:latin typeface="Arial"/>
                <a:ea typeface="Arial"/>
                <a:cs typeface="Arial"/>
              </a:defRPr>
            </a:pPr>
            <a:r>
              <a:rPr sz="1725" b="0">
                <a:solidFill>
                  <a:srgbClr val="1A1A1A"/>
                </a:solidFill>
                <a:latin typeface="Arial"/>
                <a:ea typeface="Arial"/>
                <a:cs typeface="Arial"/>
              </a:rPr>
              <a:t>D2L → CSC 472 → Assignments → Lab 1</a:t>
            </a:r>
          </a:p>
          <a:p xmlns:a="http://schemas.openxmlformats.org/drawingml/2006/main">
            <a:pPr algn="l">
              <a:defRPr sz="1725" b="0">
                <a:solidFill>
                  <a:srgbClr val="1A1A1A"/>
                </a:solidFill>
                <a:latin typeface="Arial"/>
                <a:ea typeface="Arial"/>
                <a:cs typeface="Arial"/>
              </a:defRPr>
            </a:pPr>
            <a:r>
              <a:rPr sz="1725" b="0">
                <a:solidFill>
                  <a:srgbClr val="1A1A1A"/>
                </a:solidFill>
                <a:latin typeface="Arial"/>
                <a:ea typeface="Arial"/>
                <a:cs typeface="Arial"/>
              </a:rPr>
              <a:t>Required format: wcu.ninja/csc472/lab-report</a:t>
            </a:r>
          </a:p>
        </p:txBody>
      </p:sp>
      <p:sp>
        <p:nvSpPr>
          <p:cNvPr id="10" name="Page · 20">
            <a:extLst xmlns:a="http://schemas.openxmlformats.org/drawingml/2006/main">
              <a:ext uri="{FF2B5EF4-FFF2-40B4-BE49-F238E27FC236}">
                <a16:creationId xmlns:a16="http://schemas.microsoft.com/office/drawing/2014/main" id="{B784F600-753A-427E-9977-003000C1A1D4}"/>
              </a:ext>
            </a:extLst>
          </p:cNvPr>
          <p:cNvSpPr>
            <a:spLocks xmlns:a="http://schemas.openxmlformats.org/drawingml/2006/main" noGrp="1"/>
          </p:cNvSpPr>
          <p:nvPr/>
        </p:nvSpPr>
        <p:spPr>
          <a:xfrm xmlns:a="http://schemas.openxmlformats.org/drawingml/2006/main">
            <a:off x="400050" y="6505575"/>
            <a:ext cx="2095500" cy="228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050" b="0">
                <a:solidFill>
                  <a:srgbClr val="55606B"/>
                </a:solidFill>
                <a:latin typeface="Arial"/>
                <a:ea typeface="Arial"/>
                <a:cs typeface="Arial"/>
              </a:defRPr>
            </a:pPr>
            <a:r>
              <a:rPr sz="1050" b="0">
                <a:solidFill>
                  <a:srgbClr val="55606B"/>
                </a:solidFill>
                <a:latin typeface="Arial"/>
                <a:ea typeface="Arial"/>
                <a:cs typeface="Arial"/>
              </a:rPr>
              <a:t>Page · 20</a:t>
            </a:r>
          </a:p>
        </p:txBody>
      </p:sp>
      <p:pic>
        <p:nvPicPr>
          <p:cNvPr id="22" name=""/>
          <p:cNvPicPr>
            <a:picLocks xmlns:a="http://schemas.openxmlformats.org/drawingml/2006/main" noChangeAspect="1"/>
          </p:cNvPicPr>
          <p:nvPr/>
        </p:nvPicPr>
        <p:blipFill>
          <a:blip xmlns:r="http://schemas.openxmlformats.org/officeDocument/2006/relationships" xmlns:a="http://schemas.openxmlformats.org/drawingml/2006/main" r:embed="R8112d58622d647ea"/>
          <a:stretch xmlns:a="http://schemas.openxmlformats.org/drawingml/2006/main"/>
        </p:blipFill>
        <p:spPr>
          <a:xfrm xmlns:a="http://schemas.openxmlformats.org/drawingml/2006/main">
            <a:off x="8639455" y="6029325"/>
            <a:ext cx="466165" cy="762000"/>
          </a:xfrm>
          <a:prstGeom xmlns:a="http://schemas.openxmlformats.org/drawingml/2006/main" prst="rect">
            <a:avLst/>
          </a:prstGeom>
        </p:spPr>
      </p:pic>
    </p:spTree>
    <p:extLst>
      <p:ext uri="{BB962C8B-B14F-4D97-AF65-F5344CB8AC3E}">
        <p14:creationId xmlns:p14="http://schemas.microsoft.com/office/powerpoint/2010/main" val="1272083833"/>
      </p:ext>
    </p:extLst>
  </p:cSld>
</p:sld>
</file>

<file path=ppt/slides/slide21.xml><?xml version="1.0" encoding="utf-8"?>
<p:sld xmlns:p="http://schemas.openxmlformats.org/presentationml/2006/main">
  <p:cSld>
    <p:spTree>
      <p:nvGrpSpPr>
        <p:cNvPr id="1" name=""/>
        <p:cNvGrpSpPr/>
        <p:nvPr/>
      </p:nvGrpSpPr>
      <p:grpSpPr>
        <a:xfrm xmlns:a="http://schemas.openxmlformats.org/drawingml/2006/main"/>
      </p:grpSpPr>
      <p:sp>
        <p:nvSpPr>
          <p:cNvPr id="12" name="References and what comes next">
            <a:extLst xmlns:a="http://schemas.openxmlformats.org/drawingml/2006/main">
              <a:ext uri="{FF2B5EF4-FFF2-40B4-BE49-F238E27FC236}">
                <a16:creationId xmlns:a16="http://schemas.microsoft.com/office/drawing/2014/main" id="{21423715-7D9B-4CC7-B825-647E1AAB9917}"/>
              </a:ext>
            </a:extLst>
          </p:cNvPr>
          <p:cNvSpPr>
            <a:spLocks xmlns:a="http://schemas.openxmlformats.org/drawingml/2006/main" noGrp="1"/>
          </p:cNvSpPr>
          <p:nvPr/>
        </p:nvSpPr>
        <p:spPr>
          <a:xfrm xmlns:a="http://schemas.openxmlformats.org/drawingml/2006/main">
            <a:off x="400050" y="161925"/>
            <a:ext cx="8343900" cy="4857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2700" b="1">
                <a:solidFill>
                  <a:srgbClr val="FFFFFF"/>
                </a:solidFill>
                <a:latin typeface="Arial"/>
                <a:ea typeface="Arial"/>
                <a:cs typeface="Arial"/>
              </a:defRPr>
            </a:pPr>
            <a:r>
              <a:rPr sz="2700" b="1">
                <a:solidFill>
                  <a:srgbClr val="FFFFFF"/>
                </a:solidFill>
                <a:latin typeface="Arial"/>
                <a:ea typeface="Arial"/>
                <a:cs typeface="Arial"/>
              </a:rPr>
              <a:t>References and what comes next</a:t>
            </a:r>
          </a:p>
        </p:txBody>
      </p:sp>
      <p:sp>
        <p:nvSpPr>
          <p:cNvPr id="2" name="Original course materials">
            <a:extLst xmlns:a="http://schemas.openxmlformats.org/drawingml/2006/main">
              <a:ext uri="{FF2B5EF4-FFF2-40B4-BE49-F238E27FC236}">
                <a16:creationId xmlns:a16="http://schemas.microsoft.com/office/drawing/2014/main" id="{B9C14064-7EEC-4233-89A7-FBC547C2EE54}"/>
              </a:ext>
            </a:extLst>
          </p:cNvPr>
          <p:cNvSpPr>
            <a:spLocks xmlns:a="http://schemas.openxmlformats.org/drawingml/2006/main" noGrp="1"/>
          </p:cNvSpPr>
          <p:nvPr/>
        </p:nvSpPr>
        <p:spPr>
          <a:xfrm xmlns:a="http://schemas.openxmlformats.org/drawingml/2006/main">
            <a:off x="419100" y="1143000"/>
            <a:ext cx="830580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950" b="1">
                <a:solidFill>
                  <a:srgbClr val="247793"/>
                </a:solidFill>
                <a:latin typeface="Arial"/>
                <a:ea typeface="Arial"/>
                <a:cs typeface="Arial"/>
              </a:defRPr>
            </a:pPr>
            <a:r>
              <a:rPr sz="1950" b="1">
                <a:solidFill>
                  <a:srgbClr val="247793"/>
                </a:solidFill>
                <a:latin typeface="Arial"/>
                <a:ea typeface="Arial"/>
                <a:cs typeface="Arial"/>
              </a:rPr>
              <a:t>Original course materials</a:t>
            </a:r>
          </a:p>
        </p:txBody>
      </p:sp>
      <p:sp>
        <p:nvSpPr>
          <p:cNvPr id="3" name="ss2024 Chapter 6: hello.asm, shell.asm, and the sh">
            <a:extLst xmlns:a="http://schemas.openxmlformats.org/drawingml/2006/main">
              <a:ext uri="{FF2B5EF4-FFF2-40B4-BE49-F238E27FC236}">
                <a16:creationId xmlns:a16="http://schemas.microsoft.com/office/drawing/2014/main" id="{B888C2B4-0532-41B2-B023-6EB9E489B0C8}"/>
              </a:ext>
            </a:extLst>
          </p:cNvPr>
          <p:cNvSpPr>
            <a:spLocks xmlns:a="http://schemas.openxmlformats.org/drawingml/2006/main" noGrp="1"/>
          </p:cNvSpPr>
          <p:nvPr/>
        </p:nvSpPr>
        <p:spPr>
          <a:xfrm xmlns:a="http://schemas.openxmlformats.org/drawingml/2006/main">
            <a:off x="419100" y="1524000"/>
            <a:ext cx="8305800" cy="762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725" b="0">
                <a:solidFill>
                  <a:srgbClr val="1A1A1A"/>
                </a:solidFill>
                <a:latin typeface="Arial"/>
                <a:ea typeface="Arial"/>
                <a:cs typeface="Arial"/>
              </a:defRPr>
            </a:pPr>
            <a:r>
              <a:rPr sz="1725" b="0">
                <a:solidFill>
                  <a:srgbClr val="1A1A1A"/>
                </a:solidFill>
                <a:latin typeface="Arial"/>
                <a:ea typeface="Arial"/>
                <a:cs typeface="Arial"/>
              </a:rPr>
              <a:t>ss2024 Chapter 6: hello.asm, shell.asm, and the shellcode test program.</a:t>
            </a:r>
          </a:p>
        </p:txBody>
      </p:sp>
      <p:sp>
        <p:nvSpPr>
          <p:cNvPr id="4" name="Current technical references">
            <a:extLst xmlns:a="http://schemas.openxmlformats.org/drawingml/2006/main">
              <a:ext uri="{FF2B5EF4-FFF2-40B4-BE49-F238E27FC236}">
                <a16:creationId xmlns:a16="http://schemas.microsoft.com/office/drawing/2014/main" id="{B4691706-C256-4B0E-88EB-482999900494}"/>
              </a:ext>
            </a:extLst>
          </p:cNvPr>
          <p:cNvSpPr>
            <a:spLocks xmlns:a="http://schemas.openxmlformats.org/drawingml/2006/main" noGrp="1"/>
          </p:cNvSpPr>
          <p:nvPr/>
        </p:nvSpPr>
        <p:spPr>
          <a:xfrm xmlns:a="http://schemas.openxmlformats.org/drawingml/2006/main">
            <a:off x="419100" y="2305050"/>
            <a:ext cx="830580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950" b="1">
                <a:solidFill>
                  <a:srgbClr val="247793"/>
                </a:solidFill>
                <a:latin typeface="Arial"/>
                <a:ea typeface="Arial"/>
                <a:cs typeface="Arial"/>
              </a:defRPr>
            </a:pPr>
            <a:r>
              <a:rPr sz="1950" b="1">
                <a:solidFill>
                  <a:srgbClr val="247793"/>
                </a:solidFill>
                <a:latin typeface="Arial"/>
                <a:ea typeface="Arial"/>
                <a:cs typeface="Arial"/>
              </a:rPr>
              <a:t>Current technical references</a:t>
            </a:r>
          </a:p>
        </p:txBody>
      </p:sp>
      <p:sp>
        <p:nvSpPr>
          <p:cNvPr id="5" name="Linux syscall / mmap / mprotect / execve manuals; ">
            <a:extLst xmlns:a="http://schemas.openxmlformats.org/drawingml/2006/main">
              <a:ext uri="{FF2B5EF4-FFF2-40B4-BE49-F238E27FC236}">
                <a16:creationId xmlns:a16="http://schemas.microsoft.com/office/drawing/2014/main" id="{776ED1C0-904B-4A63-AF87-3130170D2895}"/>
              </a:ext>
            </a:extLst>
          </p:cNvPr>
          <p:cNvSpPr>
            <a:spLocks xmlns:a="http://schemas.openxmlformats.org/drawingml/2006/main" noGrp="1"/>
          </p:cNvSpPr>
          <p:nvPr/>
        </p:nvSpPr>
        <p:spPr>
          <a:xfrm xmlns:a="http://schemas.openxmlformats.org/drawingml/2006/main">
            <a:off x="419100" y="2686050"/>
            <a:ext cx="8305800" cy="762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725" b="0">
                <a:solidFill>
                  <a:srgbClr val="1A1A1A"/>
                </a:solidFill>
                <a:latin typeface="Arial"/>
                <a:ea typeface="Arial"/>
                <a:cs typeface="Arial"/>
              </a:defRPr>
            </a:pPr>
            <a:r>
              <a:rPr sz="1725" b="0">
                <a:solidFill>
                  <a:srgbClr val="1A1A1A"/>
                </a:solidFill>
                <a:latin typeface="Arial"/>
                <a:ea typeface="Arial"/>
                <a:cs typeface="Arial"/>
              </a:rPr>
              <a:t>Linux syscall / mmap / mprotect / execve manuals; NASM and GNU objcopy.</a:t>
            </a:r>
          </a:p>
        </p:txBody>
      </p:sp>
      <p:sp>
        <p:nvSpPr>
          <p:cNvPr id="6" name="All files">
            <a:extLst xmlns:a="http://schemas.openxmlformats.org/drawingml/2006/main">
              <a:ext uri="{FF2B5EF4-FFF2-40B4-BE49-F238E27FC236}">
                <a16:creationId xmlns:a16="http://schemas.microsoft.com/office/drawing/2014/main" id="{7CD9E5D8-B69F-4968-A8D6-EC2334DFA1A4}"/>
              </a:ext>
            </a:extLst>
          </p:cNvPr>
          <p:cNvSpPr>
            <a:spLocks xmlns:a="http://schemas.openxmlformats.org/drawingml/2006/main" noGrp="1"/>
          </p:cNvSpPr>
          <p:nvPr/>
        </p:nvSpPr>
        <p:spPr>
          <a:xfrm xmlns:a="http://schemas.openxmlformats.org/drawingml/2006/main">
            <a:off x="419100" y="3467100"/>
            <a:ext cx="830580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950" b="1">
                <a:solidFill>
                  <a:srgbClr val="247793"/>
                </a:solidFill>
                <a:latin typeface="Arial"/>
                <a:ea typeface="Arial"/>
                <a:cs typeface="Arial"/>
              </a:defRPr>
            </a:pPr>
            <a:r>
              <a:rPr sz="1950" b="1">
                <a:solidFill>
                  <a:srgbClr val="247793"/>
                </a:solidFill>
                <a:latin typeface="Arial"/>
                <a:ea typeface="Arial"/>
                <a:cs typeface="Arial"/>
              </a:rPr>
              <a:t>All files</a:t>
            </a:r>
          </a:p>
        </p:txBody>
      </p:sp>
      <p:sp>
        <p:nvSpPr>
          <p:cNvPr id="7" name="wcu.ninja/csc472/ → Class 7 slides and the Week 4 ">
            <a:extLst xmlns:a="http://schemas.openxmlformats.org/drawingml/2006/main">
              <a:ext uri="{FF2B5EF4-FFF2-40B4-BE49-F238E27FC236}">
                <a16:creationId xmlns:a16="http://schemas.microsoft.com/office/drawing/2014/main" id="{1DA13B49-FE5D-40EE-AB4E-ED2C85F9C2E3}"/>
              </a:ext>
            </a:extLst>
          </p:cNvPr>
          <p:cNvSpPr>
            <a:spLocks xmlns:a="http://schemas.openxmlformats.org/drawingml/2006/main" noGrp="1"/>
          </p:cNvSpPr>
          <p:nvPr/>
        </p:nvSpPr>
        <p:spPr>
          <a:xfrm xmlns:a="http://schemas.openxmlformats.org/drawingml/2006/main">
            <a:off x="419100" y="3848100"/>
            <a:ext cx="8305800" cy="762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725" b="0">
                <a:solidFill>
                  <a:srgbClr val="1A1A1A"/>
                </a:solidFill>
                <a:latin typeface="Arial"/>
                <a:ea typeface="Arial"/>
                <a:cs typeface="Arial"/>
              </a:defRPr>
            </a:pPr>
            <a:r>
              <a:rPr sz="1725" b="0">
                <a:solidFill>
                  <a:srgbClr val="1A1A1A"/>
                </a:solidFill>
                <a:latin typeface="Arial"/>
                <a:ea typeface="Arial"/>
                <a:cs typeface="Arial"/>
              </a:rPr>
              <a:t>wcu.ninja/csc472/ → Class 7 slides and the Week 4 code bundle.</a:t>
            </a:r>
          </a:p>
        </p:txBody>
      </p:sp>
      <p:sp>
        <p:nvSpPr>
          <p:cNvPr id="8" name="Next connection">
            <a:extLst xmlns:a="http://schemas.openxmlformats.org/drawingml/2006/main">
              <a:ext uri="{FF2B5EF4-FFF2-40B4-BE49-F238E27FC236}">
                <a16:creationId xmlns:a16="http://schemas.microsoft.com/office/drawing/2014/main" id="{E2734039-B946-4C2A-8A97-CC8441DDEE79}"/>
              </a:ext>
            </a:extLst>
          </p:cNvPr>
          <p:cNvSpPr>
            <a:spLocks xmlns:a="http://schemas.openxmlformats.org/drawingml/2006/main" noGrp="1"/>
          </p:cNvSpPr>
          <p:nvPr/>
        </p:nvSpPr>
        <p:spPr>
          <a:xfrm xmlns:a="http://schemas.openxmlformats.org/drawingml/2006/main">
            <a:off x="419100" y="4629150"/>
            <a:ext cx="830580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950" b="1">
                <a:solidFill>
                  <a:srgbClr val="247793"/>
                </a:solidFill>
                <a:latin typeface="Arial"/>
                <a:ea typeface="Arial"/>
                <a:cs typeface="Arial"/>
              </a:defRPr>
            </a:pPr>
            <a:r>
              <a:rPr sz="1950" b="1">
                <a:solidFill>
                  <a:srgbClr val="247793"/>
                </a:solidFill>
                <a:latin typeface="Arial"/>
                <a:ea typeface="Arial"/>
                <a:cs typeface="Arial"/>
              </a:rPr>
              <a:t>Next connection</a:t>
            </a:r>
          </a:p>
        </p:txBody>
      </p:sp>
      <p:sp>
        <p:nvSpPr>
          <p:cNvPr id="9" name="Stack layout + control flow + payload bytes&#10;How ca">
            <a:extLst xmlns:a="http://schemas.openxmlformats.org/drawingml/2006/main">
              <a:ext uri="{FF2B5EF4-FFF2-40B4-BE49-F238E27FC236}">
                <a16:creationId xmlns:a16="http://schemas.microsoft.com/office/drawing/2014/main" id="{5EA1235F-B02C-4155-8B96-4084BDE85409}"/>
              </a:ext>
            </a:extLst>
          </p:cNvPr>
          <p:cNvSpPr>
            <a:spLocks xmlns:a="http://schemas.openxmlformats.org/drawingml/2006/main" noGrp="1"/>
          </p:cNvSpPr>
          <p:nvPr/>
        </p:nvSpPr>
        <p:spPr>
          <a:xfrm xmlns:a="http://schemas.openxmlformats.org/drawingml/2006/main">
            <a:off x="419100" y="5010150"/>
            <a:ext cx="8305800" cy="762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725" b="0">
                <a:solidFill>
                  <a:srgbClr val="1A1A1A"/>
                </a:solidFill>
                <a:latin typeface="Arial"/>
                <a:ea typeface="Arial"/>
                <a:cs typeface="Arial"/>
              </a:defRPr>
            </a:pPr>
            <a:r>
              <a:rPr sz="1725" b="0">
                <a:solidFill>
                  <a:srgbClr val="1A1A1A"/>
                </a:solidFill>
                <a:latin typeface="Arial"/>
                <a:ea typeface="Arial"/>
                <a:cs typeface="Arial"/>
              </a:rPr>
              <a:t>Stack layout + control flow + payload bytes</a:t>
            </a:r>
          </a:p>
          <a:p xmlns:a="http://schemas.openxmlformats.org/drawingml/2006/main">
            <a:pPr algn="l">
              <a:defRPr sz="1725" b="0">
                <a:solidFill>
                  <a:srgbClr val="1A1A1A"/>
                </a:solidFill>
                <a:latin typeface="Arial"/>
                <a:ea typeface="Arial"/>
                <a:cs typeface="Arial"/>
              </a:defRPr>
            </a:pPr>
            <a:r>
              <a:rPr sz="1725" b="0">
                <a:solidFill>
                  <a:srgbClr val="1A1A1A"/>
                </a:solidFill>
                <a:latin typeface="Arial"/>
                <a:ea typeface="Arial"/>
                <a:cs typeface="Arial"/>
              </a:rPr>
              <a:t>How can memory corruption change where execution goes?</a:t>
            </a:r>
          </a:p>
        </p:txBody>
      </p:sp>
      <p:sp>
        <p:nvSpPr>
          <p:cNvPr id="10" name="Page · 21">
            <a:extLst xmlns:a="http://schemas.openxmlformats.org/drawingml/2006/main">
              <a:ext uri="{FF2B5EF4-FFF2-40B4-BE49-F238E27FC236}">
                <a16:creationId xmlns:a16="http://schemas.microsoft.com/office/drawing/2014/main" id="{161E4ED6-AE39-4994-89DC-5378BE279FF7}"/>
              </a:ext>
            </a:extLst>
          </p:cNvPr>
          <p:cNvSpPr>
            <a:spLocks xmlns:a="http://schemas.openxmlformats.org/drawingml/2006/main" noGrp="1"/>
          </p:cNvSpPr>
          <p:nvPr/>
        </p:nvSpPr>
        <p:spPr>
          <a:xfrm xmlns:a="http://schemas.openxmlformats.org/drawingml/2006/main">
            <a:off x="400050" y="6505575"/>
            <a:ext cx="2095500" cy="228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050" b="0">
                <a:solidFill>
                  <a:srgbClr val="55606B"/>
                </a:solidFill>
                <a:latin typeface="Arial"/>
                <a:ea typeface="Arial"/>
                <a:cs typeface="Arial"/>
              </a:defRPr>
            </a:pPr>
            <a:r>
              <a:rPr sz="1050" b="0">
                <a:solidFill>
                  <a:srgbClr val="55606B"/>
                </a:solidFill>
                <a:latin typeface="Arial"/>
                <a:ea typeface="Arial"/>
                <a:cs typeface="Arial"/>
              </a:rPr>
              <a:t>Page · 21</a:t>
            </a:r>
          </a:p>
        </p:txBody>
      </p:sp>
      <p:pic>
        <p:nvPicPr>
          <p:cNvPr id="22" name=""/>
          <p:cNvPicPr>
            <a:picLocks xmlns:a="http://schemas.openxmlformats.org/drawingml/2006/main" noChangeAspect="1"/>
          </p:cNvPicPr>
          <p:nvPr/>
        </p:nvPicPr>
        <p:blipFill>
          <a:blip xmlns:r="http://schemas.openxmlformats.org/officeDocument/2006/relationships" xmlns:a="http://schemas.openxmlformats.org/drawingml/2006/main" r:embed="R28298876483e44bf"/>
          <a:stretch xmlns:a="http://schemas.openxmlformats.org/drawingml/2006/main"/>
        </p:blipFill>
        <p:spPr>
          <a:xfrm xmlns:a="http://schemas.openxmlformats.org/drawingml/2006/main">
            <a:off x="8639455" y="6029325"/>
            <a:ext cx="466165" cy="762000"/>
          </a:xfrm>
          <a:prstGeom xmlns:a="http://schemas.openxmlformats.org/drawingml/2006/main" prst="rect">
            <a:avLst/>
          </a:prstGeom>
        </p:spPr>
      </p:pic>
    </p:spTree>
    <p:extLst>
      <p:ext uri="{BB962C8B-B14F-4D97-AF65-F5344CB8AC3E}">
        <p14:creationId xmlns:p14="http://schemas.microsoft.com/office/powerpoint/2010/main" val="1963846202"/>
      </p:ext>
    </p:extLst>
  </p:cSld>
</p:sld>
</file>

<file path=ppt/slides/slide3.xml><?xml version="1.0" encoding="utf-8"?>
<p:sld xmlns:p="http://schemas.openxmlformats.org/presentationml/2006/main">
  <p:cSld>
    <p:spTree>
      <p:nvGrpSpPr>
        <p:cNvPr id="1" name=""/>
        <p:cNvGrpSpPr/>
        <p:nvPr/>
      </p:nvGrpSpPr>
      <p:grpSpPr>
        <a:xfrm xmlns:a="http://schemas.openxmlformats.org/drawingml/2006/main"/>
      </p:grpSpPr>
      <p:sp>
        <p:nvSpPr>
          <p:cNvPr id="12" name="What do we mean by shellcode?">
            <a:extLst xmlns:a="http://schemas.openxmlformats.org/drawingml/2006/main">
              <a:ext uri="{FF2B5EF4-FFF2-40B4-BE49-F238E27FC236}">
                <a16:creationId xmlns:a16="http://schemas.microsoft.com/office/drawing/2014/main" id="{59735007-6300-4EEA-95C7-786A83A13C50}"/>
              </a:ext>
            </a:extLst>
          </p:cNvPr>
          <p:cNvSpPr>
            <a:spLocks xmlns:a="http://schemas.openxmlformats.org/drawingml/2006/main" noGrp="1"/>
          </p:cNvSpPr>
          <p:nvPr/>
        </p:nvSpPr>
        <p:spPr>
          <a:xfrm xmlns:a="http://schemas.openxmlformats.org/drawingml/2006/main">
            <a:off x="400050" y="161925"/>
            <a:ext cx="8343900" cy="4857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2700" b="1">
                <a:solidFill>
                  <a:srgbClr val="FFFFFF"/>
                </a:solidFill>
                <a:latin typeface="Arial"/>
                <a:ea typeface="Arial"/>
                <a:cs typeface="Arial"/>
              </a:defRPr>
            </a:pPr>
            <a:r>
              <a:rPr sz="2700" b="1">
                <a:solidFill>
                  <a:srgbClr val="FFFFFF"/>
                </a:solidFill>
                <a:latin typeface="Arial"/>
                <a:ea typeface="Arial"/>
                <a:cs typeface="Arial"/>
              </a:rPr>
              <a:t>What do we mean by shellcode?</a:t>
            </a:r>
          </a:p>
        </p:txBody>
      </p:sp>
      <p:sp>
        <p:nvSpPr>
          <p:cNvPr id="2" name="Machine-code bytes with a small purpose">
            <a:extLst xmlns:a="http://schemas.openxmlformats.org/drawingml/2006/main">
              <a:ext uri="{FF2B5EF4-FFF2-40B4-BE49-F238E27FC236}">
                <a16:creationId xmlns:a16="http://schemas.microsoft.com/office/drawing/2014/main" id="{215CC497-E8DD-4756-AE98-41107406A3D9}"/>
              </a:ext>
            </a:extLst>
          </p:cNvPr>
          <p:cNvSpPr>
            <a:spLocks xmlns:a="http://schemas.openxmlformats.org/drawingml/2006/main" noGrp="1"/>
          </p:cNvSpPr>
          <p:nvPr/>
        </p:nvSpPr>
        <p:spPr>
          <a:xfrm xmlns:a="http://schemas.openxmlformats.org/drawingml/2006/main">
            <a:off x="419100" y="1162050"/>
            <a:ext cx="830580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950" b="1">
                <a:solidFill>
                  <a:srgbClr val="247793"/>
                </a:solidFill>
                <a:latin typeface="Arial"/>
                <a:ea typeface="Arial"/>
                <a:cs typeface="Arial"/>
              </a:defRPr>
            </a:pPr>
            <a:r>
              <a:rPr sz="1950" b="1">
                <a:solidFill>
                  <a:srgbClr val="247793"/>
                </a:solidFill>
                <a:latin typeface="Arial"/>
                <a:ea typeface="Arial"/>
                <a:cs typeface="Arial"/>
              </a:rPr>
              <a:t>Machine-code bytes with a small purpose</a:t>
            </a:r>
          </a:p>
        </p:txBody>
      </p:sp>
      <p:sp>
        <p:nvSpPr>
          <p:cNvPr id="3" name="Historically, launching a shell; today’s first pay">
            <a:extLst xmlns:a="http://schemas.openxmlformats.org/drawingml/2006/main">
              <a:ext uri="{FF2B5EF4-FFF2-40B4-BE49-F238E27FC236}">
                <a16:creationId xmlns:a16="http://schemas.microsoft.com/office/drawing/2014/main" id="{86A5B245-F3A9-484A-8AB2-EEC830F67A73}"/>
              </a:ext>
            </a:extLst>
          </p:cNvPr>
          <p:cNvSpPr>
            <a:spLocks xmlns:a="http://schemas.openxmlformats.org/drawingml/2006/main" noGrp="1"/>
          </p:cNvSpPr>
          <p:nvPr/>
        </p:nvSpPr>
        <p:spPr>
          <a:xfrm xmlns:a="http://schemas.openxmlformats.org/drawingml/2006/main">
            <a:off x="419100" y="1543050"/>
            <a:ext cx="8305800" cy="762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725" b="0">
                <a:solidFill>
                  <a:srgbClr val="1A1A1A"/>
                </a:solidFill>
                <a:latin typeface="Arial"/>
                <a:ea typeface="Arial"/>
                <a:cs typeface="Arial"/>
              </a:defRPr>
            </a:pPr>
            <a:r>
              <a:rPr sz="1725" b="0">
                <a:solidFill>
                  <a:srgbClr val="1A1A1A"/>
                </a:solidFill>
                <a:latin typeface="Arial"/>
                <a:ea typeface="Arial"/>
                <a:cs typeface="Arial"/>
              </a:rPr>
              <a:t>Historically, launching a shell; today’s first payload just prints hello.</a:t>
            </a:r>
          </a:p>
        </p:txBody>
      </p:sp>
      <p:sp>
        <p:nvSpPr>
          <p:cNvPr id="4" name="A compact execution context">
            <a:extLst xmlns:a="http://schemas.openxmlformats.org/drawingml/2006/main">
              <a:ext uri="{FF2B5EF4-FFF2-40B4-BE49-F238E27FC236}">
                <a16:creationId xmlns:a16="http://schemas.microsoft.com/office/drawing/2014/main" id="{5987D3A1-F942-4E24-B672-86B555E7F4D2}"/>
              </a:ext>
            </a:extLst>
          </p:cNvPr>
          <p:cNvSpPr>
            <a:spLocks xmlns:a="http://schemas.openxmlformats.org/drawingml/2006/main" noGrp="1"/>
          </p:cNvSpPr>
          <p:nvPr/>
        </p:nvSpPr>
        <p:spPr>
          <a:xfrm xmlns:a="http://schemas.openxmlformats.org/drawingml/2006/main">
            <a:off x="419100" y="2324100"/>
            <a:ext cx="830580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950" b="1">
                <a:solidFill>
                  <a:srgbClr val="247793"/>
                </a:solidFill>
                <a:latin typeface="Arial"/>
                <a:ea typeface="Arial"/>
                <a:cs typeface="Arial"/>
              </a:defRPr>
            </a:pPr>
            <a:r>
              <a:rPr sz="1950" b="1">
                <a:solidFill>
                  <a:srgbClr val="247793"/>
                </a:solidFill>
                <a:latin typeface="Arial"/>
                <a:ea typeface="Arial"/>
                <a:cs typeface="Arial"/>
              </a:rPr>
              <a:t>A compact execution context</a:t>
            </a:r>
          </a:p>
        </p:txBody>
      </p:sp>
      <p:sp>
        <p:nvSpPr>
          <p:cNvPr id="5" name="The bytes may run without an ordinary ELF loader a">
            <a:extLst xmlns:a="http://schemas.openxmlformats.org/drawingml/2006/main">
              <a:ext uri="{FF2B5EF4-FFF2-40B4-BE49-F238E27FC236}">
                <a16:creationId xmlns:a16="http://schemas.microsoft.com/office/drawing/2014/main" id="{4DA77300-CC84-40E6-856E-0CB9F762DBC4}"/>
              </a:ext>
            </a:extLst>
          </p:cNvPr>
          <p:cNvSpPr>
            <a:spLocks xmlns:a="http://schemas.openxmlformats.org/drawingml/2006/main" noGrp="1"/>
          </p:cNvSpPr>
          <p:nvPr/>
        </p:nvSpPr>
        <p:spPr>
          <a:xfrm xmlns:a="http://schemas.openxmlformats.org/drawingml/2006/main">
            <a:off x="419100" y="2705100"/>
            <a:ext cx="8305800" cy="762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725" b="0">
                <a:solidFill>
                  <a:srgbClr val="1A1A1A"/>
                </a:solidFill>
                <a:latin typeface="Arial"/>
                <a:ea typeface="Arial"/>
                <a:cs typeface="Arial"/>
              </a:defRPr>
            </a:pPr>
            <a:r>
              <a:rPr sz="1725" b="0">
                <a:solidFill>
                  <a:srgbClr val="1A1A1A"/>
                </a:solidFill>
                <a:latin typeface="Arial"/>
                <a:ea typeface="Arial"/>
                <a:cs typeface="Arial"/>
              </a:rPr>
              <a:t>The bytes may run without an ordinary ELF loader arranging their data.</a:t>
            </a:r>
          </a:p>
        </p:txBody>
      </p:sp>
      <p:sp>
        <p:nvSpPr>
          <p:cNvPr id="6" name="An environment-specific program">
            <a:extLst xmlns:a="http://schemas.openxmlformats.org/drawingml/2006/main">
              <a:ext uri="{FF2B5EF4-FFF2-40B4-BE49-F238E27FC236}">
                <a16:creationId xmlns:a16="http://schemas.microsoft.com/office/drawing/2014/main" id="{6E150746-AAA6-421F-B10F-AAEA0DC9B2CF}"/>
              </a:ext>
            </a:extLst>
          </p:cNvPr>
          <p:cNvSpPr>
            <a:spLocks xmlns:a="http://schemas.openxmlformats.org/drawingml/2006/main" noGrp="1"/>
          </p:cNvSpPr>
          <p:nvPr/>
        </p:nvSpPr>
        <p:spPr>
          <a:xfrm xmlns:a="http://schemas.openxmlformats.org/drawingml/2006/main">
            <a:off x="419100" y="3486150"/>
            <a:ext cx="830580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950" b="1">
                <a:solidFill>
                  <a:srgbClr val="247793"/>
                </a:solidFill>
                <a:latin typeface="Arial"/>
                <a:ea typeface="Arial"/>
                <a:cs typeface="Arial"/>
              </a:defRPr>
            </a:pPr>
            <a:r>
              <a:rPr sz="1950" b="1">
                <a:solidFill>
                  <a:srgbClr val="247793"/>
                </a:solidFill>
                <a:latin typeface="Arial"/>
                <a:ea typeface="Arial"/>
                <a:cs typeface="Arial"/>
              </a:rPr>
              <a:t>An environment-specific program</a:t>
            </a:r>
          </a:p>
        </p:txBody>
      </p:sp>
      <p:sp>
        <p:nvSpPr>
          <p:cNvPr id="7" name="Instruction set, ABI, permissions, and entry condi">
            <a:extLst xmlns:a="http://schemas.openxmlformats.org/drawingml/2006/main">
              <a:ext uri="{FF2B5EF4-FFF2-40B4-BE49-F238E27FC236}">
                <a16:creationId xmlns:a16="http://schemas.microsoft.com/office/drawing/2014/main" id="{DE6B4BF6-8638-410E-8D86-973824BD0221}"/>
              </a:ext>
            </a:extLst>
          </p:cNvPr>
          <p:cNvSpPr>
            <a:spLocks xmlns:a="http://schemas.openxmlformats.org/drawingml/2006/main" noGrp="1"/>
          </p:cNvSpPr>
          <p:nvPr/>
        </p:nvSpPr>
        <p:spPr>
          <a:xfrm xmlns:a="http://schemas.openxmlformats.org/drawingml/2006/main">
            <a:off x="419100" y="3867150"/>
            <a:ext cx="8305800" cy="762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725" b="0">
                <a:solidFill>
                  <a:srgbClr val="1A1A1A"/>
                </a:solidFill>
                <a:latin typeface="Arial"/>
                <a:ea typeface="Arial"/>
                <a:cs typeface="Arial"/>
              </a:defRPr>
            </a:pPr>
            <a:r>
              <a:rPr sz="1725" b="0">
                <a:solidFill>
                  <a:srgbClr val="1A1A1A"/>
                </a:solidFill>
                <a:latin typeface="Arial"/>
                <a:ea typeface="Arial"/>
                <a:cs typeface="Arial"/>
              </a:rPr>
              <a:t>Instruction set, ABI, permissions, and entry conditions must all match.</a:t>
            </a:r>
          </a:p>
        </p:txBody>
      </p:sp>
      <p:sp>
        <p:nvSpPr>
          <p:cNvPr id="8" name="Our experiment">
            <a:extLst xmlns:a="http://schemas.openxmlformats.org/drawingml/2006/main">
              <a:ext uri="{FF2B5EF4-FFF2-40B4-BE49-F238E27FC236}">
                <a16:creationId xmlns:a16="http://schemas.microsoft.com/office/drawing/2014/main" id="{A032C861-6617-4C26-97AA-354318AB4BFF}"/>
              </a:ext>
            </a:extLst>
          </p:cNvPr>
          <p:cNvSpPr>
            <a:spLocks xmlns:a="http://schemas.openxmlformats.org/drawingml/2006/main" noGrp="1"/>
          </p:cNvSpPr>
          <p:nvPr/>
        </p:nvSpPr>
        <p:spPr>
          <a:xfrm xmlns:a="http://schemas.openxmlformats.org/drawingml/2006/main">
            <a:off x="419100" y="4648200"/>
            <a:ext cx="830580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950" b="1">
                <a:solidFill>
                  <a:srgbClr val="247793"/>
                </a:solidFill>
                <a:latin typeface="Arial"/>
                <a:ea typeface="Arial"/>
                <a:cs typeface="Arial"/>
              </a:defRPr>
            </a:pPr>
            <a:r>
              <a:rPr sz="1950" b="1">
                <a:solidFill>
                  <a:srgbClr val="247793"/>
                </a:solidFill>
                <a:latin typeface="Arial"/>
                <a:ea typeface="Arial"/>
                <a:cs typeface="Arial"/>
              </a:rPr>
              <a:t>Our experiment</a:t>
            </a:r>
          </a:p>
        </p:txBody>
      </p:sp>
      <p:sp>
        <p:nvSpPr>
          <p:cNvPr id="9" name="Run the bytes deliberately inside our own WolfCTF ">
            <a:extLst xmlns:a="http://schemas.openxmlformats.org/drawingml/2006/main">
              <a:ext uri="{FF2B5EF4-FFF2-40B4-BE49-F238E27FC236}">
                <a16:creationId xmlns:a16="http://schemas.microsoft.com/office/drawing/2014/main" id="{13140412-E074-423D-832D-C663AA025473}"/>
              </a:ext>
            </a:extLst>
          </p:cNvPr>
          <p:cNvSpPr>
            <a:spLocks xmlns:a="http://schemas.openxmlformats.org/drawingml/2006/main" noGrp="1"/>
          </p:cNvSpPr>
          <p:nvPr/>
        </p:nvSpPr>
        <p:spPr>
          <a:xfrm xmlns:a="http://schemas.openxmlformats.org/drawingml/2006/main">
            <a:off x="419100" y="5029200"/>
            <a:ext cx="8305800" cy="762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725" b="0">
                <a:solidFill>
                  <a:srgbClr val="1A1A1A"/>
                </a:solidFill>
                <a:latin typeface="Arial"/>
                <a:ea typeface="Arial"/>
                <a:cs typeface="Arial"/>
              </a:defRPr>
            </a:pPr>
            <a:r>
              <a:rPr sz="1725" b="0">
                <a:solidFill>
                  <a:srgbClr val="1A1A1A"/>
                </a:solidFill>
                <a:latin typeface="Arial"/>
                <a:ea typeface="Arial"/>
                <a:cs typeface="Arial"/>
              </a:rPr>
              <a:t>Run the bytes deliberately inside our own WolfCTF process.</a:t>
            </a:r>
          </a:p>
        </p:txBody>
      </p:sp>
      <p:sp>
        <p:nvSpPr>
          <p:cNvPr id="10" name="Page · 3">
            <a:extLst xmlns:a="http://schemas.openxmlformats.org/drawingml/2006/main">
              <a:ext uri="{FF2B5EF4-FFF2-40B4-BE49-F238E27FC236}">
                <a16:creationId xmlns:a16="http://schemas.microsoft.com/office/drawing/2014/main" id="{04ED093D-D46D-486B-B429-1AFD744B071D}"/>
              </a:ext>
            </a:extLst>
          </p:cNvPr>
          <p:cNvSpPr>
            <a:spLocks xmlns:a="http://schemas.openxmlformats.org/drawingml/2006/main" noGrp="1"/>
          </p:cNvSpPr>
          <p:nvPr/>
        </p:nvSpPr>
        <p:spPr>
          <a:xfrm xmlns:a="http://schemas.openxmlformats.org/drawingml/2006/main">
            <a:off x="400050" y="6505575"/>
            <a:ext cx="2095500" cy="228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050" b="0">
                <a:solidFill>
                  <a:srgbClr val="55606B"/>
                </a:solidFill>
                <a:latin typeface="Arial"/>
                <a:ea typeface="Arial"/>
                <a:cs typeface="Arial"/>
              </a:defRPr>
            </a:pPr>
            <a:r>
              <a:rPr sz="1050" b="0">
                <a:solidFill>
                  <a:srgbClr val="55606B"/>
                </a:solidFill>
                <a:latin typeface="Arial"/>
                <a:ea typeface="Arial"/>
                <a:cs typeface="Arial"/>
              </a:rPr>
              <a:t>Page · 3</a:t>
            </a:r>
          </a:p>
        </p:txBody>
      </p:sp>
      <p:pic>
        <p:nvPicPr>
          <p:cNvPr id="22" name=""/>
          <p:cNvPicPr>
            <a:picLocks xmlns:a="http://schemas.openxmlformats.org/drawingml/2006/main" noChangeAspect="1"/>
          </p:cNvPicPr>
          <p:nvPr/>
        </p:nvPicPr>
        <p:blipFill>
          <a:blip xmlns:r="http://schemas.openxmlformats.org/officeDocument/2006/relationships" xmlns:a="http://schemas.openxmlformats.org/drawingml/2006/main" r:embed="R6aafbebd2aaa42ff"/>
          <a:stretch xmlns:a="http://schemas.openxmlformats.org/drawingml/2006/main"/>
        </p:blipFill>
        <p:spPr>
          <a:xfrm xmlns:a="http://schemas.openxmlformats.org/drawingml/2006/main">
            <a:off x="8639455" y="6029325"/>
            <a:ext cx="466165" cy="762000"/>
          </a:xfrm>
          <a:prstGeom xmlns:a="http://schemas.openxmlformats.org/drawingml/2006/main" prst="rect">
            <a:avLst/>
          </a:prstGeom>
        </p:spPr>
      </p:pic>
    </p:spTree>
    <p:extLst>
      <p:ext uri="{BB962C8B-B14F-4D97-AF65-F5344CB8AC3E}">
        <p14:creationId xmlns:p14="http://schemas.microsoft.com/office/powerpoint/2010/main" val="281178389"/>
      </p:ext>
    </p:extLst>
  </p:cSld>
</p:sld>
</file>

<file path=ppt/slides/slide4.xml><?xml version="1.0" encoding="utf-8"?>
<p:sld xmlns:p="http://schemas.openxmlformats.org/presentationml/2006/main">
  <p:cSld>
    <p:spTree>
      <p:nvGrpSpPr>
        <p:cNvPr id="1" name=""/>
        <p:cNvGrpSpPr/>
        <p:nvPr/>
      </p:nvGrpSpPr>
      <p:grpSpPr>
        <a:xfrm xmlns:a="http://schemas.openxmlformats.org/drawingml/2006/main"/>
      </p:grpSpPr>
      <p:sp>
        <p:nvSpPr>
          <p:cNvPr id="6" name="An ELF file is more than its instructions">
            <a:extLst xmlns:a="http://schemas.openxmlformats.org/drawingml/2006/main">
              <a:ext uri="{FF2B5EF4-FFF2-40B4-BE49-F238E27FC236}">
                <a16:creationId xmlns:a16="http://schemas.microsoft.com/office/drawing/2014/main" id="{B80F4308-E3DC-4120-AD64-ACBE635CC82D}"/>
              </a:ext>
            </a:extLst>
          </p:cNvPr>
          <p:cNvSpPr>
            <a:spLocks xmlns:a="http://schemas.openxmlformats.org/drawingml/2006/main" noGrp="1"/>
          </p:cNvSpPr>
          <p:nvPr/>
        </p:nvSpPr>
        <p:spPr>
          <a:xfrm xmlns:a="http://schemas.openxmlformats.org/drawingml/2006/main">
            <a:off x="400050" y="161925"/>
            <a:ext cx="8343900" cy="4857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2700" b="1">
                <a:solidFill>
                  <a:srgbClr val="FFFFFF"/>
                </a:solidFill>
                <a:latin typeface="Arial"/>
                <a:ea typeface="Arial"/>
                <a:cs typeface="Arial"/>
              </a:defRPr>
            </a:pPr>
            <a:r>
              <a:rPr sz="2700" b="1">
                <a:solidFill>
                  <a:srgbClr val="FFFFFF"/>
                </a:solidFill>
                <a:latin typeface="Arial"/>
                <a:ea typeface="Arial"/>
                <a:cs typeface="Arial"/>
              </a:rPr>
              <a:t>An ELF file is more than its instructions</a:t>
            </a:r>
          </a:p>
        </p:txBody>
      </p:sp>
      <p:graphicFrame>
        <p:nvGraphicFramePr>
          <p:cNvPr id="7" name=""/>
          <p:cNvGraphicFramePr/>
          <p:nvPr/>
        </p:nvGraphicFramePr>
        <p:xfrm>
          <a:off xmlns:a="http://schemas.openxmlformats.org/drawingml/2006/main" x="419100" y="1314450"/>
          <a:ext xmlns:a="http://schemas.openxmlformats.org/drawingml/2006/main" cx="8305800" cy="3314700"/>
        </p:xfrm>
        <a:graphic xmlns:a="http://schemas.openxmlformats.org/drawingml/2006/main">
          <a:graphicData uri="http://schemas.openxmlformats.org/drawingml/2006/table">
            <a:tbl>
              <a:tblPr/>
              <a:tblGrid>
                <a:gridCol w="4152900"/>
                <a:gridCol w="4152900"/>
              </a:tblGrid>
              <a:tr h="662940">
                <a:tc>
                  <a:txBody>
                    <a:bodyPr lIns="114300" tIns="85725" rIns="95250" bIns="85725"/>
                    <a:lstStyle/>
                    <a:p>
                      <a:r>
                        <a:rPr sz="1725" b="1">
                          <a:solidFill>
                            <a:srgbClr val="FFFFFF"/>
                          </a:solidFill>
                          <a:latin typeface="Arial"/>
                          <a:ea typeface="Arial"/>
                          <a:cs typeface="Arial"/>
                        </a:rPr>
                        <a:t>Linked executable</a:t>
                      </a:r>
                    </a:p>
                  </a:txBody>
                  <a:tcPr marL="91440" marR="91440" marT="45720" marB="45720" anchor="ctr">
                    <a:solidFill>
                      <a:srgbClr val="247793"/>
                    </a:solidFill>
                  </a:tcPr>
                </a:tc>
                <a:tc>
                  <a:txBody>
                    <a:bodyPr lIns="114300" tIns="85725" rIns="95250" bIns="85725"/>
                    <a:lstStyle/>
                    <a:p>
                      <a:r>
                        <a:rPr sz="1725" b="1">
                          <a:solidFill>
                            <a:srgbClr val="FFFFFF"/>
                          </a:solidFill>
                          <a:latin typeface="Arial"/>
                          <a:ea typeface="Arial"/>
                          <a:cs typeface="Arial"/>
                        </a:rPr>
                        <a:t>Raw payload used here</a:t>
                      </a:r>
                    </a:p>
                  </a:txBody>
                  <a:tcPr marL="91440" marR="91440" marT="45720" marB="45720" anchor="ctr">
                    <a:solidFill>
                      <a:srgbClr val="247793"/>
                    </a:solidFill>
                  </a:tcPr>
                </a:tc>
              </a:tr>
              <a:tr h="662940">
                <a:tc>
                  <a:txBody>
                    <a:bodyPr lIns="114300" tIns="85725" rIns="95250" bIns="85725"/>
                    <a:lstStyle/>
                    <a:p>
                      <a:r>
                        <a:rPr sz="1725" b="0">
                          <a:solidFill>
                            <a:srgbClr val="1A1A1A"/>
                          </a:solidFill>
                          <a:latin typeface="Arial"/>
                          <a:ea typeface="Arial"/>
                          <a:cs typeface="Arial"/>
                        </a:rPr>
                        <a:t>ELF headers describe program mappings</a:t>
                      </a:r>
                    </a:p>
                  </a:txBody>
                  <a:tcPr marL="91440" marR="91440" marT="45720" marB="45720" anchor="ctr">
                    <a:solidFill>
                      <a:srgbClr val="FFFFFF"/>
                    </a:solidFill>
                  </a:tcPr>
                </a:tc>
                <a:tc>
                  <a:txBody>
                    <a:bodyPr lIns="114300" tIns="85725" rIns="95250" bIns="85725"/>
                    <a:lstStyle/>
                    <a:p>
                      <a:r>
                        <a:rPr sz="1725" b="0">
                          <a:solidFill>
                            <a:srgbClr val="1A1A1A"/>
                          </a:solidFill>
                          <a:latin typeface="Arial"/>
                          <a:ea typeface="Arial"/>
                          <a:cs typeface="Arial"/>
                        </a:rPr>
                        <a:t>Only the extracted .text bytes are copied</a:t>
                      </a:r>
                    </a:p>
                  </a:txBody>
                  <a:tcPr marL="91440" marR="91440" marT="45720" marB="45720" anchor="ctr">
                    <a:solidFill>
                      <a:srgbClr val="FFFFFF"/>
                    </a:solidFill>
                  </a:tcPr>
                </a:tc>
              </a:tr>
              <a:tr h="662940">
                <a:tc>
                  <a:txBody>
                    <a:bodyPr lIns="114300" tIns="85725" rIns="95250" bIns="85725"/>
                    <a:lstStyle/>
                    <a:p>
                      <a:r>
                        <a:rPr sz="1725" b="0">
                          <a:solidFill>
                            <a:srgbClr val="1A1A1A"/>
                          </a:solidFill>
                          <a:latin typeface="Arial"/>
                          <a:ea typeface="Arial"/>
                          <a:cs typeface="Arial"/>
                        </a:rPr>
                        <a:t>Linker resolves data addresses</a:t>
                      </a:r>
                    </a:p>
                  </a:txBody>
                  <a:tcPr marL="91440" marR="91440" marT="45720" marB="45720" anchor="ctr">
                    <a:solidFill>
                      <a:srgbClr val="EEF3F5"/>
                    </a:solidFill>
                  </a:tcPr>
                </a:tc>
                <a:tc>
                  <a:txBody>
                    <a:bodyPr lIns="114300" tIns="85725" rIns="95250" bIns="85725"/>
                    <a:lstStyle/>
                    <a:p>
                      <a:r>
                        <a:rPr sz="1725" b="0">
                          <a:solidFill>
                            <a:srgbClr val="1A1A1A"/>
                          </a:solidFill>
                          <a:latin typeface="Arial"/>
                          <a:ea typeface="Arial"/>
                          <a:cs typeface="Arial"/>
                        </a:rPr>
                        <a:t>The bytes must find their own data</a:t>
                      </a:r>
                    </a:p>
                  </a:txBody>
                  <a:tcPr marL="91440" marR="91440" marT="45720" marB="45720" anchor="ctr">
                    <a:solidFill>
                      <a:srgbClr val="EEF3F5"/>
                    </a:solidFill>
                  </a:tcPr>
                </a:tc>
              </a:tr>
              <a:tr h="662940">
                <a:tc>
                  <a:txBody>
                    <a:bodyPr lIns="114300" tIns="85725" rIns="95250" bIns="85725"/>
                    <a:lstStyle/>
                    <a:p>
                      <a:r>
                        <a:rPr sz="1725" b="0">
                          <a:solidFill>
                            <a:srgbClr val="1A1A1A"/>
                          </a:solidFill>
                          <a:latin typeface="Arial"/>
                          <a:ea typeface="Arial"/>
                          <a:cs typeface="Arial"/>
                        </a:rPr>
                        <a:t>Entry is described by the executable</a:t>
                      </a:r>
                    </a:p>
                  </a:txBody>
                  <a:tcPr marL="91440" marR="91440" marT="45720" marB="45720" anchor="ctr">
                    <a:solidFill>
                      <a:srgbClr val="FFFFFF"/>
                    </a:solidFill>
                  </a:tcPr>
                </a:tc>
                <a:tc>
                  <a:txBody>
                    <a:bodyPr lIns="114300" tIns="85725" rIns="95250" bIns="85725"/>
                    <a:lstStyle/>
                    <a:p>
                      <a:r>
                        <a:rPr sz="1725" b="0">
                          <a:solidFill>
                            <a:srgbClr val="1A1A1A"/>
                          </a:solidFill>
                          <a:latin typeface="Arial"/>
                          <a:ea typeface="Arial"/>
                          <a:cs typeface="Arial"/>
                        </a:rPr>
                        <a:t>Our runner calls the first copied byte</a:t>
                      </a:r>
                    </a:p>
                  </a:txBody>
                  <a:tcPr marL="91440" marR="91440" marT="45720" marB="45720" anchor="ctr">
                    <a:solidFill>
                      <a:srgbClr val="FFFFFF"/>
                    </a:solidFill>
                  </a:tcPr>
                </a:tc>
              </a:tr>
              <a:tr h="662940">
                <a:tc>
                  <a:txBody>
                    <a:bodyPr lIns="114300" tIns="85725" rIns="95250" bIns="85725"/>
                    <a:lstStyle/>
                    <a:p>
                      <a:r>
                        <a:rPr sz="1725" b="0">
                          <a:solidFill>
                            <a:srgbClr val="1A1A1A"/>
                          </a:solidFill>
                          <a:latin typeface="Arial"/>
                          <a:ea typeface="Arial"/>
                          <a:cs typeface="Arial"/>
                        </a:rPr>
                        <a:t>Separate .text and .data can work</a:t>
                      </a:r>
                    </a:p>
                  </a:txBody>
                  <a:tcPr marL="91440" marR="91440" marT="45720" marB="45720" anchor="ctr">
                    <a:solidFill>
                      <a:srgbClr val="EEF3F5"/>
                    </a:solidFill>
                  </a:tcPr>
                </a:tc>
                <a:tc>
                  <a:txBody>
                    <a:bodyPr lIns="114300" tIns="85725" rIns="95250" bIns="85725"/>
                    <a:lstStyle/>
                    <a:p>
                      <a:r>
                        <a:rPr sz="1725" b="0">
                          <a:solidFill>
                            <a:srgbClr val="1A1A1A"/>
                          </a:solidFill>
                          <a:latin typeface="Arial"/>
                          <a:ea typeface="Arial"/>
                          <a:cs typeface="Arial"/>
                        </a:rPr>
                        <a:t>Needed bytes must be present at runtime</a:t>
                      </a:r>
                    </a:p>
                  </a:txBody>
                  <a:tcPr marL="91440" marR="91440" marT="45720" marB="45720" anchor="ctr">
                    <a:solidFill>
                      <a:srgbClr val="EEF3F5"/>
                    </a:solidFill>
                  </a:tcPr>
                </a:tc>
              </a:tr>
            </a:tbl>
          </a:graphicData>
        </a:graphic>
      </p:graphicFrame>
      <p:sp>
        <p:nvSpPr>
          <p:cNvPr id="3" name="Copying instructions is not enough if they still r">
            <a:extLst xmlns:a="http://schemas.openxmlformats.org/drawingml/2006/main">
              <a:ext uri="{FF2B5EF4-FFF2-40B4-BE49-F238E27FC236}">
                <a16:creationId xmlns:a16="http://schemas.microsoft.com/office/drawing/2014/main" id="{8D8F0F3C-CCA7-4695-99A1-2A236AB60B6B}"/>
              </a:ext>
            </a:extLst>
          </p:cNvPr>
          <p:cNvSpPr>
            <a:spLocks xmlns:a="http://schemas.openxmlformats.org/drawingml/2006/main" noGrp="1"/>
          </p:cNvSpPr>
          <p:nvPr/>
        </p:nvSpPr>
        <p:spPr>
          <a:xfrm xmlns:a="http://schemas.openxmlformats.org/drawingml/2006/main">
            <a:off x="419100" y="5067300"/>
            <a:ext cx="8039100" cy="4286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350" b="0">
                <a:solidFill>
                  <a:srgbClr val="55606B"/>
                </a:solidFill>
                <a:latin typeface="Arial"/>
                <a:ea typeface="Arial"/>
                <a:cs typeface="Arial"/>
              </a:defRPr>
            </a:pPr>
            <a:r>
              <a:rPr sz="1350" b="0">
                <a:solidFill>
                  <a:srgbClr val="55606B"/>
                </a:solidFill>
                <a:latin typeface="Arial"/>
                <a:ea typeface="Arial"/>
                <a:cs typeface="Arial"/>
              </a:rPr>
              <a:t>Copying instructions is not enough if they still refer to an old address.</a:t>
            </a:r>
          </a:p>
        </p:txBody>
      </p:sp>
      <p:sp>
        <p:nvSpPr>
          <p:cNvPr id="4" name="Page · 4">
            <a:extLst xmlns:a="http://schemas.openxmlformats.org/drawingml/2006/main">
              <a:ext uri="{FF2B5EF4-FFF2-40B4-BE49-F238E27FC236}">
                <a16:creationId xmlns:a16="http://schemas.microsoft.com/office/drawing/2014/main" id="{346A46E2-5030-4163-993A-EA7426C381D7}"/>
              </a:ext>
            </a:extLst>
          </p:cNvPr>
          <p:cNvSpPr>
            <a:spLocks xmlns:a="http://schemas.openxmlformats.org/drawingml/2006/main" noGrp="1"/>
          </p:cNvSpPr>
          <p:nvPr/>
        </p:nvSpPr>
        <p:spPr>
          <a:xfrm xmlns:a="http://schemas.openxmlformats.org/drawingml/2006/main">
            <a:off x="400050" y="6505575"/>
            <a:ext cx="2095500" cy="228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050" b="0">
                <a:solidFill>
                  <a:srgbClr val="55606B"/>
                </a:solidFill>
                <a:latin typeface="Arial"/>
                <a:ea typeface="Arial"/>
                <a:cs typeface="Arial"/>
              </a:defRPr>
            </a:pPr>
            <a:r>
              <a:rPr sz="1050" b="0">
                <a:solidFill>
                  <a:srgbClr val="55606B"/>
                </a:solidFill>
                <a:latin typeface="Arial"/>
                <a:ea typeface="Arial"/>
                <a:cs typeface="Arial"/>
              </a:rPr>
              <a:t>Page · 4</a:t>
            </a:r>
          </a:p>
        </p:txBody>
      </p:sp>
      <p:pic>
        <p:nvPicPr>
          <p:cNvPr id="10" name=""/>
          <p:cNvPicPr>
            <a:picLocks xmlns:a="http://schemas.openxmlformats.org/drawingml/2006/main" noChangeAspect="1"/>
          </p:cNvPicPr>
          <p:nvPr/>
        </p:nvPicPr>
        <p:blipFill>
          <a:blip xmlns:r="http://schemas.openxmlformats.org/officeDocument/2006/relationships" xmlns:a="http://schemas.openxmlformats.org/drawingml/2006/main" r:embed="Rf75fa665bce74e4d"/>
          <a:stretch xmlns:a="http://schemas.openxmlformats.org/drawingml/2006/main"/>
        </p:blipFill>
        <p:spPr>
          <a:xfrm xmlns:a="http://schemas.openxmlformats.org/drawingml/2006/main">
            <a:off x="8639455" y="6029325"/>
            <a:ext cx="466165" cy="762000"/>
          </a:xfrm>
          <a:prstGeom xmlns:a="http://schemas.openxmlformats.org/drawingml/2006/main" prst="rect">
            <a:avLst/>
          </a:prstGeom>
        </p:spPr>
      </p:pic>
    </p:spTree>
    <p:extLst>
      <p:ext uri="{BB962C8B-B14F-4D97-AF65-F5344CB8AC3E}">
        <p14:creationId xmlns:p14="http://schemas.microsoft.com/office/powerpoint/2010/main" val="852709634"/>
      </p:ext>
    </p:extLst>
  </p:cSld>
</p:sld>
</file>

<file path=ppt/slides/slide5.xml><?xml version="1.0" encoding="utf-8"?>
<p:sld xmlns:p="http://schemas.openxmlformats.org/presentationml/2006/main">
  <p:cSld>
    <p:spTree>
      <p:nvGrpSpPr>
        <p:cNvPr id="1" name=""/>
        <p:cNvGrpSpPr/>
        <p:nvPr/>
      </p:nvGrpSpPr>
      <p:grpSpPr>
        <a:xfrm xmlns:a="http://schemas.openxmlformats.org/drawingml/2006/main"/>
      </p:grpSpPr>
      <p:sp>
        <p:nvSpPr>
          <p:cNvPr id="13" name="The same hello.asm from ss2024">
            <a:extLst xmlns:a="http://schemas.openxmlformats.org/drawingml/2006/main">
              <a:ext uri="{FF2B5EF4-FFF2-40B4-BE49-F238E27FC236}">
                <a16:creationId xmlns:a16="http://schemas.microsoft.com/office/drawing/2014/main" id="{E3CB6BBD-B596-431E-B75D-BA7AAA4A85D9}"/>
              </a:ext>
            </a:extLst>
          </p:cNvPr>
          <p:cNvSpPr>
            <a:spLocks xmlns:a="http://schemas.openxmlformats.org/drawingml/2006/main" noGrp="1"/>
          </p:cNvSpPr>
          <p:nvPr/>
        </p:nvSpPr>
        <p:spPr>
          <a:xfrm xmlns:a="http://schemas.openxmlformats.org/drawingml/2006/main">
            <a:off x="400050" y="161925"/>
            <a:ext cx="8343900" cy="4857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2700" b="1">
                <a:solidFill>
                  <a:srgbClr val="FFFFFF"/>
                </a:solidFill>
                <a:latin typeface="Arial"/>
                <a:ea typeface="Arial"/>
                <a:cs typeface="Arial"/>
              </a:defRPr>
            </a:pPr>
            <a:r>
              <a:rPr sz="2700" b="1">
                <a:solidFill>
                  <a:srgbClr val="FFFFFF"/>
                </a:solidFill>
                <a:latin typeface="Arial"/>
                <a:ea typeface="Arial"/>
                <a:cs typeface="Arial"/>
              </a:rPr>
              <a:t>The same hello.asm from ss2024</a:t>
            </a:r>
          </a:p>
        </p:txBody>
      </p:sp>
      <p:sp>
        <p:nvSpPr>
          <p:cNvPr id="2" name="Code panel">
            <a:extLst xmlns:a="http://schemas.openxmlformats.org/drawingml/2006/main">
              <a:ext uri="{FF2B5EF4-FFF2-40B4-BE49-F238E27FC236}">
                <a16:creationId xmlns:a16="http://schemas.microsoft.com/office/drawing/2014/main" id="{1408352B-1BAA-49A0-A7C9-0E5E871F7766}"/>
              </a:ext>
            </a:extLst>
          </p:cNvPr>
          <p:cNvSpPr>
            <a:spLocks xmlns:a="http://schemas.openxmlformats.org/drawingml/2006/main" noGrp="1"/>
          </p:cNvSpPr>
          <p:nvPr/>
        </p:nvSpPr>
        <p:spPr>
          <a:xfrm xmlns:a="http://schemas.openxmlformats.org/drawingml/2006/main">
            <a:off x="419100" y="1047750"/>
            <a:ext cx="3971925" cy="4638675"/>
          </a:xfrm>
          <a:prstGeom xmlns:a="http://schemas.openxmlformats.org/drawingml/2006/main" prst="roundRect">
            <a:avLst>
              <a:gd name="adj" fmla="val 4317"/>
            </a:avLst>
          </a:prstGeom>
          <a:solidFill xmlns:a="http://schemas.openxmlformats.org/drawingml/2006/main">
            <a:srgbClr val="11151C"/>
          </a:solidFill>
          <a:ln xmlns:a="http://schemas.openxmlformats.org/drawingml/2006/main" w="9525">
            <a:solidFill>
              <a:srgbClr val="78838A"/>
            </a:solidFill>
          </a:ln>
        </p:spPr>
      </p:sp>
      <p:sp>
        <p:nvSpPr>
          <p:cNvPr id="3" name="Teal rule">
            <a:extLst xmlns:a="http://schemas.openxmlformats.org/drawingml/2006/main">
              <a:ext uri="{FF2B5EF4-FFF2-40B4-BE49-F238E27FC236}">
                <a16:creationId xmlns:a16="http://schemas.microsoft.com/office/drawing/2014/main" id="{5F1886D5-2F1F-446A-9443-2EAC8AFE2F0B}"/>
              </a:ext>
            </a:extLst>
          </p:cNvPr>
          <p:cNvSpPr>
            <a:spLocks xmlns:a="http://schemas.openxmlformats.org/drawingml/2006/main" noGrp="1"/>
          </p:cNvSpPr>
          <p:nvPr/>
        </p:nvSpPr>
        <p:spPr>
          <a:xfrm xmlns:a="http://schemas.openxmlformats.org/drawingml/2006/main">
            <a:off x="419100" y="1047750"/>
            <a:ext cx="3971925" cy="76200"/>
          </a:xfrm>
          <a:prstGeom xmlns:a="http://schemas.openxmlformats.org/drawingml/2006/main" prst="rect">
            <a:avLst/>
          </a:prstGeom>
          <a:solidFill xmlns:a="http://schemas.openxmlformats.org/drawingml/2006/main">
            <a:srgbClr val="247793"/>
          </a:solidFill>
          <a:ln xmlns:a="http://schemas.openxmlformats.org/drawingml/2006/main" w="0">
            <a:noFill/>
          </a:ln>
        </p:spPr>
      </p:sp>
      <p:sp>
        <p:nvSpPr>
          <p:cNvPr id="4" name="hello.asm — all bytes in .text">
            <a:extLst xmlns:a="http://schemas.openxmlformats.org/drawingml/2006/main">
              <a:ext uri="{FF2B5EF4-FFF2-40B4-BE49-F238E27FC236}">
                <a16:creationId xmlns:a16="http://schemas.microsoft.com/office/drawing/2014/main" id="{D0C67A89-570B-4509-A201-F93F450854BB}"/>
              </a:ext>
            </a:extLst>
          </p:cNvPr>
          <p:cNvSpPr>
            <a:spLocks xmlns:a="http://schemas.openxmlformats.org/drawingml/2006/main" noGrp="1"/>
          </p:cNvSpPr>
          <p:nvPr/>
        </p:nvSpPr>
        <p:spPr>
          <a:xfrm xmlns:a="http://schemas.openxmlformats.org/drawingml/2006/main">
            <a:off x="628650" y="1266825"/>
            <a:ext cx="3552825" cy="3429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875" b="1">
                <a:solidFill>
                  <a:srgbClr val="B7DDD2"/>
                </a:solidFill>
                <a:latin typeface="Arial"/>
                <a:ea typeface="Arial"/>
                <a:cs typeface="Arial"/>
              </a:defRPr>
            </a:pPr>
            <a:r>
              <a:rPr sz="1875" b="1">
                <a:solidFill>
                  <a:srgbClr val="B7DDD2"/>
                </a:solidFill>
                <a:latin typeface="Arial"/>
                <a:ea typeface="Arial"/>
                <a:cs typeface="Arial"/>
              </a:rPr>
              <a:t>hello.asm — all bytes in .text</a:t>
            </a:r>
          </a:p>
        </p:txBody>
      </p:sp>
      <p:sp>
        <p:nvSpPr>
          <p:cNvPr id="5" name="_start:&#10;    jmp short ender&#10;starter:&#10;    xor eax, ">
            <a:extLst xmlns:a="http://schemas.openxmlformats.org/drawingml/2006/main">
              <a:ext uri="{FF2B5EF4-FFF2-40B4-BE49-F238E27FC236}">
                <a16:creationId xmlns:a16="http://schemas.microsoft.com/office/drawing/2014/main" id="{EAC04293-2609-4916-B07E-B2F37A759C37}"/>
              </a:ext>
            </a:extLst>
          </p:cNvPr>
          <p:cNvSpPr>
            <a:spLocks xmlns:a="http://schemas.openxmlformats.org/drawingml/2006/main" noGrp="1"/>
          </p:cNvSpPr>
          <p:nvPr/>
        </p:nvSpPr>
        <p:spPr>
          <a:xfrm xmlns:a="http://schemas.openxmlformats.org/drawingml/2006/main">
            <a:off x="628650" y="1771650"/>
            <a:ext cx="3552825" cy="3790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650" b="0">
                <a:solidFill>
                  <a:srgbClr val="E6F4EF"/>
                </a:solidFill>
                <a:latin typeface="Consolas"/>
                <a:ea typeface="Consolas"/>
                <a:cs typeface="Consolas"/>
              </a:defRPr>
            </a:pPr>
            <a:r>
              <a:rPr sz="1650" b="0">
                <a:solidFill>
                  <a:srgbClr val="E6F4EF"/>
                </a:solidFill>
                <a:latin typeface="Consolas"/>
                <a:ea typeface="Consolas"/>
                <a:cs typeface="Consolas"/>
              </a:rPr>
              <a:t>_start:</a:t>
            </a:r>
          </a:p>
          <a:p xmlns:a="http://schemas.openxmlformats.org/drawingml/2006/main">
            <a:pPr algn="l">
              <a:defRPr sz="1650" b="0">
                <a:solidFill>
                  <a:srgbClr val="E6F4EF"/>
                </a:solidFill>
                <a:latin typeface="Consolas"/>
                <a:ea typeface="Consolas"/>
                <a:cs typeface="Consolas"/>
              </a:defRPr>
            </a:pPr>
            <a:r>
              <a:rPr sz="1650" b="0">
                <a:solidFill>
                  <a:srgbClr val="E6F4EF"/>
                </a:solidFill>
                <a:latin typeface="Consolas"/>
                <a:ea typeface="Consolas"/>
                <a:cs typeface="Consolas"/>
              </a:rPr>
              <a:t>    jmp short ender</a:t>
            </a:r>
          </a:p>
          <a:p xmlns:a="http://schemas.openxmlformats.org/drawingml/2006/main">
            <a:pPr algn="l">
              <a:defRPr sz="1650" b="0">
                <a:solidFill>
                  <a:srgbClr val="E6F4EF"/>
                </a:solidFill>
                <a:latin typeface="Consolas"/>
                <a:ea typeface="Consolas"/>
                <a:cs typeface="Consolas"/>
              </a:defRPr>
            </a:pPr>
            <a:r>
              <a:rPr sz="1650" b="0">
                <a:solidFill>
                  <a:srgbClr val="E6F4EF"/>
                </a:solidFill>
                <a:latin typeface="Consolas"/>
                <a:ea typeface="Consolas"/>
                <a:cs typeface="Consolas"/>
              </a:rPr>
              <a:t>starter:</a:t>
            </a:r>
          </a:p>
          <a:p xmlns:a="http://schemas.openxmlformats.org/drawingml/2006/main">
            <a:pPr algn="l">
              <a:defRPr sz="1650" b="0">
                <a:solidFill>
                  <a:srgbClr val="E6F4EF"/>
                </a:solidFill>
                <a:latin typeface="Consolas"/>
                <a:ea typeface="Consolas"/>
                <a:cs typeface="Consolas"/>
              </a:defRPr>
            </a:pPr>
            <a:r>
              <a:rPr sz="1650" b="0">
                <a:solidFill>
                  <a:srgbClr val="E6F4EF"/>
                </a:solidFill>
                <a:latin typeface="Consolas"/>
                <a:ea typeface="Consolas"/>
                <a:cs typeface="Consolas"/>
              </a:rPr>
              <a:t>    xor eax, eax</a:t>
            </a:r>
          </a:p>
          <a:p xmlns:a="http://schemas.openxmlformats.org/drawingml/2006/main">
            <a:pPr algn="l">
              <a:defRPr sz="1650" b="0">
                <a:solidFill>
                  <a:srgbClr val="E6F4EF"/>
                </a:solidFill>
                <a:latin typeface="Consolas"/>
                <a:ea typeface="Consolas"/>
                <a:cs typeface="Consolas"/>
              </a:defRPr>
            </a:pPr>
            <a:r>
              <a:rPr sz="1650" b="0">
                <a:solidFill>
                  <a:srgbClr val="E6F4EF"/>
                </a:solidFill>
                <a:latin typeface="Consolas"/>
                <a:ea typeface="Consolas"/>
                <a:cs typeface="Consolas"/>
              </a:rPr>
              <a:t>    xor ebx, ebx</a:t>
            </a:r>
          </a:p>
          <a:p xmlns:a="http://schemas.openxmlformats.org/drawingml/2006/main">
            <a:pPr algn="l">
              <a:defRPr sz="1650" b="0">
                <a:solidFill>
                  <a:srgbClr val="E6F4EF"/>
                </a:solidFill>
                <a:latin typeface="Consolas"/>
                <a:ea typeface="Consolas"/>
                <a:cs typeface="Consolas"/>
              </a:defRPr>
            </a:pPr>
            <a:r>
              <a:rPr sz="1650" b="0">
                <a:solidFill>
                  <a:srgbClr val="E6F4EF"/>
                </a:solidFill>
                <a:latin typeface="Consolas"/>
                <a:ea typeface="Consolas"/>
                <a:cs typeface="Consolas"/>
              </a:rPr>
              <a:t>    xor edx, edx</a:t>
            </a:r>
          </a:p>
          <a:p xmlns:a="http://schemas.openxmlformats.org/drawingml/2006/main">
            <a:pPr algn="l">
              <a:defRPr sz="1650" b="0">
                <a:solidFill>
                  <a:srgbClr val="E6F4EF"/>
                </a:solidFill>
                <a:latin typeface="Consolas"/>
                <a:ea typeface="Consolas"/>
                <a:cs typeface="Consolas"/>
              </a:defRPr>
            </a:pPr>
            <a:r>
              <a:rPr sz="1650" b="0">
                <a:solidFill>
                  <a:srgbClr val="E6F4EF"/>
                </a:solidFill>
                <a:latin typeface="Consolas"/>
                <a:ea typeface="Consolas"/>
                <a:cs typeface="Consolas"/>
              </a:rPr>
              <a:t>    xor ecx, ecx</a:t>
            </a:r>
          </a:p>
          <a:p xmlns:a="http://schemas.openxmlformats.org/drawingml/2006/main">
            <a:pPr algn="l">
              <a:defRPr sz="1650" b="0">
                <a:solidFill>
                  <a:srgbClr val="E6F4EF"/>
                </a:solidFill>
                <a:latin typeface="Consolas"/>
                <a:ea typeface="Consolas"/>
                <a:cs typeface="Consolas"/>
              </a:defRPr>
            </a:pPr>
            <a:r>
              <a:rPr sz="1650" b="0">
                <a:solidFill>
                  <a:srgbClr val="E6F4EF"/>
                </a:solidFill>
                <a:latin typeface="Consolas"/>
                <a:ea typeface="Consolas"/>
                <a:cs typeface="Consolas"/>
              </a:rPr>
              <a:t>    mov al, 4</a:t>
            </a:r>
          </a:p>
          <a:p xmlns:a="http://schemas.openxmlformats.org/drawingml/2006/main">
            <a:pPr algn="l">
              <a:defRPr sz="1650" b="0">
                <a:solidFill>
                  <a:srgbClr val="E6F4EF"/>
                </a:solidFill>
                <a:latin typeface="Consolas"/>
                <a:ea typeface="Consolas"/>
                <a:cs typeface="Consolas"/>
              </a:defRPr>
            </a:pPr>
            <a:r>
              <a:rPr sz="1650" b="0">
                <a:solidFill>
                  <a:srgbClr val="E6F4EF"/>
                </a:solidFill>
                <a:latin typeface="Consolas"/>
                <a:ea typeface="Consolas"/>
                <a:cs typeface="Consolas"/>
              </a:rPr>
              <a:t>    mov bl, 1</a:t>
            </a:r>
          </a:p>
          <a:p xmlns:a="http://schemas.openxmlformats.org/drawingml/2006/main">
            <a:pPr algn="l">
              <a:defRPr sz="1650" b="0">
                <a:solidFill>
                  <a:srgbClr val="E6F4EF"/>
                </a:solidFill>
                <a:latin typeface="Consolas"/>
                <a:ea typeface="Consolas"/>
                <a:cs typeface="Consolas"/>
              </a:defRPr>
            </a:pPr>
            <a:r>
              <a:rPr sz="1650" b="0">
                <a:solidFill>
                  <a:srgbClr val="E6F4EF"/>
                </a:solidFill>
                <a:latin typeface="Consolas"/>
                <a:ea typeface="Consolas"/>
                <a:cs typeface="Consolas"/>
              </a:rPr>
              <a:t>    pop ecx</a:t>
            </a:r>
          </a:p>
          <a:p xmlns:a="http://schemas.openxmlformats.org/drawingml/2006/main">
            <a:pPr algn="l">
              <a:defRPr sz="1650" b="0">
                <a:solidFill>
                  <a:srgbClr val="E6F4EF"/>
                </a:solidFill>
                <a:latin typeface="Consolas"/>
                <a:ea typeface="Consolas"/>
                <a:cs typeface="Consolas"/>
              </a:defRPr>
            </a:pPr>
            <a:r>
              <a:rPr sz="1650" b="0">
                <a:solidFill>
                  <a:srgbClr val="E6F4EF"/>
                </a:solidFill>
                <a:latin typeface="Consolas"/>
                <a:ea typeface="Consolas"/>
                <a:cs typeface="Consolas"/>
              </a:rPr>
              <a:t>    mov dl, 5</a:t>
            </a:r>
          </a:p>
          <a:p xmlns:a="http://schemas.openxmlformats.org/drawingml/2006/main">
            <a:pPr algn="l">
              <a:defRPr sz="1650" b="0">
                <a:solidFill>
                  <a:srgbClr val="E6F4EF"/>
                </a:solidFill>
                <a:latin typeface="Consolas"/>
                <a:ea typeface="Consolas"/>
                <a:cs typeface="Consolas"/>
              </a:defRPr>
            </a:pPr>
            <a:r>
              <a:rPr sz="1650" b="0">
                <a:solidFill>
                  <a:srgbClr val="E6F4EF"/>
                </a:solidFill>
                <a:latin typeface="Consolas"/>
                <a:ea typeface="Consolas"/>
                <a:cs typeface="Consolas"/>
              </a:rPr>
              <a:t>    int 0x80</a:t>
            </a:r>
          </a:p>
        </p:txBody>
      </p:sp>
      <p:sp>
        <p:nvSpPr>
          <p:cNvPr id="6" name="Code panel">
            <a:extLst xmlns:a="http://schemas.openxmlformats.org/drawingml/2006/main">
              <a:ext uri="{FF2B5EF4-FFF2-40B4-BE49-F238E27FC236}">
                <a16:creationId xmlns:a16="http://schemas.microsoft.com/office/drawing/2014/main" id="{1E7119F4-0B4D-46C4-A0DF-F1A03E18C13B}"/>
              </a:ext>
            </a:extLst>
          </p:cNvPr>
          <p:cNvSpPr>
            <a:spLocks xmlns:a="http://schemas.openxmlformats.org/drawingml/2006/main" noGrp="1"/>
          </p:cNvSpPr>
          <p:nvPr/>
        </p:nvSpPr>
        <p:spPr>
          <a:xfrm xmlns:a="http://schemas.openxmlformats.org/drawingml/2006/main">
            <a:off x="4600575" y="1047750"/>
            <a:ext cx="4124325" cy="3286125"/>
          </a:xfrm>
          <a:prstGeom xmlns:a="http://schemas.openxmlformats.org/drawingml/2006/main" prst="roundRect">
            <a:avLst>
              <a:gd name="adj" fmla="val 5217"/>
            </a:avLst>
          </a:prstGeom>
          <a:solidFill xmlns:a="http://schemas.openxmlformats.org/drawingml/2006/main">
            <a:srgbClr val="11151C"/>
          </a:solidFill>
          <a:ln xmlns:a="http://schemas.openxmlformats.org/drawingml/2006/main" w="9525">
            <a:solidFill>
              <a:srgbClr val="78838A"/>
            </a:solidFill>
          </a:ln>
        </p:spPr>
      </p:sp>
      <p:sp>
        <p:nvSpPr>
          <p:cNvPr id="7" name="Teal rule">
            <a:extLst xmlns:a="http://schemas.openxmlformats.org/drawingml/2006/main">
              <a:ext uri="{FF2B5EF4-FFF2-40B4-BE49-F238E27FC236}">
                <a16:creationId xmlns:a16="http://schemas.microsoft.com/office/drawing/2014/main" id="{A5964D4F-26B6-4731-93CD-AF8BC419EA64}"/>
              </a:ext>
            </a:extLst>
          </p:cNvPr>
          <p:cNvSpPr>
            <a:spLocks xmlns:a="http://schemas.openxmlformats.org/drawingml/2006/main" noGrp="1"/>
          </p:cNvSpPr>
          <p:nvPr/>
        </p:nvSpPr>
        <p:spPr>
          <a:xfrm xmlns:a="http://schemas.openxmlformats.org/drawingml/2006/main">
            <a:off x="4600575" y="1047750"/>
            <a:ext cx="4124325" cy="76200"/>
          </a:xfrm>
          <a:prstGeom xmlns:a="http://schemas.openxmlformats.org/drawingml/2006/main" prst="rect">
            <a:avLst/>
          </a:prstGeom>
          <a:solidFill xmlns:a="http://schemas.openxmlformats.org/drawingml/2006/main">
            <a:srgbClr val="247793"/>
          </a:solidFill>
          <a:ln xmlns:a="http://schemas.openxmlformats.org/drawingml/2006/main" w="0">
            <a:noFill/>
          </a:ln>
        </p:spPr>
      </p:sp>
      <p:sp>
        <p:nvSpPr>
          <p:cNvPr id="8" name="Finish and inline data">
            <a:extLst xmlns:a="http://schemas.openxmlformats.org/drawingml/2006/main">
              <a:ext uri="{FF2B5EF4-FFF2-40B4-BE49-F238E27FC236}">
                <a16:creationId xmlns:a16="http://schemas.microsoft.com/office/drawing/2014/main" id="{2FA2CC09-8359-42EC-8CA6-035CC44C16D3}"/>
              </a:ext>
            </a:extLst>
          </p:cNvPr>
          <p:cNvSpPr>
            <a:spLocks xmlns:a="http://schemas.openxmlformats.org/drawingml/2006/main" noGrp="1"/>
          </p:cNvSpPr>
          <p:nvPr/>
        </p:nvSpPr>
        <p:spPr>
          <a:xfrm xmlns:a="http://schemas.openxmlformats.org/drawingml/2006/main">
            <a:off x="4810125" y="1266825"/>
            <a:ext cx="3705225" cy="3429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875" b="1">
                <a:solidFill>
                  <a:srgbClr val="B7DDD2"/>
                </a:solidFill>
                <a:latin typeface="Arial"/>
                <a:ea typeface="Arial"/>
                <a:cs typeface="Arial"/>
              </a:defRPr>
            </a:pPr>
            <a:r>
              <a:rPr sz="1875" b="1">
                <a:solidFill>
                  <a:srgbClr val="B7DDD2"/>
                </a:solidFill>
                <a:latin typeface="Arial"/>
                <a:ea typeface="Arial"/>
                <a:cs typeface="Arial"/>
              </a:rPr>
              <a:t>Finish and inline data</a:t>
            </a:r>
          </a:p>
        </p:txBody>
      </p:sp>
      <p:sp>
        <p:nvSpPr>
          <p:cNvPr id="9" name="    xor eax, eax&#10;    mov al, 1&#10;    xor ebx, ebx&#10;  ">
            <a:extLst xmlns:a="http://schemas.openxmlformats.org/drawingml/2006/main">
              <a:ext uri="{FF2B5EF4-FFF2-40B4-BE49-F238E27FC236}">
                <a16:creationId xmlns:a16="http://schemas.microsoft.com/office/drawing/2014/main" id="{327B3A6F-F5F7-433E-B38E-E5430769DD02}"/>
              </a:ext>
            </a:extLst>
          </p:cNvPr>
          <p:cNvSpPr>
            <a:spLocks xmlns:a="http://schemas.openxmlformats.org/drawingml/2006/main" noGrp="1"/>
          </p:cNvSpPr>
          <p:nvPr/>
        </p:nvSpPr>
        <p:spPr>
          <a:xfrm xmlns:a="http://schemas.openxmlformats.org/drawingml/2006/main">
            <a:off x="4810125" y="1771650"/>
            <a:ext cx="3705225" cy="24384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725" b="0">
                <a:solidFill>
                  <a:srgbClr val="E6F4EF"/>
                </a:solidFill>
                <a:latin typeface="Consolas"/>
                <a:ea typeface="Consolas"/>
                <a:cs typeface="Consolas"/>
              </a:defRPr>
            </a:pPr>
            <a:r>
              <a:rPr sz="1725" b="0">
                <a:solidFill>
                  <a:srgbClr val="E6F4EF"/>
                </a:solidFill>
                <a:latin typeface="Consolas"/>
                <a:ea typeface="Consolas"/>
                <a:cs typeface="Consolas"/>
              </a:rPr>
              <a:t>    xor eax, eax</a:t>
            </a:r>
          </a:p>
          <a:p xmlns:a="http://schemas.openxmlformats.org/drawingml/2006/main">
            <a:pPr algn="l">
              <a:defRPr sz="1725" b="0">
                <a:solidFill>
                  <a:srgbClr val="E6F4EF"/>
                </a:solidFill>
                <a:latin typeface="Consolas"/>
                <a:ea typeface="Consolas"/>
                <a:cs typeface="Consolas"/>
              </a:defRPr>
            </a:pPr>
            <a:r>
              <a:rPr sz="1725" b="0">
                <a:solidFill>
                  <a:srgbClr val="E6F4EF"/>
                </a:solidFill>
                <a:latin typeface="Consolas"/>
                <a:ea typeface="Consolas"/>
                <a:cs typeface="Consolas"/>
              </a:rPr>
              <a:t>    mov al, 1</a:t>
            </a:r>
          </a:p>
          <a:p xmlns:a="http://schemas.openxmlformats.org/drawingml/2006/main">
            <a:pPr algn="l">
              <a:defRPr sz="1725" b="0">
                <a:solidFill>
                  <a:srgbClr val="E6F4EF"/>
                </a:solidFill>
                <a:latin typeface="Consolas"/>
                <a:ea typeface="Consolas"/>
                <a:cs typeface="Consolas"/>
              </a:defRPr>
            </a:pPr>
            <a:r>
              <a:rPr sz="1725" b="0">
                <a:solidFill>
                  <a:srgbClr val="E6F4EF"/>
                </a:solidFill>
                <a:latin typeface="Consolas"/>
                <a:ea typeface="Consolas"/>
                <a:cs typeface="Consolas"/>
              </a:rPr>
              <a:t>    xor ebx, ebx</a:t>
            </a:r>
          </a:p>
          <a:p xmlns:a="http://schemas.openxmlformats.org/drawingml/2006/main">
            <a:pPr algn="l">
              <a:defRPr sz="1725" b="0">
                <a:solidFill>
                  <a:srgbClr val="E6F4EF"/>
                </a:solidFill>
                <a:latin typeface="Consolas"/>
                <a:ea typeface="Consolas"/>
                <a:cs typeface="Consolas"/>
              </a:defRPr>
            </a:pPr>
            <a:r>
              <a:rPr sz="1725" b="0">
                <a:solidFill>
                  <a:srgbClr val="E6F4EF"/>
                </a:solidFill>
                <a:latin typeface="Consolas"/>
                <a:ea typeface="Consolas"/>
                <a:cs typeface="Consolas"/>
              </a:rPr>
              <a:t>    int 0x80</a:t>
            </a:r>
          </a:p>
          <a:p xmlns:a="http://schemas.openxmlformats.org/drawingml/2006/main">
            <a:pPr algn="l">
              <a:defRPr sz="1725" b="0">
                <a:solidFill>
                  <a:srgbClr val="E6F4EF"/>
                </a:solidFill>
                <a:latin typeface="Consolas"/>
                <a:ea typeface="Consolas"/>
                <a:cs typeface="Consolas"/>
              </a:defRPr>
            </a:pPr>
            <a:r>
              <a:rPr sz="1725" b="0">
                <a:solidFill>
                  <a:srgbClr val="E6F4EF"/>
                </a:solidFill>
                <a:latin typeface="Consolas"/>
                <a:ea typeface="Consolas"/>
                <a:cs typeface="Consolas"/>
              </a:rPr>
              <a:t>ender:</a:t>
            </a:r>
          </a:p>
          <a:p xmlns:a="http://schemas.openxmlformats.org/drawingml/2006/main">
            <a:pPr algn="l">
              <a:defRPr sz="1725" b="0">
                <a:solidFill>
                  <a:srgbClr val="E6F4EF"/>
                </a:solidFill>
                <a:latin typeface="Consolas"/>
                <a:ea typeface="Consolas"/>
                <a:cs typeface="Consolas"/>
              </a:defRPr>
            </a:pPr>
            <a:r>
              <a:rPr sz="1725" b="0">
                <a:solidFill>
                  <a:srgbClr val="E6F4EF"/>
                </a:solidFill>
                <a:latin typeface="Consolas"/>
                <a:ea typeface="Consolas"/>
                <a:cs typeface="Consolas"/>
              </a:rPr>
              <a:t>    call starter</a:t>
            </a:r>
          </a:p>
          <a:p xmlns:a="http://schemas.openxmlformats.org/drawingml/2006/main">
            <a:pPr algn="l">
              <a:defRPr sz="1725" b="0">
                <a:solidFill>
                  <a:srgbClr val="E6F4EF"/>
                </a:solidFill>
                <a:latin typeface="Consolas"/>
                <a:ea typeface="Consolas"/>
                <a:cs typeface="Consolas"/>
              </a:defRPr>
            </a:pPr>
            <a:r>
              <a:rPr sz="1725" b="0">
                <a:solidFill>
                  <a:srgbClr val="E6F4EF"/>
                </a:solidFill>
                <a:latin typeface="Consolas"/>
                <a:ea typeface="Consolas"/>
                <a:cs typeface="Consolas"/>
              </a:rPr>
              <a:t>    db 'hello'</a:t>
            </a:r>
          </a:p>
        </p:txBody>
      </p:sp>
      <p:sp>
        <p:nvSpPr>
          <p:cNvPr id="10" name="The call pushes the address&#10;of the next byte: h in">
            <a:extLst xmlns:a="http://schemas.openxmlformats.org/drawingml/2006/main">
              <a:ext uri="{FF2B5EF4-FFF2-40B4-BE49-F238E27FC236}">
                <a16:creationId xmlns:a16="http://schemas.microsoft.com/office/drawing/2014/main" id="{461B20DD-6399-4600-95B7-5FBF66231C77}"/>
              </a:ext>
            </a:extLst>
          </p:cNvPr>
          <p:cNvSpPr>
            <a:spLocks xmlns:a="http://schemas.openxmlformats.org/drawingml/2006/main" noGrp="1"/>
          </p:cNvSpPr>
          <p:nvPr/>
        </p:nvSpPr>
        <p:spPr>
          <a:xfrm xmlns:a="http://schemas.openxmlformats.org/drawingml/2006/main">
            <a:off x="4800600" y="4695825"/>
            <a:ext cx="3705225" cy="8382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875" b="0">
                <a:solidFill>
                  <a:srgbClr val="1A1A1A"/>
                </a:solidFill>
                <a:latin typeface="Arial"/>
                <a:ea typeface="Arial"/>
                <a:cs typeface="Arial"/>
              </a:defRPr>
            </a:pPr>
            <a:r>
              <a:rPr sz="1875" b="0">
                <a:solidFill>
                  <a:srgbClr val="1A1A1A"/>
                </a:solidFill>
                <a:latin typeface="Arial"/>
                <a:ea typeface="Arial"/>
                <a:cs typeface="Arial"/>
              </a:rPr>
              <a:t>The call pushes the address</a:t>
            </a:r>
          </a:p>
          <a:p xmlns:a="http://schemas.openxmlformats.org/drawingml/2006/main">
            <a:pPr algn="l">
              <a:defRPr sz="1875" b="0">
                <a:solidFill>
                  <a:srgbClr val="1A1A1A"/>
                </a:solidFill>
                <a:latin typeface="Arial"/>
                <a:ea typeface="Arial"/>
                <a:cs typeface="Arial"/>
              </a:defRPr>
            </a:pPr>
            <a:r>
              <a:rPr sz="1875" b="0">
                <a:solidFill>
                  <a:srgbClr val="1A1A1A"/>
                </a:solidFill>
                <a:latin typeface="Arial"/>
                <a:ea typeface="Arial"/>
                <a:cs typeface="Arial"/>
              </a:rPr>
              <a:t>of the next byte: h in hello.</a:t>
            </a:r>
          </a:p>
        </p:txBody>
      </p:sp>
      <p:sp>
        <p:nvSpPr>
          <p:cNvPr id="11" name="Page · 5">
            <a:extLst xmlns:a="http://schemas.openxmlformats.org/drawingml/2006/main">
              <a:ext uri="{FF2B5EF4-FFF2-40B4-BE49-F238E27FC236}">
                <a16:creationId xmlns:a16="http://schemas.microsoft.com/office/drawing/2014/main" id="{F4EBED92-114B-45F9-A661-C8576A9BD2E4}"/>
              </a:ext>
            </a:extLst>
          </p:cNvPr>
          <p:cNvSpPr>
            <a:spLocks xmlns:a="http://schemas.openxmlformats.org/drawingml/2006/main" noGrp="1"/>
          </p:cNvSpPr>
          <p:nvPr/>
        </p:nvSpPr>
        <p:spPr>
          <a:xfrm xmlns:a="http://schemas.openxmlformats.org/drawingml/2006/main">
            <a:off x="400050" y="6505575"/>
            <a:ext cx="2095500" cy="228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050" b="0">
                <a:solidFill>
                  <a:srgbClr val="55606B"/>
                </a:solidFill>
                <a:latin typeface="Arial"/>
                <a:ea typeface="Arial"/>
                <a:cs typeface="Arial"/>
              </a:defRPr>
            </a:pPr>
            <a:r>
              <a:rPr sz="1050" b="0">
                <a:solidFill>
                  <a:srgbClr val="55606B"/>
                </a:solidFill>
                <a:latin typeface="Arial"/>
                <a:ea typeface="Arial"/>
                <a:cs typeface="Arial"/>
              </a:rPr>
              <a:t>Page · 5</a:t>
            </a:r>
          </a:p>
        </p:txBody>
      </p:sp>
      <p:pic>
        <p:nvPicPr>
          <p:cNvPr id="24" name=""/>
          <p:cNvPicPr>
            <a:picLocks xmlns:a="http://schemas.openxmlformats.org/drawingml/2006/main" noChangeAspect="1"/>
          </p:cNvPicPr>
          <p:nvPr/>
        </p:nvPicPr>
        <p:blipFill>
          <a:blip xmlns:r="http://schemas.openxmlformats.org/officeDocument/2006/relationships" xmlns:a="http://schemas.openxmlformats.org/drawingml/2006/main" r:embed="Rf221604487ec435a"/>
          <a:stretch xmlns:a="http://schemas.openxmlformats.org/drawingml/2006/main"/>
        </p:blipFill>
        <p:spPr>
          <a:xfrm xmlns:a="http://schemas.openxmlformats.org/drawingml/2006/main">
            <a:off x="8639455" y="6029325"/>
            <a:ext cx="466165" cy="762000"/>
          </a:xfrm>
          <a:prstGeom xmlns:a="http://schemas.openxmlformats.org/drawingml/2006/main" prst="rect">
            <a:avLst/>
          </a:prstGeom>
        </p:spPr>
      </p:pic>
    </p:spTree>
    <p:extLst>
      <p:ext uri="{BB962C8B-B14F-4D97-AF65-F5344CB8AC3E}">
        <p14:creationId xmlns:p14="http://schemas.microsoft.com/office/powerpoint/2010/main" val="1997036713"/>
      </p:ext>
    </p:extLst>
  </p:cSld>
</p:sld>
</file>

<file path=ppt/slides/slide6.xml><?xml version="1.0" encoding="utf-8"?>
<p:sld xmlns:p="http://schemas.openxmlformats.org/presentationml/2006/main">
  <p:cSld>
    <p:spTree>
      <p:nvGrpSpPr>
        <p:cNvPr id="1" name=""/>
        <p:cNvGrpSpPr/>
        <p:nvPr/>
      </p:nvGrpSpPr>
      <p:grpSpPr>
        <a:xfrm xmlns:a="http://schemas.openxmlformats.org/drawingml/2006/main"/>
      </p:grpSpPr>
      <p:sp>
        <p:nvSpPr>
          <p:cNvPr id="6" name="Jump–call–pop: find the data at runtime">
            <a:extLst xmlns:a="http://schemas.openxmlformats.org/drawingml/2006/main">
              <a:ext uri="{FF2B5EF4-FFF2-40B4-BE49-F238E27FC236}">
                <a16:creationId xmlns:a16="http://schemas.microsoft.com/office/drawing/2014/main" id="{83616A56-5F78-4D61-9D2E-C7BF0EF393DD}"/>
              </a:ext>
            </a:extLst>
          </p:cNvPr>
          <p:cNvSpPr>
            <a:spLocks xmlns:a="http://schemas.openxmlformats.org/drawingml/2006/main" noGrp="1"/>
          </p:cNvSpPr>
          <p:nvPr/>
        </p:nvSpPr>
        <p:spPr>
          <a:xfrm xmlns:a="http://schemas.openxmlformats.org/drawingml/2006/main">
            <a:off x="400050" y="161925"/>
            <a:ext cx="8343900" cy="4857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2700" b="1">
                <a:solidFill>
                  <a:srgbClr val="FFFFFF"/>
                </a:solidFill>
                <a:latin typeface="Arial"/>
                <a:ea typeface="Arial"/>
                <a:cs typeface="Arial"/>
              </a:defRPr>
            </a:pPr>
            <a:r>
              <a:rPr sz="2700" b="1">
                <a:solidFill>
                  <a:srgbClr val="FFFFFF"/>
                </a:solidFill>
                <a:latin typeface="Arial"/>
                <a:ea typeface="Arial"/>
                <a:cs typeface="Arial"/>
              </a:rPr>
              <a:t>Jump–call–pop: find the data at runtime</a:t>
            </a:r>
          </a:p>
        </p:txBody>
      </p:sp>
      <p:graphicFrame>
        <p:nvGraphicFramePr>
          <p:cNvPr id="7" name=""/>
          <p:cNvGraphicFramePr/>
          <p:nvPr/>
        </p:nvGraphicFramePr>
        <p:xfrm>
          <a:off xmlns:a="http://schemas.openxmlformats.org/drawingml/2006/main" x="419100" y="1190625"/>
          <a:ext xmlns:a="http://schemas.openxmlformats.org/drawingml/2006/main" cx="8305800" cy="3905250"/>
        </p:xfrm>
        <a:graphic xmlns:a="http://schemas.openxmlformats.org/drawingml/2006/main">
          <a:graphicData uri="http://schemas.openxmlformats.org/drawingml/2006/table">
            <a:tbl>
              <a:tblPr/>
              <a:tblGrid>
                <a:gridCol w="2381250"/>
                <a:gridCol w="5924550"/>
              </a:tblGrid>
              <a:tr h="650875">
                <a:tc>
                  <a:txBody>
                    <a:bodyPr lIns="114300" tIns="85725" rIns="95250" bIns="85725"/>
                    <a:lstStyle/>
                    <a:p>
                      <a:r>
                        <a:rPr sz="1650" b="1">
                          <a:solidFill>
                            <a:srgbClr val="FFFFFF"/>
                          </a:solidFill>
                          <a:latin typeface="Arial"/>
                          <a:ea typeface="Arial"/>
                          <a:cs typeface="Arial"/>
                        </a:rPr>
                        <a:t>Step</a:t>
                      </a:r>
                    </a:p>
                  </a:txBody>
                  <a:tcPr marL="91440" marR="91440" marT="45720" marB="45720" anchor="ctr">
                    <a:solidFill>
                      <a:srgbClr val="247793"/>
                    </a:solidFill>
                  </a:tcPr>
                </a:tc>
                <a:tc>
                  <a:txBody>
                    <a:bodyPr lIns="114300" tIns="85725" rIns="95250" bIns="85725"/>
                    <a:lstStyle/>
                    <a:p>
                      <a:r>
                        <a:rPr sz="1650" b="1">
                          <a:solidFill>
                            <a:srgbClr val="FFFFFF"/>
                          </a:solidFill>
                          <a:latin typeface="Arial"/>
                          <a:ea typeface="Arial"/>
                          <a:cs typeface="Arial"/>
                        </a:rPr>
                        <a:t>Control flow / stack effect</a:t>
                      </a:r>
                    </a:p>
                  </a:txBody>
                  <a:tcPr marL="91440" marR="91440" marT="45720" marB="45720" anchor="ctr">
                    <a:solidFill>
                      <a:srgbClr val="247793"/>
                    </a:solidFill>
                  </a:tcPr>
                </a:tc>
              </a:tr>
              <a:tr h="650875">
                <a:tc>
                  <a:txBody>
                    <a:bodyPr lIns="114300" tIns="85725" rIns="95250" bIns="85725"/>
                    <a:lstStyle/>
                    <a:p>
                      <a:r>
                        <a:rPr sz="1650" b="0">
                          <a:solidFill>
                            <a:srgbClr val="1A1A1A"/>
                          </a:solidFill>
                          <a:latin typeface="Arial"/>
                          <a:ea typeface="Arial"/>
                          <a:cs typeface="Arial"/>
                        </a:rPr>
                        <a:t>1 · jmp ender</a:t>
                      </a:r>
                    </a:p>
                  </a:txBody>
                  <a:tcPr marL="91440" marR="91440" marT="45720" marB="45720" anchor="ctr">
                    <a:solidFill>
                      <a:srgbClr val="FFFFFF"/>
                    </a:solidFill>
                  </a:tcPr>
                </a:tc>
                <a:tc>
                  <a:txBody>
                    <a:bodyPr lIns="114300" tIns="85725" rIns="95250" bIns="85725"/>
                    <a:lstStyle/>
                    <a:p>
                      <a:r>
                        <a:rPr sz="1650" b="0">
                          <a:solidFill>
                            <a:srgbClr val="1A1A1A"/>
                          </a:solidFill>
                          <a:latin typeface="Arial"/>
                          <a:ea typeface="Arial"/>
                          <a:cs typeface="Arial"/>
                        </a:rPr>
                        <a:t>Skip the body and reach the call instruction.</a:t>
                      </a:r>
                    </a:p>
                  </a:txBody>
                  <a:tcPr marL="91440" marR="91440" marT="45720" marB="45720" anchor="ctr">
                    <a:solidFill>
                      <a:srgbClr val="FFFFFF"/>
                    </a:solidFill>
                  </a:tcPr>
                </a:tc>
              </a:tr>
              <a:tr h="650875">
                <a:tc>
                  <a:txBody>
                    <a:bodyPr lIns="114300" tIns="85725" rIns="95250" bIns="85725"/>
                    <a:lstStyle/>
                    <a:p>
                      <a:r>
                        <a:rPr sz="1650" b="0">
                          <a:solidFill>
                            <a:srgbClr val="1A1A1A"/>
                          </a:solidFill>
                          <a:latin typeface="Arial"/>
                          <a:ea typeface="Arial"/>
                          <a:cs typeface="Arial"/>
                        </a:rPr>
                        <a:t>2 · call starter</a:t>
                      </a:r>
                    </a:p>
                  </a:txBody>
                  <a:tcPr marL="91440" marR="91440" marT="45720" marB="45720" anchor="ctr">
                    <a:solidFill>
                      <a:srgbClr val="EEF3F5"/>
                    </a:solidFill>
                  </a:tcPr>
                </a:tc>
                <a:tc>
                  <a:txBody>
                    <a:bodyPr lIns="114300" tIns="85725" rIns="95250" bIns="85725"/>
                    <a:lstStyle/>
                    <a:p>
                      <a:r>
                        <a:rPr sz="1650" b="0">
                          <a:solidFill>
                            <a:srgbClr val="1A1A1A"/>
                          </a:solidFill>
                          <a:latin typeface="Arial"/>
                          <a:ea typeface="Arial"/>
                          <a:cs typeface="Arial"/>
                        </a:rPr>
                        <a:t>Push the address just after call; jump to starter.</a:t>
                      </a:r>
                    </a:p>
                  </a:txBody>
                  <a:tcPr marL="91440" marR="91440" marT="45720" marB="45720" anchor="ctr">
                    <a:solidFill>
                      <a:srgbClr val="EEF3F5"/>
                    </a:solidFill>
                  </a:tcPr>
                </a:tc>
              </a:tr>
              <a:tr h="650875">
                <a:tc>
                  <a:txBody>
                    <a:bodyPr lIns="114300" tIns="85725" rIns="95250" bIns="85725"/>
                    <a:lstStyle/>
                    <a:p>
                      <a:r>
                        <a:rPr sz="1650" b="0">
                          <a:solidFill>
                            <a:srgbClr val="1A1A1A"/>
                          </a:solidFill>
                          <a:latin typeface="Arial"/>
                          <a:ea typeface="Arial"/>
                          <a:cs typeface="Arial"/>
                        </a:rPr>
                        <a:t>3 · clear and set registers</a:t>
                      </a:r>
                    </a:p>
                  </a:txBody>
                  <a:tcPr marL="91440" marR="91440" marT="45720" marB="45720" anchor="ctr">
                    <a:solidFill>
                      <a:srgbClr val="FFFFFF"/>
                    </a:solidFill>
                  </a:tcPr>
                </a:tc>
                <a:tc>
                  <a:txBody>
                    <a:bodyPr lIns="114300" tIns="85725" rIns="95250" bIns="85725"/>
                    <a:lstStyle/>
                    <a:p>
                      <a:r>
                        <a:rPr sz="1650" b="0">
                          <a:solidFill>
                            <a:srgbClr val="1A1A1A"/>
                          </a:solidFill>
                          <a:latin typeface="Arial"/>
                          <a:ea typeface="Arial"/>
                          <a:cs typeface="Arial"/>
                        </a:rPr>
                        <a:t>Prepare write: EAX=4, EBX=1; EDX will be 5.</a:t>
                      </a:r>
                    </a:p>
                  </a:txBody>
                  <a:tcPr marL="91440" marR="91440" marT="45720" marB="45720" anchor="ctr">
                    <a:solidFill>
                      <a:srgbClr val="FFFFFF"/>
                    </a:solidFill>
                  </a:tcPr>
                </a:tc>
              </a:tr>
              <a:tr h="650875">
                <a:tc>
                  <a:txBody>
                    <a:bodyPr lIns="114300" tIns="85725" rIns="95250" bIns="85725"/>
                    <a:lstStyle/>
                    <a:p>
                      <a:r>
                        <a:rPr sz="1650" b="0">
                          <a:solidFill>
                            <a:srgbClr val="1A1A1A"/>
                          </a:solidFill>
                          <a:latin typeface="Arial"/>
                          <a:ea typeface="Arial"/>
                          <a:cs typeface="Arial"/>
                        </a:rPr>
                        <a:t>4 · pop ecx</a:t>
                      </a:r>
                    </a:p>
                  </a:txBody>
                  <a:tcPr marL="91440" marR="91440" marT="45720" marB="45720" anchor="ctr">
                    <a:solidFill>
                      <a:srgbClr val="EEF3F5"/>
                    </a:solidFill>
                  </a:tcPr>
                </a:tc>
                <a:tc>
                  <a:txBody>
                    <a:bodyPr lIns="114300" tIns="85725" rIns="95250" bIns="85725"/>
                    <a:lstStyle/>
                    <a:p>
                      <a:r>
                        <a:rPr sz="1650" b="0">
                          <a:solidFill>
                            <a:srgbClr val="1A1A1A"/>
                          </a:solidFill>
                          <a:latin typeface="Arial"/>
                          <a:ea typeface="Arial"/>
                          <a:cs typeface="Arial"/>
                        </a:rPr>
                        <a:t>Recover the runtime address of the inline hello.</a:t>
                      </a:r>
                    </a:p>
                  </a:txBody>
                  <a:tcPr marL="91440" marR="91440" marT="45720" marB="45720" anchor="ctr">
                    <a:solidFill>
                      <a:srgbClr val="EEF3F5"/>
                    </a:solidFill>
                  </a:tcPr>
                </a:tc>
              </a:tr>
              <a:tr h="650875">
                <a:tc>
                  <a:txBody>
                    <a:bodyPr lIns="114300" tIns="85725" rIns="95250" bIns="85725"/>
                    <a:lstStyle/>
                    <a:p>
                      <a:r>
                        <a:rPr sz="1650" b="0">
                          <a:solidFill>
                            <a:srgbClr val="1A1A1A"/>
                          </a:solidFill>
                          <a:latin typeface="Arial"/>
                          <a:ea typeface="Arial"/>
                          <a:cs typeface="Arial"/>
                        </a:rPr>
                        <a:t>5 · int 0x80</a:t>
                      </a:r>
                    </a:p>
                  </a:txBody>
                  <a:tcPr marL="91440" marR="91440" marT="45720" marB="45720" anchor="ctr">
                    <a:solidFill>
                      <a:srgbClr val="FFFFFF"/>
                    </a:solidFill>
                  </a:tcPr>
                </a:tc>
                <a:tc>
                  <a:txBody>
                    <a:bodyPr lIns="114300" tIns="85725" rIns="95250" bIns="85725"/>
                    <a:lstStyle/>
                    <a:p>
                      <a:r>
                        <a:rPr sz="1650" b="0">
                          <a:solidFill>
                            <a:srgbClr val="1A1A1A"/>
                          </a:solidFill>
                          <a:latin typeface="Arial"/>
                          <a:ea typeface="Arial"/>
                          <a:cs typeface="Arial"/>
                        </a:rPr>
                        <a:t>write(1, ECX, 5), then exit(0).</a:t>
                      </a:r>
                    </a:p>
                  </a:txBody>
                  <a:tcPr marL="91440" marR="91440" marT="45720" marB="45720" anchor="ctr">
                    <a:solidFill>
                      <a:srgbClr val="FFFFFF"/>
                    </a:solidFill>
                  </a:tcPr>
                </a:tc>
              </a:tr>
            </a:tbl>
          </a:graphicData>
        </a:graphic>
      </p:graphicFrame>
      <p:sp>
        <p:nvSpPr>
          <p:cNvPr id="3" name="ECX is a runtime pointer. No fixed address of hell">
            <a:extLst xmlns:a="http://schemas.openxmlformats.org/drawingml/2006/main">
              <a:ext uri="{FF2B5EF4-FFF2-40B4-BE49-F238E27FC236}">
                <a16:creationId xmlns:a16="http://schemas.microsoft.com/office/drawing/2014/main" id="{80807311-679C-42C3-AC59-B501CA66A376}"/>
              </a:ext>
            </a:extLst>
          </p:cNvPr>
          <p:cNvSpPr>
            <a:spLocks xmlns:a="http://schemas.openxmlformats.org/drawingml/2006/main" noGrp="1"/>
          </p:cNvSpPr>
          <p:nvPr/>
        </p:nvSpPr>
        <p:spPr>
          <a:xfrm xmlns:a="http://schemas.openxmlformats.org/drawingml/2006/main">
            <a:off x="419100" y="5448300"/>
            <a:ext cx="8039100" cy="4286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350" b="0">
                <a:solidFill>
                  <a:srgbClr val="55606B"/>
                </a:solidFill>
                <a:latin typeface="Arial"/>
                <a:ea typeface="Arial"/>
                <a:cs typeface="Arial"/>
              </a:defRPr>
            </a:pPr>
            <a:r>
              <a:rPr sz="1350" b="0">
                <a:solidFill>
                  <a:srgbClr val="55606B"/>
                </a:solidFill>
                <a:latin typeface="Arial"/>
                <a:ea typeface="Arial"/>
                <a:cs typeface="Arial"/>
              </a:rPr>
              <a:t>ECX is a runtime pointer. No fixed address of hello is encoded in the payload.</a:t>
            </a:r>
          </a:p>
        </p:txBody>
      </p:sp>
      <p:sp>
        <p:nvSpPr>
          <p:cNvPr id="4" name="Page · 6">
            <a:extLst xmlns:a="http://schemas.openxmlformats.org/drawingml/2006/main">
              <a:ext uri="{FF2B5EF4-FFF2-40B4-BE49-F238E27FC236}">
                <a16:creationId xmlns:a16="http://schemas.microsoft.com/office/drawing/2014/main" id="{F1264ED8-B1DE-4CDD-AE8E-63FBD8AC1018}"/>
              </a:ext>
            </a:extLst>
          </p:cNvPr>
          <p:cNvSpPr>
            <a:spLocks xmlns:a="http://schemas.openxmlformats.org/drawingml/2006/main" noGrp="1"/>
          </p:cNvSpPr>
          <p:nvPr/>
        </p:nvSpPr>
        <p:spPr>
          <a:xfrm xmlns:a="http://schemas.openxmlformats.org/drawingml/2006/main">
            <a:off x="400050" y="6505575"/>
            <a:ext cx="2095500" cy="228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050" b="0">
                <a:solidFill>
                  <a:srgbClr val="55606B"/>
                </a:solidFill>
                <a:latin typeface="Arial"/>
                <a:ea typeface="Arial"/>
                <a:cs typeface="Arial"/>
              </a:defRPr>
            </a:pPr>
            <a:r>
              <a:rPr sz="1050" b="0">
                <a:solidFill>
                  <a:srgbClr val="55606B"/>
                </a:solidFill>
                <a:latin typeface="Arial"/>
                <a:ea typeface="Arial"/>
                <a:cs typeface="Arial"/>
              </a:rPr>
              <a:t>Page · 6</a:t>
            </a:r>
          </a:p>
        </p:txBody>
      </p:sp>
      <p:pic>
        <p:nvPicPr>
          <p:cNvPr id="10" name=""/>
          <p:cNvPicPr>
            <a:picLocks xmlns:a="http://schemas.openxmlformats.org/drawingml/2006/main" noChangeAspect="1"/>
          </p:cNvPicPr>
          <p:nvPr/>
        </p:nvPicPr>
        <p:blipFill>
          <a:blip xmlns:r="http://schemas.openxmlformats.org/officeDocument/2006/relationships" xmlns:a="http://schemas.openxmlformats.org/drawingml/2006/main" r:embed="Rc811542971cd4ef2"/>
          <a:stretch xmlns:a="http://schemas.openxmlformats.org/drawingml/2006/main"/>
        </p:blipFill>
        <p:spPr>
          <a:xfrm xmlns:a="http://schemas.openxmlformats.org/drawingml/2006/main">
            <a:off x="8639455" y="6029325"/>
            <a:ext cx="466165" cy="762000"/>
          </a:xfrm>
          <a:prstGeom xmlns:a="http://schemas.openxmlformats.org/drawingml/2006/main" prst="rect">
            <a:avLst/>
          </a:prstGeom>
        </p:spPr>
      </p:pic>
    </p:spTree>
    <p:extLst>
      <p:ext uri="{BB962C8B-B14F-4D97-AF65-F5344CB8AC3E}">
        <p14:creationId xmlns:p14="http://schemas.microsoft.com/office/powerpoint/2010/main" val="406236091"/>
      </p:ext>
    </p:extLst>
  </p:cSld>
</p:sld>
</file>

<file path=ppt/slides/slide7.xml><?xml version="1.0" encoding="utf-8"?>
<p:sld xmlns:p="http://schemas.openxmlformats.org/presentationml/2006/main">
  <p:cSld>
    <p:spTree>
      <p:nvGrpSpPr>
        <p:cNvPr id="1" name=""/>
        <p:cNvGrpSpPr/>
        <p:nvPr/>
      </p:nvGrpSpPr>
      <p:grpSpPr>
        <a:xfrm xmlns:a="http://schemas.openxmlformats.org/drawingml/2006/main"/>
      </p:grpSpPr>
      <p:sp>
        <p:nvSpPr>
          <p:cNvPr id="12" name="Why the copied bytes still work">
            <a:extLst xmlns:a="http://schemas.openxmlformats.org/drawingml/2006/main">
              <a:ext uri="{FF2B5EF4-FFF2-40B4-BE49-F238E27FC236}">
                <a16:creationId xmlns:a16="http://schemas.microsoft.com/office/drawing/2014/main" id="{12429338-EE95-4A1A-9BED-44C04A7A5C0C}"/>
              </a:ext>
            </a:extLst>
          </p:cNvPr>
          <p:cNvSpPr>
            <a:spLocks xmlns:a="http://schemas.openxmlformats.org/drawingml/2006/main" noGrp="1"/>
          </p:cNvSpPr>
          <p:nvPr/>
        </p:nvSpPr>
        <p:spPr>
          <a:xfrm xmlns:a="http://schemas.openxmlformats.org/drawingml/2006/main">
            <a:off x="400050" y="161925"/>
            <a:ext cx="8343900" cy="4857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2700" b="1">
                <a:solidFill>
                  <a:srgbClr val="FFFFFF"/>
                </a:solidFill>
                <a:latin typeface="Arial"/>
                <a:ea typeface="Arial"/>
                <a:cs typeface="Arial"/>
              </a:defRPr>
            </a:pPr>
            <a:r>
              <a:rPr sz="2700" b="1">
                <a:solidFill>
                  <a:srgbClr val="FFFFFF"/>
                </a:solidFill>
                <a:latin typeface="Arial"/>
                <a:ea typeface="Arial"/>
                <a:cs typeface="Arial"/>
              </a:rPr>
              <a:t>Why the copied bytes still work</a:t>
            </a:r>
          </a:p>
        </p:txBody>
      </p:sp>
      <p:sp>
        <p:nvSpPr>
          <p:cNvPr id="2" name="Relative control flow">
            <a:extLst xmlns:a="http://schemas.openxmlformats.org/drawingml/2006/main">
              <a:ext uri="{FF2B5EF4-FFF2-40B4-BE49-F238E27FC236}">
                <a16:creationId xmlns:a16="http://schemas.microsoft.com/office/drawing/2014/main" id="{A6E12866-5812-44AC-A64D-B6958D8ACF30}"/>
              </a:ext>
            </a:extLst>
          </p:cNvPr>
          <p:cNvSpPr>
            <a:spLocks xmlns:a="http://schemas.openxmlformats.org/drawingml/2006/main" noGrp="1"/>
          </p:cNvSpPr>
          <p:nvPr/>
        </p:nvSpPr>
        <p:spPr>
          <a:xfrm xmlns:a="http://schemas.openxmlformats.org/drawingml/2006/main">
            <a:off x="419100" y="1181100"/>
            <a:ext cx="830580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950" b="1">
                <a:solidFill>
                  <a:srgbClr val="247793"/>
                </a:solidFill>
                <a:latin typeface="Arial"/>
                <a:ea typeface="Arial"/>
                <a:cs typeface="Arial"/>
              </a:defRPr>
            </a:pPr>
            <a:r>
              <a:rPr sz="1950" b="1">
                <a:solidFill>
                  <a:srgbClr val="247793"/>
                </a:solidFill>
                <a:latin typeface="Arial"/>
                <a:ea typeface="Arial"/>
                <a:cs typeface="Arial"/>
              </a:rPr>
              <a:t>Relative control flow</a:t>
            </a:r>
          </a:p>
        </p:txBody>
      </p:sp>
      <p:sp>
        <p:nvSpPr>
          <p:cNvPr id="3" name="The jmp and call displacements describe distances ">
            <a:extLst xmlns:a="http://schemas.openxmlformats.org/drawingml/2006/main">
              <a:ext uri="{FF2B5EF4-FFF2-40B4-BE49-F238E27FC236}">
                <a16:creationId xmlns:a16="http://schemas.microsoft.com/office/drawing/2014/main" id="{C9CF0EE9-7654-4A07-AC31-4272497B50C7}"/>
              </a:ext>
            </a:extLst>
          </p:cNvPr>
          <p:cNvSpPr>
            <a:spLocks xmlns:a="http://schemas.openxmlformats.org/drawingml/2006/main" noGrp="1"/>
          </p:cNvSpPr>
          <p:nvPr/>
        </p:nvSpPr>
        <p:spPr>
          <a:xfrm xmlns:a="http://schemas.openxmlformats.org/drawingml/2006/main">
            <a:off x="419100" y="1562100"/>
            <a:ext cx="8305800" cy="7334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725" b="0">
                <a:solidFill>
                  <a:srgbClr val="1A1A1A"/>
                </a:solidFill>
                <a:latin typeface="Arial"/>
                <a:ea typeface="Arial"/>
                <a:cs typeface="Arial"/>
              </a:defRPr>
            </a:pPr>
            <a:r>
              <a:rPr sz="1725" b="0">
                <a:solidFill>
                  <a:srgbClr val="1A1A1A"/>
                </a:solidFill>
                <a:latin typeface="Arial"/>
                <a:ea typeface="Arial"/>
                <a:cs typeface="Arial"/>
              </a:rPr>
              <a:t>The jmp and call displacements describe distances inside the payload.</a:t>
            </a:r>
          </a:p>
        </p:txBody>
      </p:sp>
      <p:sp>
        <p:nvSpPr>
          <p:cNvPr id="4" name="Runtime data address">
            <a:extLst xmlns:a="http://schemas.openxmlformats.org/drawingml/2006/main">
              <a:ext uri="{FF2B5EF4-FFF2-40B4-BE49-F238E27FC236}">
                <a16:creationId xmlns:a16="http://schemas.microsoft.com/office/drawing/2014/main" id="{7307C3A5-A0EB-4F90-B8DA-CCBF4A79D34D}"/>
              </a:ext>
            </a:extLst>
          </p:cNvPr>
          <p:cNvSpPr>
            <a:spLocks xmlns:a="http://schemas.openxmlformats.org/drawingml/2006/main" noGrp="1"/>
          </p:cNvSpPr>
          <p:nvPr/>
        </p:nvSpPr>
        <p:spPr>
          <a:xfrm xmlns:a="http://schemas.openxmlformats.org/drawingml/2006/main">
            <a:off x="419100" y="2314575"/>
            <a:ext cx="830580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950" b="1">
                <a:solidFill>
                  <a:srgbClr val="247793"/>
                </a:solidFill>
                <a:latin typeface="Arial"/>
                <a:ea typeface="Arial"/>
                <a:cs typeface="Arial"/>
              </a:defRPr>
            </a:pPr>
            <a:r>
              <a:rPr sz="1950" b="1">
                <a:solidFill>
                  <a:srgbClr val="247793"/>
                </a:solidFill>
                <a:latin typeface="Arial"/>
                <a:ea typeface="Arial"/>
                <a:cs typeface="Arial"/>
              </a:rPr>
              <a:t>Runtime data address</a:t>
            </a:r>
          </a:p>
        </p:txBody>
      </p:sp>
      <p:sp>
        <p:nvSpPr>
          <p:cNvPr id="5" name="call supplies the actual next-instruction address;">
            <a:extLst xmlns:a="http://schemas.openxmlformats.org/drawingml/2006/main">
              <a:ext uri="{FF2B5EF4-FFF2-40B4-BE49-F238E27FC236}">
                <a16:creationId xmlns:a16="http://schemas.microsoft.com/office/drawing/2014/main" id="{5A30F5BF-04E4-4E7C-AFC8-FA6F17A9BD60}"/>
              </a:ext>
            </a:extLst>
          </p:cNvPr>
          <p:cNvSpPr>
            <a:spLocks xmlns:a="http://schemas.openxmlformats.org/drawingml/2006/main" noGrp="1"/>
          </p:cNvSpPr>
          <p:nvPr/>
        </p:nvSpPr>
        <p:spPr>
          <a:xfrm xmlns:a="http://schemas.openxmlformats.org/drawingml/2006/main">
            <a:off x="419100" y="2695575"/>
            <a:ext cx="8305800" cy="7334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725" b="0">
                <a:solidFill>
                  <a:srgbClr val="1A1A1A"/>
                </a:solidFill>
                <a:latin typeface="Arial"/>
                <a:ea typeface="Arial"/>
                <a:cs typeface="Arial"/>
              </a:defRPr>
            </a:pPr>
            <a:r>
              <a:rPr sz="1725" b="0">
                <a:solidFill>
                  <a:srgbClr val="1A1A1A"/>
                </a:solidFill>
                <a:latin typeface="Arial"/>
                <a:ea typeface="Arial"/>
                <a:cs typeface="Arial"/>
              </a:rPr>
              <a:t>call supplies the actual next-instruction address; pop retrieves it.</a:t>
            </a:r>
          </a:p>
        </p:txBody>
      </p:sp>
      <p:sp>
        <p:nvSpPr>
          <p:cNvPr id="6" name="Self-contained bytes">
            <a:extLst xmlns:a="http://schemas.openxmlformats.org/drawingml/2006/main">
              <a:ext uri="{FF2B5EF4-FFF2-40B4-BE49-F238E27FC236}">
                <a16:creationId xmlns:a16="http://schemas.microsoft.com/office/drawing/2014/main" id="{602E48D0-B4F4-40EE-B99A-02D0CA1BE0FC}"/>
              </a:ext>
            </a:extLst>
          </p:cNvPr>
          <p:cNvSpPr>
            <a:spLocks xmlns:a="http://schemas.openxmlformats.org/drawingml/2006/main" noGrp="1"/>
          </p:cNvSpPr>
          <p:nvPr/>
        </p:nvSpPr>
        <p:spPr>
          <a:xfrm xmlns:a="http://schemas.openxmlformats.org/drawingml/2006/main">
            <a:off x="419100" y="3448050"/>
            <a:ext cx="830580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950" b="1">
                <a:solidFill>
                  <a:srgbClr val="247793"/>
                </a:solidFill>
                <a:latin typeface="Arial"/>
                <a:ea typeface="Arial"/>
                <a:cs typeface="Arial"/>
              </a:defRPr>
            </a:pPr>
            <a:r>
              <a:rPr sz="1950" b="1">
                <a:solidFill>
                  <a:srgbClr val="247793"/>
                </a:solidFill>
                <a:latin typeface="Arial"/>
                <a:ea typeface="Arial"/>
                <a:cs typeface="Arial"/>
              </a:rPr>
              <a:t>Self-contained bytes</a:t>
            </a:r>
          </a:p>
        </p:txBody>
      </p:sp>
      <p:sp>
        <p:nvSpPr>
          <p:cNvPr id="7" name="The instructions and the 5 message bytes are all i">
            <a:extLst xmlns:a="http://schemas.openxmlformats.org/drawingml/2006/main">
              <a:ext uri="{FF2B5EF4-FFF2-40B4-BE49-F238E27FC236}">
                <a16:creationId xmlns:a16="http://schemas.microsoft.com/office/drawing/2014/main" id="{45C29335-6317-45CB-A706-4F42BA08C960}"/>
              </a:ext>
            </a:extLst>
          </p:cNvPr>
          <p:cNvSpPr>
            <a:spLocks xmlns:a="http://schemas.openxmlformats.org/drawingml/2006/main" noGrp="1"/>
          </p:cNvSpPr>
          <p:nvPr/>
        </p:nvSpPr>
        <p:spPr>
          <a:xfrm xmlns:a="http://schemas.openxmlformats.org/drawingml/2006/main">
            <a:off x="419100" y="3829050"/>
            <a:ext cx="8305800" cy="7334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725" b="0">
                <a:solidFill>
                  <a:srgbClr val="1A1A1A"/>
                </a:solidFill>
                <a:latin typeface="Arial"/>
                <a:ea typeface="Arial"/>
                <a:cs typeface="Arial"/>
              </a:defRPr>
            </a:pPr>
            <a:r>
              <a:rPr sz="1725" b="0">
                <a:solidFill>
                  <a:srgbClr val="1A1A1A"/>
                </a:solidFill>
                <a:latin typeface="Arial"/>
                <a:ea typeface="Arial"/>
                <a:cs typeface="Arial"/>
              </a:rPr>
              <a:t>The instructions and the 5 message bytes are all in .text.</a:t>
            </a:r>
          </a:p>
        </p:txBody>
      </p:sp>
      <p:sp>
        <p:nvSpPr>
          <p:cNvPr id="8" name="No promise of universal portability">
            <a:extLst xmlns:a="http://schemas.openxmlformats.org/drawingml/2006/main">
              <a:ext uri="{FF2B5EF4-FFF2-40B4-BE49-F238E27FC236}">
                <a16:creationId xmlns:a16="http://schemas.microsoft.com/office/drawing/2014/main" id="{F23D6D21-22C6-42D7-89BB-0859D89874A6}"/>
              </a:ext>
            </a:extLst>
          </p:cNvPr>
          <p:cNvSpPr>
            <a:spLocks xmlns:a="http://schemas.openxmlformats.org/drawingml/2006/main" noGrp="1"/>
          </p:cNvSpPr>
          <p:nvPr/>
        </p:nvSpPr>
        <p:spPr>
          <a:xfrm xmlns:a="http://schemas.openxmlformats.org/drawingml/2006/main">
            <a:off x="419100" y="4581525"/>
            <a:ext cx="830580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950" b="1">
                <a:solidFill>
                  <a:srgbClr val="247793"/>
                </a:solidFill>
                <a:latin typeface="Arial"/>
                <a:ea typeface="Arial"/>
                <a:cs typeface="Arial"/>
              </a:defRPr>
            </a:pPr>
            <a:r>
              <a:rPr sz="1950" b="1">
                <a:solidFill>
                  <a:srgbClr val="247793"/>
                </a:solidFill>
                <a:latin typeface="Arial"/>
                <a:ea typeface="Arial"/>
                <a:cs typeface="Arial"/>
              </a:rPr>
              <a:t>No promise of universal portability</a:t>
            </a:r>
          </a:p>
        </p:txBody>
      </p:sp>
      <p:sp>
        <p:nvSpPr>
          <p:cNvPr id="9" name="These are Linux i386 instructions and syscall conv">
            <a:extLst xmlns:a="http://schemas.openxmlformats.org/drawingml/2006/main">
              <a:ext uri="{FF2B5EF4-FFF2-40B4-BE49-F238E27FC236}">
                <a16:creationId xmlns:a16="http://schemas.microsoft.com/office/drawing/2014/main" id="{6E9B8577-0DAD-4011-B9F9-AABFC669E903}"/>
              </a:ext>
            </a:extLst>
          </p:cNvPr>
          <p:cNvSpPr>
            <a:spLocks xmlns:a="http://schemas.openxmlformats.org/drawingml/2006/main" noGrp="1"/>
          </p:cNvSpPr>
          <p:nvPr/>
        </p:nvSpPr>
        <p:spPr>
          <a:xfrm xmlns:a="http://schemas.openxmlformats.org/drawingml/2006/main">
            <a:off x="419100" y="4962525"/>
            <a:ext cx="8305800" cy="7334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725" b="0">
                <a:solidFill>
                  <a:srgbClr val="1A1A1A"/>
                </a:solidFill>
                <a:latin typeface="Arial"/>
                <a:ea typeface="Arial"/>
                <a:cs typeface="Arial"/>
              </a:defRPr>
            </a:pPr>
            <a:r>
              <a:rPr sz="1725" b="0">
                <a:solidFill>
                  <a:srgbClr val="1A1A1A"/>
                </a:solidFill>
                <a:latin typeface="Arial"/>
                <a:ea typeface="Arial"/>
                <a:cs typeface="Arial"/>
              </a:rPr>
              <a:t>These are Linux i386 instructions and syscall conventions.</a:t>
            </a:r>
          </a:p>
        </p:txBody>
      </p:sp>
      <p:sp>
        <p:nvSpPr>
          <p:cNvPr id="10" name="Page · 7">
            <a:extLst xmlns:a="http://schemas.openxmlformats.org/drawingml/2006/main">
              <a:ext uri="{FF2B5EF4-FFF2-40B4-BE49-F238E27FC236}">
                <a16:creationId xmlns:a16="http://schemas.microsoft.com/office/drawing/2014/main" id="{5EC37DE7-14DD-454D-9193-AD5E5C9258B6}"/>
              </a:ext>
            </a:extLst>
          </p:cNvPr>
          <p:cNvSpPr>
            <a:spLocks xmlns:a="http://schemas.openxmlformats.org/drawingml/2006/main" noGrp="1"/>
          </p:cNvSpPr>
          <p:nvPr/>
        </p:nvSpPr>
        <p:spPr>
          <a:xfrm xmlns:a="http://schemas.openxmlformats.org/drawingml/2006/main">
            <a:off x="400050" y="6505575"/>
            <a:ext cx="2095500" cy="228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050" b="0">
                <a:solidFill>
                  <a:srgbClr val="55606B"/>
                </a:solidFill>
                <a:latin typeface="Arial"/>
                <a:ea typeface="Arial"/>
                <a:cs typeface="Arial"/>
              </a:defRPr>
            </a:pPr>
            <a:r>
              <a:rPr sz="1050" b="0">
                <a:solidFill>
                  <a:srgbClr val="55606B"/>
                </a:solidFill>
                <a:latin typeface="Arial"/>
                <a:ea typeface="Arial"/>
                <a:cs typeface="Arial"/>
              </a:rPr>
              <a:t>Page · 7</a:t>
            </a:r>
          </a:p>
        </p:txBody>
      </p:sp>
      <p:pic>
        <p:nvPicPr>
          <p:cNvPr id="22" name=""/>
          <p:cNvPicPr>
            <a:picLocks xmlns:a="http://schemas.openxmlformats.org/drawingml/2006/main" noChangeAspect="1"/>
          </p:cNvPicPr>
          <p:nvPr/>
        </p:nvPicPr>
        <p:blipFill>
          <a:blip xmlns:r="http://schemas.openxmlformats.org/officeDocument/2006/relationships" xmlns:a="http://schemas.openxmlformats.org/drawingml/2006/main" r:embed="R4f1d8bdf182c41ab"/>
          <a:stretch xmlns:a="http://schemas.openxmlformats.org/drawingml/2006/main"/>
        </p:blipFill>
        <p:spPr>
          <a:xfrm xmlns:a="http://schemas.openxmlformats.org/drawingml/2006/main">
            <a:off x="8639455" y="6029325"/>
            <a:ext cx="466165" cy="762000"/>
          </a:xfrm>
          <a:prstGeom xmlns:a="http://schemas.openxmlformats.org/drawingml/2006/main" prst="rect">
            <a:avLst/>
          </a:prstGeom>
        </p:spPr>
      </p:pic>
    </p:spTree>
    <p:extLst>
      <p:ext uri="{BB962C8B-B14F-4D97-AF65-F5344CB8AC3E}">
        <p14:creationId xmlns:p14="http://schemas.microsoft.com/office/powerpoint/2010/main" val="759856772"/>
      </p:ext>
    </p:extLst>
  </p:cSld>
</p:sld>
</file>

<file path=ppt/slides/slide8.xml><?xml version="1.0" encoding="utf-8"?>
<p:sld xmlns:p="http://schemas.openxmlformats.org/presentationml/2006/main">
  <p:cSld>
    <p:spTree>
      <p:nvGrpSpPr>
        <p:cNvPr id="1" name=""/>
        <p:cNvGrpSpPr/>
        <p:nvPr/>
      </p:nvGrpSpPr>
      <p:grpSpPr>
        <a:xfrm xmlns:a="http://schemas.openxmlformats.org/drawingml/2006/main"/>
      </p:grpSpPr>
      <p:sp>
        <p:nvSpPr>
          <p:cNvPr id="9" name="Assemble and extract only .text">
            <a:extLst xmlns:a="http://schemas.openxmlformats.org/drawingml/2006/main">
              <a:ext uri="{FF2B5EF4-FFF2-40B4-BE49-F238E27FC236}">
                <a16:creationId xmlns:a16="http://schemas.microsoft.com/office/drawing/2014/main" id="{BE2EF73A-8D69-4E6A-ABD8-D21817A5772A}"/>
              </a:ext>
            </a:extLst>
          </p:cNvPr>
          <p:cNvSpPr>
            <a:spLocks xmlns:a="http://schemas.openxmlformats.org/drawingml/2006/main" noGrp="1"/>
          </p:cNvSpPr>
          <p:nvPr/>
        </p:nvSpPr>
        <p:spPr>
          <a:xfrm xmlns:a="http://schemas.openxmlformats.org/drawingml/2006/main">
            <a:off x="400050" y="161925"/>
            <a:ext cx="8343900" cy="4857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2700" b="1">
                <a:solidFill>
                  <a:srgbClr val="FFFFFF"/>
                </a:solidFill>
                <a:latin typeface="Arial"/>
                <a:ea typeface="Arial"/>
                <a:cs typeface="Arial"/>
              </a:defRPr>
            </a:pPr>
            <a:r>
              <a:rPr sz="2700" b="1">
                <a:solidFill>
                  <a:srgbClr val="FFFFFF"/>
                </a:solidFill>
                <a:latin typeface="Arial"/>
                <a:ea typeface="Arial"/>
                <a:cs typeface="Arial"/>
              </a:rPr>
              <a:t>Assemble and extract only .text</a:t>
            </a:r>
          </a:p>
        </p:txBody>
      </p:sp>
      <p:sp>
        <p:nvSpPr>
          <p:cNvPr id="2" name="Code panel">
            <a:extLst xmlns:a="http://schemas.openxmlformats.org/drawingml/2006/main">
              <a:ext uri="{FF2B5EF4-FFF2-40B4-BE49-F238E27FC236}">
                <a16:creationId xmlns:a16="http://schemas.microsoft.com/office/drawing/2014/main" id="{B90E9689-DA0D-4618-A5DB-605197B8E613}"/>
              </a:ext>
            </a:extLst>
          </p:cNvPr>
          <p:cNvSpPr>
            <a:spLocks xmlns:a="http://schemas.openxmlformats.org/drawingml/2006/main" noGrp="1"/>
          </p:cNvSpPr>
          <p:nvPr/>
        </p:nvSpPr>
        <p:spPr>
          <a:xfrm xmlns:a="http://schemas.openxmlformats.org/drawingml/2006/main">
            <a:off x="419100" y="1219200"/>
            <a:ext cx="8305800" cy="3619500"/>
          </a:xfrm>
          <a:prstGeom xmlns:a="http://schemas.openxmlformats.org/drawingml/2006/main" prst="roundRect">
            <a:avLst>
              <a:gd name="adj" fmla="val 4737"/>
            </a:avLst>
          </a:prstGeom>
          <a:solidFill xmlns:a="http://schemas.openxmlformats.org/drawingml/2006/main">
            <a:srgbClr val="11151C"/>
          </a:solidFill>
          <a:ln xmlns:a="http://schemas.openxmlformats.org/drawingml/2006/main" w="9525">
            <a:solidFill>
              <a:srgbClr val="78838A"/>
            </a:solidFill>
          </a:ln>
        </p:spPr>
      </p:sp>
      <p:sp>
        <p:nvSpPr>
          <p:cNvPr id="3" name="Teal rule">
            <a:extLst xmlns:a="http://schemas.openxmlformats.org/drawingml/2006/main">
              <a:ext uri="{FF2B5EF4-FFF2-40B4-BE49-F238E27FC236}">
                <a16:creationId xmlns:a16="http://schemas.microsoft.com/office/drawing/2014/main" id="{D5BECC1C-808C-41C0-8174-A37703675FDB}"/>
              </a:ext>
            </a:extLst>
          </p:cNvPr>
          <p:cNvSpPr>
            <a:spLocks xmlns:a="http://schemas.openxmlformats.org/drawingml/2006/main" noGrp="1"/>
          </p:cNvSpPr>
          <p:nvPr/>
        </p:nvSpPr>
        <p:spPr>
          <a:xfrm xmlns:a="http://schemas.openxmlformats.org/drawingml/2006/main">
            <a:off x="419100" y="1219200"/>
            <a:ext cx="8305800" cy="76200"/>
          </a:xfrm>
          <a:prstGeom xmlns:a="http://schemas.openxmlformats.org/drawingml/2006/main" prst="rect">
            <a:avLst/>
          </a:prstGeom>
          <a:solidFill xmlns:a="http://schemas.openxmlformats.org/drawingml/2006/main">
            <a:srgbClr val="247793"/>
          </a:solidFill>
          <a:ln xmlns:a="http://schemas.openxmlformats.org/drawingml/2006/main" w="0">
            <a:noFill/>
          </a:ln>
        </p:spPr>
      </p:sp>
      <p:sp>
        <p:nvSpPr>
          <p:cNvPr id="4" name="In ~/csc472-week04/class07">
            <a:extLst xmlns:a="http://schemas.openxmlformats.org/drawingml/2006/main">
              <a:ext uri="{FF2B5EF4-FFF2-40B4-BE49-F238E27FC236}">
                <a16:creationId xmlns:a16="http://schemas.microsoft.com/office/drawing/2014/main" id="{EE0A01D5-D3E5-4430-B826-F7198784CAE8}"/>
              </a:ext>
            </a:extLst>
          </p:cNvPr>
          <p:cNvSpPr>
            <a:spLocks xmlns:a="http://schemas.openxmlformats.org/drawingml/2006/main" noGrp="1"/>
          </p:cNvSpPr>
          <p:nvPr/>
        </p:nvSpPr>
        <p:spPr>
          <a:xfrm xmlns:a="http://schemas.openxmlformats.org/drawingml/2006/main">
            <a:off x="628650" y="1438275"/>
            <a:ext cx="7886700" cy="3429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875" b="1">
                <a:solidFill>
                  <a:srgbClr val="B7DDD2"/>
                </a:solidFill>
                <a:latin typeface="Arial"/>
                <a:ea typeface="Arial"/>
                <a:cs typeface="Arial"/>
              </a:defRPr>
            </a:pPr>
            <a:r>
              <a:rPr sz="1875" b="1">
                <a:solidFill>
                  <a:srgbClr val="B7DDD2"/>
                </a:solidFill>
                <a:latin typeface="Arial"/>
                <a:ea typeface="Arial"/>
                <a:cs typeface="Arial"/>
              </a:rPr>
              <a:t>In ~/csc472-week04/class07</a:t>
            </a:r>
          </a:p>
        </p:txBody>
      </p:sp>
      <p:sp>
        <p:nvSpPr>
          <p:cNvPr id="5" name="make&#10;&#10;# What make does for the payload:&#10;nasm -f el">
            <a:extLst xmlns:a="http://schemas.openxmlformats.org/drawingml/2006/main">
              <a:ext uri="{FF2B5EF4-FFF2-40B4-BE49-F238E27FC236}">
                <a16:creationId xmlns:a16="http://schemas.microsoft.com/office/drawing/2014/main" id="{76BAB8F9-BCE5-4CDE-8EE3-A6AF91A15789}"/>
              </a:ext>
            </a:extLst>
          </p:cNvPr>
          <p:cNvSpPr>
            <a:spLocks xmlns:a="http://schemas.openxmlformats.org/drawingml/2006/main" noGrp="1"/>
          </p:cNvSpPr>
          <p:nvPr/>
        </p:nvSpPr>
        <p:spPr>
          <a:xfrm xmlns:a="http://schemas.openxmlformats.org/drawingml/2006/main">
            <a:off x="628650" y="1943100"/>
            <a:ext cx="7886700" cy="27717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650" b="0">
                <a:solidFill>
                  <a:srgbClr val="E6F4EF"/>
                </a:solidFill>
                <a:latin typeface="Consolas"/>
                <a:ea typeface="Consolas"/>
                <a:cs typeface="Consolas"/>
              </a:defRPr>
            </a:pPr>
            <a:r>
              <a:rPr sz="1650" b="0">
                <a:solidFill>
                  <a:srgbClr val="E6F4EF"/>
                </a:solidFill>
                <a:latin typeface="Consolas"/>
                <a:ea typeface="Consolas"/>
                <a:cs typeface="Consolas"/>
              </a:rPr>
              <a:t>make</a:t>
            </a:r>
          </a:p>
          <a:p xmlns:a="http://schemas.openxmlformats.org/drawingml/2006/main">
            <a:r>
              <a:t/>
            </a:r>
          </a:p>
          <a:p xmlns:a="http://schemas.openxmlformats.org/drawingml/2006/main">
            <a:pPr algn="l">
              <a:defRPr sz="1650" b="0">
                <a:solidFill>
                  <a:srgbClr val="E6F4EF"/>
                </a:solidFill>
                <a:latin typeface="Consolas"/>
                <a:ea typeface="Consolas"/>
                <a:cs typeface="Consolas"/>
              </a:defRPr>
            </a:pPr>
            <a:r>
              <a:rPr sz="1650" b="0">
                <a:solidFill>
                  <a:srgbClr val="E6F4EF"/>
                </a:solidFill>
                <a:latin typeface="Consolas"/>
                <a:ea typeface="Consolas"/>
                <a:cs typeface="Consolas"/>
              </a:rPr>
              <a:t># What make does for the payload:</a:t>
            </a:r>
          </a:p>
          <a:p xmlns:a="http://schemas.openxmlformats.org/drawingml/2006/main">
            <a:pPr algn="l">
              <a:defRPr sz="1650" b="0">
                <a:solidFill>
                  <a:srgbClr val="E6F4EF"/>
                </a:solidFill>
                <a:latin typeface="Consolas"/>
                <a:ea typeface="Consolas"/>
                <a:cs typeface="Consolas"/>
              </a:defRPr>
            </a:pPr>
            <a:r>
              <a:rPr sz="1650" b="0">
                <a:solidFill>
                  <a:srgbClr val="E6F4EF"/>
                </a:solidFill>
                <a:latin typeface="Consolas"/>
                <a:ea typeface="Consolas"/>
                <a:cs typeface="Consolas"/>
              </a:rPr>
              <a:t>nasm -f elf32 -g -F dwarf hello.asm -o hello.o</a:t>
            </a:r>
          </a:p>
          <a:p xmlns:a="http://schemas.openxmlformats.org/drawingml/2006/main">
            <a:pPr algn="l">
              <a:defRPr sz="1650" b="0">
                <a:solidFill>
                  <a:srgbClr val="E6F4EF"/>
                </a:solidFill>
                <a:latin typeface="Consolas"/>
                <a:ea typeface="Consolas"/>
                <a:cs typeface="Consolas"/>
              </a:defRPr>
            </a:pPr>
            <a:r>
              <a:rPr sz="1650" b="0">
                <a:solidFill>
                  <a:srgbClr val="E6F4EF"/>
                </a:solidFill>
                <a:latin typeface="Consolas"/>
                <a:ea typeface="Consolas"/>
                <a:cs typeface="Consolas"/>
              </a:rPr>
              <a:t>objcopy -O binary -j .text hello.o hello.bin</a:t>
            </a:r>
          </a:p>
          <a:p xmlns:a="http://schemas.openxmlformats.org/drawingml/2006/main">
            <a:r>
              <a:t/>
            </a:r>
          </a:p>
          <a:p xmlns:a="http://schemas.openxmlformats.org/drawingml/2006/main">
            <a:pPr algn="l">
              <a:defRPr sz="1650" b="0">
                <a:solidFill>
                  <a:srgbClr val="E6F4EF"/>
                </a:solidFill>
                <a:latin typeface="Consolas"/>
                <a:ea typeface="Consolas"/>
                <a:cs typeface="Consolas"/>
              </a:defRPr>
            </a:pPr>
            <a:r>
              <a:rPr sz="1650" b="0">
                <a:solidFill>
                  <a:srgbClr val="E6F4EF"/>
                </a:solidFill>
                <a:latin typeface="Consolas"/>
                <a:ea typeface="Consolas"/>
                <a:cs typeface="Consolas"/>
              </a:rPr>
              <a:t>objdump -d -M intel hello.o</a:t>
            </a:r>
          </a:p>
          <a:p xmlns:a="http://schemas.openxmlformats.org/drawingml/2006/main">
            <a:pPr algn="l">
              <a:defRPr sz="1650" b="0">
                <a:solidFill>
                  <a:srgbClr val="E6F4EF"/>
                </a:solidFill>
                <a:latin typeface="Consolas"/>
                <a:ea typeface="Consolas"/>
                <a:cs typeface="Consolas"/>
              </a:defRPr>
            </a:pPr>
            <a:r>
              <a:rPr sz="1650" b="0">
                <a:solidFill>
                  <a:srgbClr val="E6F4EF"/>
                </a:solidFill>
                <a:latin typeface="Consolas"/>
                <a:ea typeface="Consolas"/>
                <a:cs typeface="Consolas"/>
              </a:rPr>
              <a:t>readelf -r hello.o</a:t>
            </a:r>
          </a:p>
        </p:txBody>
      </p:sp>
      <p:sp>
        <p:nvSpPr>
          <p:cNvPr id="6" name="Check for .text address dependencies. Debug-sectio">
            <a:extLst xmlns:a="http://schemas.openxmlformats.org/drawingml/2006/main">
              <a:ext uri="{FF2B5EF4-FFF2-40B4-BE49-F238E27FC236}">
                <a16:creationId xmlns:a16="http://schemas.microsoft.com/office/drawing/2014/main" id="{6A359B83-6313-4FC2-AB2A-736A3ABD606A}"/>
              </a:ext>
            </a:extLst>
          </p:cNvPr>
          <p:cNvSpPr>
            <a:spLocks xmlns:a="http://schemas.openxmlformats.org/drawingml/2006/main" noGrp="1"/>
          </p:cNvSpPr>
          <p:nvPr/>
        </p:nvSpPr>
        <p:spPr>
          <a:xfrm xmlns:a="http://schemas.openxmlformats.org/drawingml/2006/main">
            <a:off x="419100" y="5229225"/>
            <a:ext cx="8039100" cy="4286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350" b="0">
                <a:solidFill>
                  <a:srgbClr val="55606B"/>
                </a:solidFill>
                <a:latin typeface="Arial"/>
                <a:ea typeface="Arial"/>
                <a:cs typeface="Arial"/>
              </a:defRPr>
            </a:pPr>
            <a:r>
              <a:rPr sz="1350" b="0">
                <a:solidFill>
                  <a:srgbClr val="55606B"/>
                </a:solidFill>
                <a:latin typeface="Arial"/>
                <a:ea typeface="Arial"/>
                <a:cs typeface="Arial"/>
              </a:rPr>
              <a:t>Check for .text address dependencies. Debug-section relocations are separate.</a:t>
            </a:r>
          </a:p>
        </p:txBody>
      </p:sp>
      <p:sp>
        <p:nvSpPr>
          <p:cNvPr id="7" name="Page · 8">
            <a:extLst xmlns:a="http://schemas.openxmlformats.org/drawingml/2006/main">
              <a:ext uri="{FF2B5EF4-FFF2-40B4-BE49-F238E27FC236}">
                <a16:creationId xmlns:a16="http://schemas.microsoft.com/office/drawing/2014/main" id="{DD71ADCA-B424-4AB1-AB47-7BD2AE20F918}"/>
              </a:ext>
            </a:extLst>
          </p:cNvPr>
          <p:cNvSpPr>
            <a:spLocks xmlns:a="http://schemas.openxmlformats.org/drawingml/2006/main" noGrp="1"/>
          </p:cNvSpPr>
          <p:nvPr/>
        </p:nvSpPr>
        <p:spPr>
          <a:xfrm xmlns:a="http://schemas.openxmlformats.org/drawingml/2006/main">
            <a:off x="400050" y="6505575"/>
            <a:ext cx="2095500" cy="228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050" b="0">
                <a:solidFill>
                  <a:srgbClr val="55606B"/>
                </a:solidFill>
                <a:latin typeface="Arial"/>
                <a:ea typeface="Arial"/>
                <a:cs typeface="Arial"/>
              </a:defRPr>
            </a:pPr>
            <a:r>
              <a:rPr sz="1050" b="0">
                <a:solidFill>
                  <a:srgbClr val="55606B"/>
                </a:solidFill>
                <a:latin typeface="Arial"/>
                <a:ea typeface="Arial"/>
                <a:cs typeface="Arial"/>
              </a:rPr>
              <a:t>Page · 8</a:t>
            </a:r>
          </a:p>
        </p:txBody>
      </p:sp>
      <p:pic>
        <p:nvPicPr>
          <p:cNvPr id="16" name=""/>
          <p:cNvPicPr>
            <a:picLocks xmlns:a="http://schemas.openxmlformats.org/drawingml/2006/main" noChangeAspect="1"/>
          </p:cNvPicPr>
          <p:nvPr/>
        </p:nvPicPr>
        <p:blipFill>
          <a:blip xmlns:r="http://schemas.openxmlformats.org/officeDocument/2006/relationships" xmlns:a="http://schemas.openxmlformats.org/drawingml/2006/main" r:embed="R8393b40fa8a74ed4"/>
          <a:stretch xmlns:a="http://schemas.openxmlformats.org/drawingml/2006/main"/>
        </p:blipFill>
        <p:spPr>
          <a:xfrm xmlns:a="http://schemas.openxmlformats.org/drawingml/2006/main">
            <a:off x="8639455" y="6029325"/>
            <a:ext cx="466165" cy="762000"/>
          </a:xfrm>
          <a:prstGeom xmlns:a="http://schemas.openxmlformats.org/drawingml/2006/main" prst="rect">
            <a:avLst/>
          </a:prstGeom>
        </p:spPr>
      </p:pic>
    </p:spTree>
    <p:extLst>
      <p:ext uri="{BB962C8B-B14F-4D97-AF65-F5344CB8AC3E}">
        <p14:creationId xmlns:p14="http://schemas.microsoft.com/office/powerpoint/2010/main" val="801085493"/>
      </p:ext>
    </p:extLst>
  </p:cSld>
</p:sld>
</file>

<file path=ppt/slides/slide9.xml><?xml version="1.0" encoding="utf-8"?>
<p:sld xmlns:p="http://schemas.openxmlformats.org/presentationml/2006/main">
  <p:cSld>
    <p:spTree>
      <p:nvGrpSpPr>
        <p:cNvPr id="1" name=""/>
        <p:cNvGrpSpPr/>
        <p:nvPr/>
      </p:nvGrpSpPr>
      <p:grpSpPr>
        <a:xfrm xmlns:a="http://schemas.openxmlformats.org/drawingml/2006/main"/>
      </p:grpSpPr>
      <p:sp>
        <p:nvSpPr>
          <p:cNvPr id="14" name="Check the actual byte sequence">
            <a:extLst xmlns:a="http://schemas.openxmlformats.org/drawingml/2006/main">
              <a:ext uri="{FF2B5EF4-FFF2-40B4-BE49-F238E27FC236}">
                <a16:creationId xmlns:a16="http://schemas.microsoft.com/office/drawing/2014/main" id="{86724434-68E0-4A85-AD78-54F894EC32BC}"/>
              </a:ext>
            </a:extLst>
          </p:cNvPr>
          <p:cNvSpPr>
            <a:spLocks xmlns:a="http://schemas.openxmlformats.org/drawingml/2006/main" noGrp="1"/>
          </p:cNvSpPr>
          <p:nvPr/>
        </p:nvSpPr>
        <p:spPr>
          <a:xfrm xmlns:a="http://schemas.openxmlformats.org/drawingml/2006/main">
            <a:off x="400050" y="161925"/>
            <a:ext cx="8343900" cy="4857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2700" b="1">
                <a:solidFill>
                  <a:srgbClr val="FFFFFF"/>
                </a:solidFill>
                <a:latin typeface="Arial"/>
                <a:ea typeface="Arial"/>
                <a:cs typeface="Arial"/>
              </a:defRPr>
            </a:pPr>
            <a:r>
              <a:rPr sz="2700" b="1">
                <a:solidFill>
                  <a:srgbClr val="FFFFFF"/>
                </a:solidFill>
                <a:latin typeface="Arial"/>
                <a:ea typeface="Arial"/>
                <a:cs typeface="Arial"/>
              </a:rPr>
              <a:t>Check the actual byte sequence</a:t>
            </a:r>
          </a:p>
        </p:txBody>
      </p:sp>
      <p:sp>
        <p:nvSpPr>
          <p:cNvPr id="2" name="Code panel">
            <a:extLst xmlns:a="http://schemas.openxmlformats.org/drawingml/2006/main">
              <a:ext uri="{FF2B5EF4-FFF2-40B4-BE49-F238E27FC236}">
                <a16:creationId xmlns:a16="http://schemas.microsoft.com/office/drawing/2014/main" id="{969C593E-D525-40CC-B872-057207888FB4}"/>
              </a:ext>
            </a:extLst>
          </p:cNvPr>
          <p:cNvSpPr>
            <a:spLocks xmlns:a="http://schemas.openxmlformats.org/drawingml/2006/main" noGrp="1"/>
          </p:cNvSpPr>
          <p:nvPr/>
        </p:nvSpPr>
        <p:spPr>
          <a:xfrm xmlns:a="http://schemas.openxmlformats.org/drawingml/2006/main">
            <a:off x="419100" y="1266825"/>
            <a:ext cx="8305800" cy="1971675"/>
          </a:xfrm>
          <a:prstGeom xmlns:a="http://schemas.openxmlformats.org/drawingml/2006/main" prst="roundRect">
            <a:avLst>
              <a:gd name="adj" fmla="val 8696"/>
            </a:avLst>
          </a:prstGeom>
          <a:solidFill xmlns:a="http://schemas.openxmlformats.org/drawingml/2006/main">
            <a:srgbClr val="11151C"/>
          </a:solidFill>
          <a:ln xmlns:a="http://schemas.openxmlformats.org/drawingml/2006/main" w="9525">
            <a:solidFill>
              <a:srgbClr val="78838A"/>
            </a:solidFill>
          </a:ln>
        </p:spPr>
      </p:sp>
      <p:sp>
        <p:nvSpPr>
          <p:cNvPr id="3" name="Teal rule">
            <a:extLst xmlns:a="http://schemas.openxmlformats.org/drawingml/2006/main">
              <a:ext uri="{FF2B5EF4-FFF2-40B4-BE49-F238E27FC236}">
                <a16:creationId xmlns:a16="http://schemas.microsoft.com/office/drawing/2014/main" id="{7EE85C12-1962-434F-B373-EE4B4D9FDFE8}"/>
              </a:ext>
            </a:extLst>
          </p:cNvPr>
          <p:cNvSpPr>
            <a:spLocks xmlns:a="http://schemas.openxmlformats.org/drawingml/2006/main" noGrp="1"/>
          </p:cNvSpPr>
          <p:nvPr/>
        </p:nvSpPr>
        <p:spPr>
          <a:xfrm xmlns:a="http://schemas.openxmlformats.org/drawingml/2006/main">
            <a:off x="419100" y="1266825"/>
            <a:ext cx="8305800" cy="76200"/>
          </a:xfrm>
          <a:prstGeom xmlns:a="http://schemas.openxmlformats.org/drawingml/2006/main" prst="rect">
            <a:avLst/>
          </a:prstGeom>
          <a:solidFill xmlns:a="http://schemas.openxmlformats.org/drawingml/2006/main">
            <a:srgbClr val="247793"/>
          </a:solidFill>
          <a:ln xmlns:a="http://schemas.openxmlformats.org/drawingml/2006/main" w="0">
            <a:noFill/>
          </a:ln>
        </p:spPr>
      </p:sp>
      <p:sp>
        <p:nvSpPr>
          <p:cNvPr id="4" name="od -An -tx1 hello.bin">
            <a:extLst xmlns:a="http://schemas.openxmlformats.org/drawingml/2006/main">
              <a:ext uri="{FF2B5EF4-FFF2-40B4-BE49-F238E27FC236}">
                <a16:creationId xmlns:a16="http://schemas.microsoft.com/office/drawing/2014/main" id="{31C84166-2C3D-4AFC-A605-754FFD3DCB3A}"/>
              </a:ext>
            </a:extLst>
          </p:cNvPr>
          <p:cNvSpPr>
            <a:spLocks xmlns:a="http://schemas.openxmlformats.org/drawingml/2006/main" noGrp="1"/>
          </p:cNvSpPr>
          <p:nvPr/>
        </p:nvSpPr>
        <p:spPr>
          <a:xfrm xmlns:a="http://schemas.openxmlformats.org/drawingml/2006/main">
            <a:off x="628650" y="1485900"/>
            <a:ext cx="7886700" cy="3429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875" b="1">
                <a:solidFill>
                  <a:srgbClr val="B7DDD2"/>
                </a:solidFill>
                <a:latin typeface="Arial"/>
                <a:ea typeface="Arial"/>
                <a:cs typeface="Arial"/>
              </a:defRPr>
            </a:pPr>
            <a:r>
              <a:rPr sz="1875" b="1">
                <a:solidFill>
                  <a:srgbClr val="B7DDD2"/>
                </a:solidFill>
                <a:latin typeface="Arial"/>
                <a:ea typeface="Arial"/>
                <a:cs typeface="Arial"/>
              </a:rPr>
              <a:t>od -An -tx1 hello.bin</a:t>
            </a:r>
          </a:p>
        </p:txBody>
      </p:sp>
      <p:sp>
        <p:nvSpPr>
          <p:cNvPr id="5" name="eb 19 31 c0 31 db 31 d2 31 c9 b0 04 b3 01 59 b2&#10;05">
            <a:extLst xmlns:a="http://schemas.openxmlformats.org/drawingml/2006/main">
              <a:ext uri="{FF2B5EF4-FFF2-40B4-BE49-F238E27FC236}">
                <a16:creationId xmlns:a16="http://schemas.microsoft.com/office/drawing/2014/main" id="{B6D1CB64-F967-417F-A202-1F17CB4DE4A3}"/>
              </a:ext>
            </a:extLst>
          </p:cNvPr>
          <p:cNvSpPr>
            <a:spLocks xmlns:a="http://schemas.openxmlformats.org/drawingml/2006/main" noGrp="1"/>
          </p:cNvSpPr>
          <p:nvPr/>
        </p:nvSpPr>
        <p:spPr>
          <a:xfrm xmlns:a="http://schemas.openxmlformats.org/drawingml/2006/main">
            <a:off x="628650" y="1990725"/>
            <a:ext cx="7886700" cy="1123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800" b="0">
                <a:solidFill>
                  <a:srgbClr val="E6F4EF"/>
                </a:solidFill>
                <a:latin typeface="Consolas"/>
                <a:ea typeface="Consolas"/>
                <a:cs typeface="Consolas"/>
              </a:defRPr>
            </a:pPr>
            <a:r>
              <a:rPr sz="1800" b="0">
                <a:solidFill>
                  <a:srgbClr val="E6F4EF"/>
                </a:solidFill>
                <a:latin typeface="Consolas"/>
                <a:ea typeface="Consolas"/>
                <a:cs typeface="Consolas"/>
              </a:rPr>
              <a:t>eb 19 31 c0 31 db 31 d2 31 c9 b0 04 b3 01 59 b2</a:t>
            </a:r>
          </a:p>
          <a:p xmlns:a="http://schemas.openxmlformats.org/drawingml/2006/main">
            <a:pPr algn="l">
              <a:defRPr sz="1800" b="0">
                <a:solidFill>
                  <a:srgbClr val="E6F4EF"/>
                </a:solidFill>
                <a:latin typeface="Consolas"/>
                <a:ea typeface="Consolas"/>
                <a:cs typeface="Consolas"/>
              </a:defRPr>
            </a:pPr>
            <a:r>
              <a:rPr sz="1800" b="0">
                <a:solidFill>
                  <a:srgbClr val="E6F4EF"/>
                </a:solidFill>
                <a:latin typeface="Consolas"/>
                <a:ea typeface="Consolas"/>
                <a:cs typeface="Consolas"/>
              </a:rPr>
              <a:t>05 cd 80 31 c0 b0 01 31 db cd 80 e8 e2 ff ff ff</a:t>
            </a:r>
          </a:p>
          <a:p xmlns:a="http://schemas.openxmlformats.org/drawingml/2006/main">
            <a:pPr algn="l">
              <a:defRPr sz="1800" b="0">
                <a:solidFill>
                  <a:srgbClr val="E6F4EF"/>
                </a:solidFill>
                <a:latin typeface="Consolas"/>
                <a:ea typeface="Consolas"/>
                <a:cs typeface="Consolas"/>
              </a:defRPr>
            </a:pPr>
            <a:r>
              <a:rPr sz="1800" b="0">
                <a:solidFill>
                  <a:srgbClr val="E6F4EF"/>
                </a:solidFill>
                <a:latin typeface="Consolas"/>
                <a:ea typeface="Consolas"/>
                <a:cs typeface="Consolas"/>
              </a:rPr>
              <a:t>68 65 6c 6c 6f</a:t>
            </a:r>
          </a:p>
        </p:txBody>
      </p:sp>
      <p:sp>
        <p:nvSpPr>
          <p:cNvPr id="6" name="37 total bytes">
            <a:extLst xmlns:a="http://schemas.openxmlformats.org/drawingml/2006/main">
              <a:ext uri="{FF2B5EF4-FFF2-40B4-BE49-F238E27FC236}">
                <a16:creationId xmlns:a16="http://schemas.microsoft.com/office/drawing/2014/main" id="{C012BA13-5EBC-4F7D-874F-9810EF2834A7}"/>
              </a:ext>
            </a:extLst>
          </p:cNvPr>
          <p:cNvSpPr>
            <a:spLocks xmlns:a="http://schemas.openxmlformats.org/drawingml/2006/main" noGrp="1"/>
          </p:cNvSpPr>
          <p:nvPr/>
        </p:nvSpPr>
        <p:spPr>
          <a:xfrm xmlns:a="http://schemas.openxmlformats.org/drawingml/2006/main">
            <a:off x="419100" y="3609975"/>
            <a:ext cx="830580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950" b="1">
                <a:solidFill>
                  <a:srgbClr val="247793"/>
                </a:solidFill>
                <a:latin typeface="Arial"/>
                <a:ea typeface="Arial"/>
                <a:cs typeface="Arial"/>
              </a:defRPr>
            </a:pPr>
            <a:r>
              <a:rPr sz="1950" b="1">
                <a:solidFill>
                  <a:srgbClr val="247793"/>
                </a:solidFill>
                <a:latin typeface="Arial"/>
                <a:ea typeface="Arial"/>
                <a:cs typeface="Arial"/>
              </a:rPr>
              <a:t>37 total bytes</a:t>
            </a:r>
          </a:p>
        </p:txBody>
      </p:sp>
      <p:sp>
        <p:nvSpPr>
          <p:cNvPr id="7" name="32 bytes of instructions + 5 bytes of inline messa">
            <a:extLst xmlns:a="http://schemas.openxmlformats.org/drawingml/2006/main">
              <a:ext uri="{FF2B5EF4-FFF2-40B4-BE49-F238E27FC236}">
                <a16:creationId xmlns:a16="http://schemas.microsoft.com/office/drawing/2014/main" id="{A10A9425-9476-431A-A43C-01A962EA3D6B}"/>
              </a:ext>
            </a:extLst>
          </p:cNvPr>
          <p:cNvSpPr>
            <a:spLocks xmlns:a="http://schemas.openxmlformats.org/drawingml/2006/main" noGrp="1"/>
          </p:cNvSpPr>
          <p:nvPr/>
        </p:nvSpPr>
        <p:spPr>
          <a:xfrm xmlns:a="http://schemas.openxmlformats.org/drawingml/2006/main">
            <a:off x="419100" y="3990975"/>
            <a:ext cx="8305800" cy="4286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725" b="0">
                <a:solidFill>
                  <a:srgbClr val="1A1A1A"/>
                </a:solidFill>
                <a:latin typeface="Arial"/>
                <a:ea typeface="Arial"/>
                <a:cs typeface="Arial"/>
              </a:defRPr>
            </a:pPr>
            <a:r>
              <a:rPr sz="1725" b="0">
                <a:solidFill>
                  <a:srgbClr val="1A1A1A"/>
                </a:solidFill>
                <a:latin typeface="Arial"/>
                <a:ea typeface="Arial"/>
                <a:cs typeface="Arial"/>
              </a:rPr>
              <a:t>32 bytes of instructions + 5 bytes of inline message data.</a:t>
            </a:r>
          </a:p>
        </p:txBody>
      </p:sp>
      <p:sp>
        <p:nvSpPr>
          <p:cNvPr id="8" name="The last five bytes">
            <a:extLst xmlns:a="http://schemas.openxmlformats.org/drawingml/2006/main">
              <a:ext uri="{FF2B5EF4-FFF2-40B4-BE49-F238E27FC236}">
                <a16:creationId xmlns:a16="http://schemas.microsoft.com/office/drawing/2014/main" id="{B2A01DBC-2758-4661-8320-9443AC9936B4}"/>
              </a:ext>
            </a:extLst>
          </p:cNvPr>
          <p:cNvSpPr>
            <a:spLocks xmlns:a="http://schemas.openxmlformats.org/drawingml/2006/main" noGrp="1"/>
          </p:cNvSpPr>
          <p:nvPr/>
        </p:nvSpPr>
        <p:spPr>
          <a:xfrm xmlns:a="http://schemas.openxmlformats.org/drawingml/2006/main">
            <a:off x="419100" y="4438650"/>
            <a:ext cx="830580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950" b="1">
                <a:solidFill>
                  <a:srgbClr val="247793"/>
                </a:solidFill>
                <a:latin typeface="Arial"/>
                <a:ea typeface="Arial"/>
                <a:cs typeface="Arial"/>
              </a:defRPr>
            </a:pPr>
            <a:r>
              <a:rPr sz="1950" b="1">
                <a:solidFill>
                  <a:srgbClr val="247793"/>
                </a:solidFill>
                <a:latin typeface="Arial"/>
                <a:ea typeface="Arial"/>
                <a:cs typeface="Arial"/>
              </a:rPr>
              <a:t>The last five bytes</a:t>
            </a:r>
          </a:p>
        </p:txBody>
      </p:sp>
      <p:sp>
        <p:nvSpPr>
          <p:cNvPr id="9" name="68 65 6c 6c 6f = h e l l o. They are data for writ">
            <a:extLst xmlns:a="http://schemas.openxmlformats.org/drawingml/2006/main">
              <a:ext uri="{FF2B5EF4-FFF2-40B4-BE49-F238E27FC236}">
                <a16:creationId xmlns:a16="http://schemas.microsoft.com/office/drawing/2014/main" id="{C4E46B72-0F0E-48E7-829E-FA5A46487E3D}"/>
              </a:ext>
            </a:extLst>
          </p:cNvPr>
          <p:cNvSpPr>
            <a:spLocks xmlns:a="http://schemas.openxmlformats.org/drawingml/2006/main" noGrp="1"/>
          </p:cNvSpPr>
          <p:nvPr/>
        </p:nvSpPr>
        <p:spPr>
          <a:xfrm xmlns:a="http://schemas.openxmlformats.org/drawingml/2006/main">
            <a:off x="419100" y="4819650"/>
            <a:ext cx="8305800" cy="4286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725" b="0">
                <a:solidFill>
                  <a:srgbClr val="1A1A1A"/>
                </a:solidFill>
                <a:latin typeface="Arial"/>
                <a:ea typeface="Arial"/>
                <a:cs typeface="Arial"/>
              </a:defRPr>
            </a:pPr>
            <a:r>
              <a:rPr sz="1725" b="0">
                <a:solidFill>
                  <a:srgbClr val="1A1A1A"/>
                </a:solidFill>
                <a:latin typeface="Arial"/>
                <a:ea typeface="Arial"/>
                <a:cs typeface="Arial"/>
              </a:rPr>
              <a:t>68 65 6c 6c 6f = h e l l o. They are data for write().</a:t>
            </a:r>
          </a:p>
        </p:txBody>
      </p:sp>
      <p:sp>
        <p:nvSpPr>
          <p:cNvPr id="10" name="Count bytes, not visible characters in a hex strin">
            <a:extLst xmlns:a="http://schemas.openxmlformats.org/drawingml/2006/main">
              <a:ext uri="{FF2B5EF4-FFF2-40B4-BE49-F238E27FC236}">
                <a16:creationId xmlns:a16="http://schemas.microsoft.com/office/drawing/2014/main" id="{2249CADF-3133-4781-857E-C5716777D431}"/>
              </a:ext>
            </a:extLst>
          </p:cNvPr>
          <p:cNvSpPr>
            <a:spLocks xmlns:a="http://schemas.openxmlformats.org/drawingml/2006/main" noGrp="1"/>
          </p:cNvSpPr>
          <p:nvPr/>
        </p:nvSpPr>
        <p:spPr>
          <a:xfrm xmlns:a="http://schemas.openxmlformats.org/drawingml/2006/main">
            <a:off x="419100" y="5267325"/>
            <a:ext cx="830580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950" b="1">
                <a:solidFill>
                  <a:srgbClr val="247793"/>
                </a:solidFill>
                <a:latin typeface="Arial"/>
                <a:ea typeface="Arial"/>
                <a:cs typeface="Arial"/>
              </a:defRPr>
            </a:pPr>
            <a:r>
              <a:rPr sz="1950" b="1">
                <a:solidFill>
                  <a:srgbClr val="247793"/>
                </a:solidFill>
                <a:latin typeface="Arial"/>
                <a:ea typeface="Arial"/>
                <a:cs typeface="Arial"/>
              </a:rPr>
              <a:t>Count bytes, not visible characters in a hex string</a:t>
            </a:r>
          </a:p>
        </p:txBody>
      </p:sp>
      <p:sp>
        <p:nvSpPr>
          <p:cNvPr id="11" name="Use wc -c hello.bin. The \x notation is just a rep">
            <a:extLst xmlns:a="http://schemas.openxmlformats.org/drawingml/2006/main">
              <a:ext uri="{FF2B5EF4-FFF2-40B4-BE49-F238E27FC236}">
                <a16:creationId xmlns:a16="http://schemas.microsoft.com/office/drawing/2014/main" id="{3188A5A9-5DC2-44C5-9E6A-5BB3F8C9E050}"/>
              </a:ext>
            </a:extLst>
          </p:cNvPr>
          <p:cNvSpPr>
            <a:spLocks xmlns:a="http://schemas.openxmlformats.org/drawingml/2006/main" noGrp="1"/>
          </p:cNvSpPr>
          <p:nvPr/>
        </p:nvSpPr>
        <p:spPr>
          <a:xfrm xmlns:a="http://schemas.openxmlformats.org/drawingml/2006/main">
            <a:off x="419100" y="5648325"/>
            <a:ext cx="8305800" cy="4286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725" b="0">
                <a:solidFill>
                  <a:srgbClr val="1A1A1A"/>
                </a:solidFill>
                <a:latin typeface="Arial"/>
                <a:ea typeface="Arial"/>
                <a:cs typeface="Arial"/>
              </a:defRPr>
            </a:pPr>
            <a:r>
              <a:rPr sz="1725" b="0">
                <a:solidFill>
                  <a:srgbClr val="1A1A1A"/>
                </a:solidFill>
                <a:latin typeface="Arial"/>
                <a:ea typeface="Arial"/>
                <a:cs typeface="Arial"/>
              </a:rPr>
              <a:t>Use wc -c hello.bin. The \x notation is just a representation.</a:t>
            </a:r>
          </a:p>
        </p:txBody>
      </p:sp>
      <p:sp>
        <p:nvSpPr>
          <p:cNvPr id="12" name="Page · 9">
            <a:extLst xmlns:a="http://schemas.openxmlformats.org/drawingml/2006/main">
              <a:ext uri="{FF2B5EF4-FFF2-40B4-BE49-F238E27FC236}">
                <a16:creationId xmlns:a16="http://schemas.microsoft.com/office/drawing/2014/main" id="{58CC17D9-195B-43D2-8EBF-789CCFF82096}"/>
              </a:ext>
            </a:extLst>
          </p:cNvPr>
          <p:cNvSpPr>
            <a:spLocks xmlns:a="http://schemas.openxmlformats.org/drawingml/2006/main" noGrp="1"/>
          </p:cNvSpPr>
          <p:nvPr/>
        </p:nvSpPr>
        <p:spPr>
          <a:xfrm xmlns:a="http://schemas.openxmlformats.org/drawingml/2006/main">
            <a:off x="400050" y="6505575"/>
            <a:ext cx="2095500" cy="228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050" b="0">
                <a:solidFill>
                  <a:srgbClr val="55606B"/>
                </a:solidFill>
                <a:latin typeface="Arial"/>
                <a:ea typeface="Arial"/>
                <a:cs typeface="Arial"/>
              </a:defRPr>
            </a:pPr>
            <a:r>
              <a:rPr sz="1050" b="0">
                <a:solidFill>
                  <a:srgbClr val="55606B"/>
                </a:solidFill>
                <a:latin typeface="Arial"/>
                <a:ea typeface="Arial"/>
                <a:cs typeface="Arial"/>
              </a:rPr>
              <a:t>Page · 9</a:t>
            </a:r>
          </a:p>
        </p:txBody>
      </p:sp>
      <p:pic>
        <p:nvPicPr>
          <p:cNvPr id="26" name=""/>
          <p:cNvPicPr>
            <a:picLocks xmlns:a="http://schemas.openxmlformats.org/drawingml/2006/main" noChangeAspect="1"/>
          </p:cNvPicPr>
          <p:nvPr/>
        </p:nvPicPr>
        <p:blipFill>
          <a:blip xmlns:r="http://schemas.openxmlformats.org/officeDocument/2006/relationships" xmlns:a="http://schemas.openxmlformats.org/drawingml/2006/main" r:embed="R5608fe10965b4089"/>
          <a:stretch xmlns:a="http://schemas.openxmlformats.org/drawingml/2006/main"/>
        </p:blipFill>
        <p:spPr>
          <a:xfrm xmlns:a="http://schemas.openxmlformats.org/drawingml/2006/main">
            <a:off x="8639455" y="6029325"/>
            <a:ext cx="466165" cy="762000"/>
          </a:xfrm>
          <a:prstGeom xmlns:a="http://schemas.openxmlformats.org/drawingml/2006/main" prst="rect">
            <a:avLst/>
          </a:prstGeom>
        </p:spPr>
      </p:pic>
    </p:spTree>
    <p:extLst>
      <p:ext uri="{BB962C8B-B14F-4D97-AF65-F5344CB8AC3E}">
        <p14:creationId xmlns:p14="http://schemas.microsoft.com/office/powerpoint/2010/main" val="907586921"/>
      </p:ext>
    </p:extLst>
  </p:cSld>
</p:sld>
</file>

<file path=ppt/theme/theme1.xml><?xml version="1.0" encoding="utf-8"?>
<a:theme xmlns:a="http://schemas.openxmlformats.org/drawingml/2006/main" name="Standard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Standard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a:solidFill>
            <a:schemeClr val="phClr">
              <a:shade val="95000"/>
              <a:satMod val="105000"/>
            </a:schemeClr>
          </a:solidFill>
          <a:prstDash val="solid"/>
        </a:ln>
        <a:ln w="25400">
          <a:solidFill>
            <a:schemeClr val="phClr"/>
          </a:solidFill>
          <a:prstDash val="solid"/>
        </a:ln>
        <a:ln w="38100">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2026-09-11T20:23:41.2560000Z</dcterms:created>
  <dcterms:modified xsi:type="dcterms:W3CDTF">2026-09-11T20:23:41.2560000Z</dcterms:modified>
</coreProperties>
</file>