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media/image1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587" r:id="rId2"/>
    <p:sldId id="767" r:id="rId3"/>
    <p:sldId id="876" r:id="rId4"/>
    <p:sldId id="896" r:id="rId5"/>
    <p:sldId id="826" r:id="rId6"/>
    <p:sldId id="880" r:id="rId7"/>
    <p:sldId id="889" r:id="rId8"/>
    <p:sldId id="890" r:id="rId9"/>
    <p:sldId id="883" r:id="rId10"/>
    <p:sldId id="909" r:id="rId11"/>
    <p:sldId id="794" r:id="rId12"/>
    <p:sldId id="795" r:id="rId13"/>
    <p:sldId id="910" r:id="rId14"/>
    <p:sldId id="911" r:id="rId15"/>
    <p:sldId id="897" r:id="rId16"/>
    <p:sldId id="901" r:id="rId17"/>
    <p:sldId id="825" r:id="rId18"/>
    <p:sldId id="915" r:id="rId19"/>
    <p:sldId id="913" r:id="rId20"/>
    <p:sldId id="914" r:id="rId21"/>
    <p:sldId id="916" r:id="rId22"/>
    <p:sldId id="917" r:id="rId23"/>
    <p:sldId id="796" r:id="rId24"/>
    <p:sldId id="919" r:id="rId25"/>
    <p:sldId id="886" r:id="rId26"/>
    <p:sldId id="903" r:id="rId27"/>
    <p:sldId id="885" r:id="rId28"/>
    <p:sldId id="904" r:id="rId29"/>
    <p:sldId id="920" r:id="rId30"/>
    <p:sldId id="921" r:id="rId31"/>
    <p:sldId id="922" r:id="rId32"/>
    <p:sldId id="905" r:id="rId33"/>
    <p:sldId id="918" r:id="rId34"/>
    <p:sldId id="924" r:id="rId46"/>
    <p:sldId id="906" r:id="rId35"/>
    <p:sldId id="923" r:id="rId36"/>
    <p:sldId id="770" r:id="rId37"/>
    <p:sldId id="925" r:id="rId47"/>
    <p:sldId id="926" r:id="rId48"/>
    <p:sldId id="884" r:id="rId38"/>
    <p:sldId id="716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96" autoAdjust="0"/>
    <p:restoredTop sz="83888"/>
  </p:normalViewPr>
  <p:slideViewPr>
    <p:cSldViewPr snapToGrid="0" snapToObjects="1">
      <p:cViewPr varScale="1">
        <p:scale>
          <a:sx n="123" d="100"/>
          <a:sy n="123" d="100"/>
        </p:scale>
        <p:origin x="261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PMingLiU" charset="0"/>
              </a:defRPr>
            </a:lvl1pPr>
          </a:lstStyle>
          <a:p>
            <a:pPr>
              <a:defRPr/>
            </a:pPr>
            <a:fld id="{BA9611C0-22CD-3B4D-A545-A25F1CC1E2E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809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 noProof="0"/>
              <a:t>Textmasterformate durch Klicken bearbeiten</a:t>
            </a:r>
          </a:p>
          <a:p>
            <a:pPr lvl="1"/>
            <a:r>
              <a:rPr lang="de-DE" altLang="zh-CN" noProof="0"/>
              <a:t>Zweite Ebene</a:t>
            </a:r>
          </a:p>
          <a:p>
            <a:pPr lvl="2"/>
            <a:r>
              <a:rPr lang="de-DE" altLang="zh-CN" noProof="0"/>
              <a:t>Dritte Ebene</a:t>
            </a:r>
          </a:p>
          <a:p>
            <a:pPr lvl="3"/>
            <a:r>
              <a:rPr lang="de-DE" altLang="zh-CN" noProof="0"/>
              <a:t>Vierte Ebene</a:t>
            </a:r>
          </a:p>
          <a:p>
            <a:pPr lvl="4"/>
            <a:r>
              <a:rPr lang="de-DE" altLang="zh-CN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91BB238-3B1B-EE4E-BFC2-DF2FE134C0D2}" type="slidenum">
              <a:rPr lang="de-DE" altLang="zh-CN"/>
              <a:pPr>
                <a:defRPr/>
              </a:pPr>
              <a:t>‹#›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055767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1BB238-3B1B-EE4E-BFC2-DF2FE134C0D2}" type="slidenum">
              <a:rPr lang="de-DE" altLang="zh-CN" smtClean="0"/>
              <a:pPr>
                <a:defRPr/>
              </a:pPr>
              <a:t>1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423182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UASAP</a:t>
            </a:r>
            <a:r>
              <a:rPr lang="zh-CN" altLang="en-US" dirty="0"/>
              <a:t> </a:t>
            </a:r>
            <a:r>
              <a:rPr lang="en-US" altLang="zh-CN" dirty="0"/>
              <a:t>(United</a:t>
            </a:r>
            <a:r>
              <a:rPr lang="zh-CN" altLang="en-US" dirty="0"/>
              <a:t> </a:t>
            </a:r>
            <a:r>
              <a:rPr lang="en-US" altLang="zh-CN" dirty="0"/>
              <a:t>Aircraft</a:t>
            </a:r>
            <a:r>
              <a:rPr lang="zh-CN" altLang="en-US" dirty="0"/>
              <a:t> </a:t>
            </a:r>
            <a:r>
              <a:rPr lang="en-US" altLang="zh-CN" dirty="0"/>
              <a:t>Symbolic</a:t>
            </a:r>
            <a:r>
              <a:rPr lang="zh-CN" altLang="en-US" dirty="0"/>
              <a:t> </a:t>
            </a:r>
            <a:r>
              <a:rPr lang="en-US" altLang="zh-CN" dirty="0"/>
              <a:t>Assembly</a:t>
            </a:r>
            <a:r>
              <a:rPr lang="zh-CN" altLang="en-US" dirty="0"/>
              <a:t> </a:t>
            </a:r>
            <a:r>
              <a:rPr lang="en-US" altLang="zh-CN" dirty="0"/>
              <a:t>Program)</a:t>
            </a:r>
            <a:r>
              <a:rPr lang="zh-CN" altLang="en-US" dirty="0"/>
              <a:t> </a:t>
            </a: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IBM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704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1BB238-3B1B-EE4E-BFC2-DF2FE134C0D2}" type="slidenum">
              <a:rPr lang="de-DE" altLang="zh-CN" smtClean="0"/>
              <a:pPr>
                <a:defRPr/>
              </a:pPr>
              <a:t>13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461310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1BB238-3B1B-EE4E-BFC2-DF2FE134C0D2}" type="slidenum">
              <a:rPr lang="de-DE" altLang="zh-CN" smtClean="0"/>
              <a:pPr>
                <a:defRPr/>
              </a:pPr>
              <a:t>14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3042718082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93738" y="1435100"/>
            <a:ext cx="7754937" cy="1082675"/>
          </a:xfrm>
        </p:spPr>
        <p:txBody>
          <a:bodyPr anchor="b"/>
          <a:lstStyle>
            <a:lvl1pPr algn="ctr">
              <a:lnSpc>
                <a:spcPct val="110000"/>
              </a:lnSpc>
              <a:defRPr sz="3200"/>
            </a:lvl1pPr>
          </a:lstStyle>
          <a:p>
            <a:r>
              <a:rPr lang="de-DE"/>
              <a:t>Titelmasterformat durch</a:t>
            </a:r>
            <a:br>
              <a:rPr lang="de-DE"/>
            </a:br>
            <a:r>
              <a:rPr lang="de-DE"/>
              <a:t>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696913" y="2517775"/>
            <a:ext cx="7751762" cy="800100"/>
          </a:xfrm>
        </p:spPr>
        <p:txBody>
          <a:bodyPr tIns="45720" bIns="45720"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8054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77735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782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2169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014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0949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9449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2341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1897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02016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01600"/>
            <a:ext cx="2130425" cy="57007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01600"/>
            <a:ext cx="6242050" cy="57007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5235873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Textmasterformate durch Klicken bearbeiten</a:t>
            </a:r>
          </a:p>
          <a:p>
            <a:pPr lvl="1"/>
            <a:r>
              <a:rPr lang="de-DE" altLang="zh-CN"/>
              <a:t>Zweite Ebene</a:t>
            </a:r>
          </a:p>
          <a:p>
            <a:pPr lvl="2"/>
            <a:r>
              <a:rPr lang="de-DE" altLang="zh-CN"/>
              <a:t>Dritte Ebene</a:t>
            </a:r>
          </a:p>
          <a:p>
            <a:pPr lvl="3"/>
            <a:r>
              <a:rPr lang="de-DE" altLang="zh-CN"/>
              <a:t>Vierte Ebene</a:t>
            </a:r>
          </a:p>
          <a:p>
            <a:pPr lvl="4"/>
            <a:r>
              <a:rPr lang="de-DE" altLang="zh-CN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01600"/>
            <a:ext cx="8520112" cy="6477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zh-CN" sz="1000"/>
              <a:t>Page </a:t>
            </a:r>
            <a:r>
              <a:rPr lang="de-DE" altLang="zh-CN" sz="1000">
                <a:sym typeface="Wingdings" charset="0"/>
              </a:rPr>
              <a:t></a:t>
            </a:r>
            <a:r>
              <a:rPr lang="de-DE" altLang="zh-CN" sz="1000"/>
              <a:t> </a:t>
            </a:r>
            <a:fld id="{EB0D860B-0F9F-024D-87B2-26EC2F8908EF}" type="slidenum">
              <a:rPr lang="de-DE" altLang="zh-CN" sz="1000"/>
              <a:pPr/>
              <a:t>‹#›</a:t>
            </a:fld>
            <a:endParaRPr lang="de-DE" altLang="zh-CN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宋体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charset="0"/>
        <a:buChar char="§"/>
        <a:defRPr kumimoji="1" sz="2000">
          <a:solidFill>
            <a:schemeClr val="tx1"/>
          </a:solidFill>
          <a:latin typeface="+mn-lt"/>
          <a:ea typeface="宋体" charset="0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kumimoji="1">
          <a:solidFill>
            <a:schemeClr val="tx1"/>
          </a:solidFill>
          <a:latin typeface="+mn-lt"/>
          <a:ea typeface="Arial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kumimoji="1">
          <a:solidFill>
            <a:schemeClr val="tx1"/>
          </a:solidFill>
          <a:latin typeface="+mn-lt"/>
          <a:ea typeface="Arial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kumimoji="1">
          <a:solidFill>
            <a:schemeClr val="tx1"/>
          </a:solidFill>
          <a:latin typeface="+mn-lt"/>
          <a:ea typeface="Arial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kumimoji="1">
          <a:solidFill>
            <a:schemeClr val="tx1"/>
          </a:solidFill>
          <a:latin typeface="+mn-lt"/>
          <a:ea typeface="Arial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f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em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emf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emf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tiff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73240" y="1315598"/>
            <a:ext cx="80185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CSC 4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72</a:t>
            </a:r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Software Security</a:t>
            </a:r>
            <a:b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</a:b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ROP</a:t>
            </a:r>
            <a:r>
              <a: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(3)</a:t>
            </a:r>
            <a:r>
              <a: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&amp;</a:t>
            </a:r>
            <a:r>
              <a: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Dynamic</a:t>
            </a:r>
            <a:r>
              <a: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Linking</a:t>
            </a:r>
            <a:r>
              <a: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endParaRPr lang="en-US" altLang="zh-CN" sz="3200" b="1" dirty="0">
              <a:solidFill>
                <a:schemeClr val="bg1"/>
              </a:solidFill>
              <a:latin typeface="Agency FB" panose="020B0503020202020204" pitchFamily="34" charset="0"/>
              <a:ea typeface="Calibri" charset="0"/>
              <a:cs typeface="Calibri" charset="0"/>
              <a:sym typeface="Arial" charset="0"/>
            </a:endParaRP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&amp;</a:t>
            </a:r>
            <a:r>
              <a: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Return-to-</a:t>
            </a:r>
            <a:r>
              <a:rPr lang="en-US" altLang="zh-CN" sz="3200" b="1" dirty="0" err="1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libc</a:t>
            </a:r>
            <a:r>
              <a:rPr lang="en-US" altLang="zh-CN" sz="3200" b="1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Attack</a:t>
            </a:r>
            <a:endParaRPr lang="en-US" altLang="zh-CN" sz="3200" b="1" dirty="0">
              <a:solidFill>
                <a:schemeClr val="bg1"/>
              </a:solidFill>
              <a:latin typeface="Agency FB" panose="020B0503020202020204" pitchFamily="34" charset="0"/>
              <a:ea typeface="Calibri" charset="0"/>
              <a:cs typeface="Calibri" charset="0"/>
              <a:sym typeface="Arial" charset="0"/>
            </a:endParaRPr>
          </a:p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Dr. Si Chen (schen@wcupa.edu)</a:t>
            </a:r>
          </a:p>
        </p:txBody>
      </p:sp>
      <p:sp>
        <p:nvSpPr>
          <p:cNvPr id="2" name="Rectangle 1"/>
          <p:cNvSpPr/>
          <p:nvPr/>
        </p:nvSpPr>
        <p:spPr>
          <a:xfrm>
            <a:off x="7224436" y="-93336"/>
            <a:ext cx="20201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spc="-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Franklin Gothic Medium" panose="020B0603020102020204"/>
              </a:rPr>
              <a:t>Class</a:t>
            </a:r>
            <a:r>
              <a:rPr lang="en-US" altLang="zh-CN" sz="7200" b="1" spc="-150" dirty="0">
                <a:ln w="11430"/>
                <a:solidFill>
                  <a:srgbClr val="247793">
                    <a:lumMod val="60000"/>
                    <a:lumOff val="40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Franklin Gothic Book" panose="020B0503020102020204"/>
              </a:rPr>
              <a:t>12</a:t>
            </a:r>
            <a:endParaRPr lang="zh-CN" altLang="en-US" sz="2800" dirty="0"/>
          </a:p>
        </p:txBody>
      </p:sp>
      <p:sp>
        <p:nvSpPr>
          <p:cNvPr id="3" name="AutoShape 8" descr="Image result for programming langu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26" name="Picture 2" descr="Course Logo">
            <a:extLst>
              <a:ext uri="{FF2B5EF4-FFF2-40B4-BE49-F238E27FC236}">
                <a16:creationId xmlns:a16="http://schemas.microsoft.com/office/drawing/2014/main" id="{9282C541-23EE-469D-A06B-4D0016D94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551" y="3823398"/>
            <a:ext cx="3164449" cy="21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4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244" y="2753518"/>
            <a:ext cx="8524875" cy="43132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dirty="0"/>
              <a:t>Review</a:t>
            </a:r>
            <a:r>
              <a:rPr lang="zh-CN" altLang="en-US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1007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2A4E-CDF2-2541-BB81-11FB515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B9BF-DF04-D448-999C-190D45A1783C}"/>
              </a:ext>
            </a:extLst>
          </p:cNvPr>
          <p:cNvSpPr/>
          <p:nvPr/>
        </p:nvSpPr>
        <p:spPr>
          <a:xfrm>
            <a:off x="1565203" y="2354621"/>
            <a:ext cx="59897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Return-oriented programming </a:t>
            </a:r>
          </a:p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(ROP)</a:t>
            </a:r>
          </a:p>
        </p:txBody>
      </p:sp>
    </p:spTree>
    <p:extLst>
      <p:ext uri="{BB962C8B-B14F-4D97-AF65-F5344CB8AC3E}">
        <p14:creationId xmlns:p14="http://schemas.microsoft.com/office/powerpoint/2010/main" val="979876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2577-FD4E-CE43-971E-0C2CEFF5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33643-ED4A-0147-9563-93DE83EB4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3" y="0"/>
            <a:ext cx="8811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ROP: The Main Idea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30" y="989577"/>
            <a:ext cx="6911621" cy="5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47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5DC87C-933F-D64B-AADF-B379BA6DD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6" y="101600"/>
            <a:ext cx="5605310" cy="67564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A458DE-E049-0942-8465-9E5FC12AFDF4}"/>
              </a:ext>
            </a:extLst>
          </p:cNvPr>
          <p:cNvSpPr txBox="1"/>
          <p:nvPr/>
        </p:nvSpPr>
        <p:spPr>
          <a:xfrm>
            <a:off x="5934623" y="2172434"/>
            <a:ext cx="320937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à"/>
            </a:pPr>
            <a:r>
              <a:rPr lang="en-US" altLang="zh-CN" dirty="0" err="1">
                <a:sym typeface="Wingdings" pitchFamily="2" charset="2"/>
              </a:rPr>
              <a:t>add_bin</a:t>
            </a:r>
            <a:r>
              <a:rPr lang="en-US" altLang="zh-CN" dirty="0">
                <a:sym typeface="Wingdings" pitchFamily="2" charset="2"/>
              </a:rPr>
              <a:t>()</a:t>
            </a:r>
          </a:p>
          <a:p>
            <a:pPr marL="800100" lvl="1" indent="-342900">
              <a:buFont typeface="Wingdings" pitchFamily="2" charset="2"/>
              <a:buChar char="à"/>
            </a:pPr>
            <a:r>
              <a:rPr lang="en-US" altLang="zh-CN" dirty="0">
                <a:sym typeface="Wingdings" pitchFamily="2" charset="2"/>
              </a:rPr>
              <a:t>magic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==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0xdeadbeef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en-US" altLang="zh-CN" dirty="0" err="1"/>
              <a:t>add_bash</a:t>
            </a:r>
            <a:r>
              <a:rPr lang="en-US" altLang="zh-CN" dirty="0"/>
              <a:t>()</a:t>
            </a:r>
            <a:r>
              <a:rPr lang="zh-CN" altLang="en-US" dirty="0"/>
              <a:t> </a:t>
            </a:r>
            <a:endParaRPr lang="en-US" altLang="zh-CN" dirty="0"/>
          </a:p>
          <a:p>
            <a:pPr marL="800100" lvl="1" indent="-342900">
              <a:buFont typeface="Wingdings" pitchFamily="2" charset="2"/>
              <a:buChar char="à"/>
            </a:pPr>
            <a:r>
              <a:rPr lang="en-US" altLang="zh-CN" dirty="0"/>
              <a:t>magic1</a:t>
            </a:r>
            <a:r>
              <a:rPr lang="zh-CN" altLang="en-US" dirty="0"/>
              <a:t> </a:t>
            </a:r>
            <a:r>
              <a:rPr lang="en-US" altLang="zh-CN" dirty="0"/>
              <a:t>==</a:t>
            </a:r>
            <a:r>
              <a:rPr lang="zh-CN" altLang="en-US" dirty="0"/>
              <a:t> </a:t>
            </a:r>
            <a:r>
              <a:rPr lang="en-US" altLang="zh-CN" dirty="0"/>
              <a:t>0xcafebabe</a:t>
            </a:r>
          </a:p>
          <a:p>
            <a:pPr marL="800100" lvl="1" indent="-342900">
              <a:buFont typeface="Wingdings" pitchFamily="2" charset="2"/>
              <a:buChar char="à"/>
            </a:pPr>
            <a:r>
              <a:rPr lang="en-US" altLang="zh-CN" dirty="0"/>
              <a:t>magic2</a:t>
            </a:r>
            <a:r>
              <a:rPr lang="zh-CN" altLang="en-US" dirty="0"/>
              <a:t> </a:t>
            </a:r>
            <a:r>
              <a:rPr lang="en-US" altLang="zh-CN" dirty="0"/>
              <a:t>==</a:t>
            </a:r>
            <a:r>
              <a:rPr lang="zh-CN" altLang="en-US" dirty="0"/>
              <a:t> </a:t>
            </a:r>
            <a:r>
              <a:rPr lang="en-US" altLang="zh-CN" dirty="0"/>
              <a:t>0x0badf00d</a:t>
            </a:r>
            <a:endParaRPr lang="en-US" altLang="zh-CN" dirty="0"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à"/>
            </a:pPr>
            <a:r>
              <a:rPr lang="en-US" altLang="zh-CN" dirty="0" err="1">
                <a:sym typeface="Wingdings" pitchFamily="2" charset="2"/>
              </a:rPr>
              <a:t>exec_string</a:t>
            </a:r>
            <a:r>
              <a:rPr lang="en-US" altLang="zh-CN" dirty="0">
                <a:sym typeface="Wingdings" pitchFamily="2" charset="2"/>
              </a:rPr>
              <a:t>()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en-US" altLang="zh-CN" dirty="0">
                <a:sym typeface="Wingdings" pitchFamily="2" charset="2"/>
              </a:rPr>
              <a:t>Spawn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shell</a:t>
            </a:r>
            <a:endParaRPr lang="en-US" altLang="zh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FE24AC-DB13-BB40-B952-41EB23B927E6}"/>
              </a:ext>
            </a:extLst>
          </p:cNvPr>
          <p:cNvSpPr txBox="1"/>
          <p:nvPr/>
        </p:nvSpPr>
        <p:spPr>
          <a:xfrm>
            <a:off x="6042991" y="1656522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Execution</a:t>
            </a:r>
            <a:r>
              <a:rPr lang="zh-CN" altLang="en-US" b="1" dirty="0"/>
              <a:t> </a:t>
            </a:r>
            <a:r>
              <a:rPr lang="en-US" altLang="zh-CN" b="1" dirty="0"/>
              <a:t>Path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0163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56F4-F28F-C34C-B1C7-C2480A99F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Chaining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114C6A-4E66-4444-92CC-EDE622E1A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749300"/>
            <a:ext cx="4367066" cy="29083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7EF974-E945-6F47-A950-43786F4C6BF2}"/>
              </a:ext>
            </a:extLst>
          </p:cNvPr>
          <p:cNvGraphicFramePr>
            <a:graphicFrameLocks noGrp="1"/>
          </p:cNvGraphicFramePr>
          <p:nvPr/>
        </p:nvGraphicFramePr>
        <p:xfrm>
          <a:off x="1717352" y="4130823"/>
          <a:ext cx="6096000" cy="1752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650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First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Function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Address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10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Next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Function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Address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8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Arguments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for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First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Function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33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Arguments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for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First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Function</a:t>
                      </a:r>
                      <a:endParaRPr lang="en-US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807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248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01859-9C53-AB43-83B9-0B830AD9E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Chaining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92158A9-69A3-5A4F-BB69-FE4D7D9842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7656" y="4453800"/>
          <a:ext cx="8524875" cy="185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4875">
                  <a:extLst>
                    <a:ext uri="{9D8B030D-6E8A-4147-A177-3AD203B41FA5}">
                      <a16:colId xmlns:a16="http://schemas.microsoft.com/office/drawing/2014/main" val="4218247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Dummy Character “A”s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80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Address for </a:t>
                      </a:r>
                      <a:r>
                        <a:rPr lang="en-US" dirty="0" err="1"/>
                        <a:t>Add_bin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7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Address for 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</a:rPr>
                        <a:t>pop_ret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7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0xdeadbeef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5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Address for </a:t>
                      </a:r>
                      <a:r>
                        <a:rPr lang="en-US" dirty="0" err="1"/>
                        <a:t>Add_bash</a:t>
                      </a:r>
                      <a:r>
                        <a:rPr lang="en-US" dirty="0"/>
                        <a:t>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7620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D36855A-A113-4B4B-9D70-2C78F1D56D0D}"/>
              </a:ext>
            </a:extLst>
          </p:cNvPr>
          <p:cNvSpPr/>
          <p:nvPr/>
        </p:nvSpPr>
        <p:spPr bwMode="auto">
          <a:xfrm>
            <a:off x="448351" y="2731911"/>
            <a:ext cx="1492536" cy="35986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Add_bin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F17EB0-AC73-2846-912D-D39FFCD282E5}"/>
              </a:ext>
            </a:extLst>
          </p:cNvPr>
          <p:cNvSpPr/>
          <p:nvPr/>
        </p:nvSpPr>
        <p:spPr bwMode="auto">
          <a:xfrm>
            <a:off x="2228973" y="2731911"/>
            <a:ext cx="1494888" cy="35986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Add_bash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A3D41-00DD-B241-A43E-04C8B1B0FDCB}"/>
              </a:ext>
            </a:extLst>
          </p:cNvPr>
          <p:cNvSpPr txBox="1"/>
          <p:nvPr/>
        </p:nvSpPr>
        <p:spPr>
          <a:xfrm>
            <a:off x="6143280" y="927040"/>
            <a:ext cx="32093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à"/>
            </a:pPr>
            <a:r>
              <a:rPr lang="en-US" altLang="zh-CN" sz="1600" dirty="0" err="1">
                <a:sym typeface="Wingdings" pitchFamily="2" charset="2"/>
              </a:rPr>
              <a:t>add_bin</a:t>
            </a:r>
            <a:r>
              <a:rPr lang="en-US" altLang="zh-CN" sz="1600" dirty="0">
                <a:sym typeface="Wingdings" pitchFamily="2" charset="2"/>
              </a:rPr>
              <a:t>()</a:t>
            </a:r>
          </a:p>
          <a:p>
            <a:pPr marL="800100" lvl="1" indent="-342900">
              <a:buFont typeface="Wingdings" pitchFamily="2" charset="2"/>
              <a:buChar char="à"/>
            </a:pPr>
            <a:r>
              <a:rPr lang="en-US" altLang="zh-CN" sz="1600" dirty="0">
                <a:sym typeface="Wingdings" pitchFamily="2" charset="2"/>
              </a:rPr>
              <a:t>magic</a:t>
            </a:r>
            <a:r>
              <a:rPr lang="zh-CN" altLang="en-US" sz="1600" dirty="0">
                <a:sym typeface="Wingdings" pitchFamily="2" charset="2"/>
              </a:rPr>
              <a:t> </a:t>
            </a:r>
            <a:r>
              <a:rPr lang="en-US" altLang="zh-CN" sz="1600" dirty="0">
                <a:sym typeface="Wingdings" pitchFamily="2" charset="2"/>
              </a:rPr>
              <a:t>==</a:t>
            </a:r>
            <a:r>
              <a:rPr lang="zh-CN" altLang="en-US" sz="1600" dirty="0">
                <a:sym typeface="Wingdings" pitchFamily="2" charset="2"/>
              </a:rPr>
              <a:t> </a:t>
            </a:r>
            <a:r>
              <a:rPr lang="en-US" altLang="zh-CN" sz="1600" dirty="0">
                <a:sym typeface="Wingdings" pitchFamily="2" charset="2"/>
              </a:rPr>
              <a:t>0xdeadbeef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en-US" altLang="zh-CN" sz="1600" dirty="0" err="1"/>
              <a:t>add_bash</a:t>
            </a:r>
            <a:r>
              <a:rPr lang="en-US" altLang="zh-CN" sz="1600" dirty="0"/>
              <a:t>()</a:t>
            </a:r>
            <a:r>
              <a:rPr lang="zh-CN" altLang="en-US" sz="1600" dirty="0"/>
              <a:t> </a:t>
            </a:r>
            <a:endParaRPr lang="en-US" altLang="zh-CN" sz="1600" dirty="0"/>
          </a:p>
          <a:p>
            <a:pPr marL="800100" lvl="1" indent="-342900">
              <a:buFont typeface="Wingdings" pitchFamily="2" charset="2"/>
              <a:buChar char="à"/>
            </a:pPr>
            <a:r>
              <a:rPr lang="en-US" altLang="zh-CN" sz="1600" dirty="0"/>
              <a:t>magic1</a:t>
            </a:r>
            <a:r>
              <a:rPr lang="zh-CN" altLang="en-US" sz="1600" dirty="0"/>
              <a:t> </a:t>
            </a:r>
            <a:r>
              <a:rPr lang="en-US" altLang="zh-CN" sz="1600" dirty="0"/>
              <a:t>==</a:t>
            </a:r>
            <a:r>
              <a:rPr lang="zh-CN" altLang="en-US" sz="1600" dirty="0"/>
              <a:t> </a:t>
            </a:r>
            <a:r>
              <a:rPr lang="en-US" altLang="zh-CN" sz="1600" dirty="0"/>
              <a:t>0xcafebabe</a:t>
            </a:r>
          </a:p>
          <a:p>
            <a:pPr marL="800100" lvl="1" indent="-342900">
              <a:buFont typeface="Wingdings" pitchFamily="2" charset="2"/>
              <a:buChar char="à"/>
            </a:pPr>
            <a:r>
              <a:rPr lang="en-US" altLang="zh-CN" sz="1600" dirty="0"/>
              <a:t>magic2</a:t>
            </a:r>
            <a:r>
              <a:rPr lang="zh-CN" altLang="en-US" sz="1600" dirty="0"/>
              <a:t> </a:t>
            </a:r>
            <a:r>
              <a:rPr lang="en-US" altLang="zh-CN" sz="1600" dirty="0"/>
              <a:t>==</a:t>
            </a:r>
            <a:r>
              <a:rPr lang="zh-CN" altLang="en-US" sz="1600" dirty="0"/>
              <a:t> </a:t>
            </a:r>
            <a:r>
              <a:rPr lang="en-US" altLang="zh-CN" sz="1600" dirty="0"/>
              <a:t>0x0badf00d</a:t>
            </a:r>
            <a:endParaRPr lang="en-US" altLang="zh-CN" sz="1600" dirty="0"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à"/>
            </a:pPr>
            <a:r>
              <a:rPr lang="en-US" altLang="zh-CN" sz="1600" dirty="0" err="1">
                <a:sym typeface="Wingdings" pitchFamily="2" charset="2"/>
              </a:rPr>
              <a:t>exec_string</a:t>
            </a:r>
            <a:r>
              <a:rPr lang="en-US" altLang="zh-CN" sz="1600" dirty="0">
                <a:sym typeface="Wingdings" pitchFamily="2" charset="2"/>
              </a:rPr>
              <a:t>()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en-US" altLang="zh-CN" sz="1600" dirty="0">
                <a:sym typeface="Wingdings" pitchFamily="2" charset="2"/>
              </a:rPr>
              <a:t>Spawn</a:t>
            </a:r>
            <a:r>
              <a:rPr lang="zh-CN" altLang="en-US" sz="1600" dirty="0">
                <a:sym typeface="Wingdings" pitchFamily="2" charset="2"/>
              </a:rPr>
              <a:t> </a:t>
            </a:r>
            <a:r>
              <a:rPr lang="en-US" altLang="zh-CN" sz="1600" dirty="0">
                <a:sym typeface="Wingdings" pitchFamily="2" charset="2"/>
              </a:rPr>
              <a:t>shell</a:t>
            </a:r>
            <a:endParaRPr lang="en-US" altLang="zh-CN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437336-3129-8844-9B2D-42BB088CB99A}"/>
              </a:ext>
            </a:extLst>
          </p:cNvPr>
          <p:cNvSpPr txBox="1"/>
          <p:nvPr/>
        </p:nvSpPr>
        <p:spPr>
          <a:xfrm>
            <a:off x="6143280" y="665430"/>
            <a:ext cx="12041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/>
              <a:t>Execution</a:t>
            </a:r>
            <a:r>
              <a:rPr lang="zh-CN" altLang="en-US" sz="1100" b="1" dirty="0"/>
              <a:t> </a:t>
            </a:r>
            <a:r>
              <a:rPr lang="en-US" altLang="zh-CN" sz="1100" b="1" dirty="0"/>
              <a:t>Path</a:t>
            </a:r>
            <a:endParaRPr lang="en-US" sz="11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1358EE-27BB-6045-835E-29E243A93117}"/>
              </a:ext>
            </a:extLst>
          </p:cNvPr>
          <p:cNvSpPr/>
          <p:nvPr/>
        </p:nvSpPr>
        <p:spPr bwMode="auto">
          <a:xfrm>
            <a:off x="4011947" y="2731911"/>
            <a:ext cx="1872061" cy="35986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Exec_string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FD3D7F-B7FF-1D48-AB33-CD2C4375152B}"/>
              </a:ext>
            </a:extLst>
          </p:cNvPr>
          <p:cNvSpPr txBox="1"/>
          <p:nvPr/>
        </p:nvSpPr>
        <p:spPr>
          <a:xfrm>
            <a:off x="184432" y="1031108"/>
            <a:ext cx="55839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previous ROP chain does not work, because argument</a:t>
            </a:r>
          </a:p>
          <a:p>
            <a:r>
              <a:rPr lang="en-US" b="1" dirty="0"/>
              <a:t>0xdeadbeef </a:t>
            </a:r>
            <a:r>
              <a:rPr lang="en-US" dirty="0"/>
              <a:t>is still on the stack, we need to find a way to ”</a:t>
            </a:r>
            <a:r>
              <a:rPr lang="en-US" b="1" dirty="0"/>
              <a:t>clean</a:t>
            </a:r>
            <a:r>
              <a:rPr lang="en-US" dirty="0"/>
              <a:t>” 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E1827E-7631-7A48-B17B-A6AFF4C405A0}"/>
              </a:ext>
            </a:extLst>
          </p:cNvPr>
          <p:cNvSpPr/>
          <p:nvPr/>
        </p:nvSpPr>
        <p:spPr>
          <a:xfrm>
            <a:off x="300038" y="3091772"/>
            <a:ext cx="29658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342900">
              <a:buFont typeface="Wingdings" pitchFamily="2" charset="2"/>
              <a:buChar char="à"/>
            </a:pPr>
            <a:r>
              <a:rPr lang="en-US" altLang="zh-CN" sz="1600" dirty="0">
                <a:sym typeface="Wingdings" pitchFamily="2" charset="2"/>
              </a:rPr>
              <a:t>magic</a:t>
            </a:r>
            <a:r>
              <a:rPr lang="zh-CN" altLang="en-US" sz="1600" dirty="0">
                <a:sym typeface="Wingdings" pitchFamily="2" charset="2"/>
              </a:rPr>
              <a:t> </a:t>
            </a:r>
            <a:r>
              <a:rPr lang="en-US" altLang="zh-CN" sz="1600" dirty="0">
                <a:sym typeface="Wingdings" pitchFamily="2" charset="2"/>
              </a:rPr>
              <a:t>==</a:t>
            </a:r>
            <a:r>
              <a:rPr lang="zh-CN" altLang="en-US" sz="1600" dirty="0">
                <a:sym typeface="Wingdings" pitchFamily="2" charset="2"/>
              </a:rPr>
              <a:t> </a:t>
            </a:r>
            <a:r>
              <a:rPr lang="en-US" altLang="zh-CN" sz="1600" dirty="0">
                <a:sym typeface="Wingdings" pitchFamily="2" charset="2"/>
              </a:rPr>
              <a:t>0xdeadbeef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AE85C4-A4FC-ED4A-93F3-C9AD22912249}"/>
              </a:ext>
            </a:extLst>
          </p:cNvPr>
          <p:cNvSpPr/>
          <p:nvPr/>
        </p:nvSpPr>
        <p:spPr>
          <a:xfrm>
            <a:off x="916324" y="3568174"/>
            <a:ext cx="759157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Solution: </a:t>
            </a:r>
            <a:r>
              <a:rPr lang="en-US" dirty="0">
                <a:solidFill>
                  <a:srgbClr val="FF0000"/>
                </a:solidFill>
              </a:rPr>
              <a:t>use a </a:t>
            </a:r>
            <a:r>
              <a:rPr lang="en-US" b="1" dirty="0">
                <a:solidFill>
                  <a:srgbClr val="FF0000"/>
                </a:solidFill>
              </a:rPr>
              <a:t>pop, ret</a:t>
            </a:r>
            <a:r>
              <a:rPr lang="en-US" dirty="0">
                <a:solidFill>
                  <a:srgbClr val="FF0000"/>
                </a:solidFill>
              </a:rPr>
              <a:t> gadget to push the argument </a:t>
            </a:r>
            <a:r>
              <a:rPr lang="en-US" b="1" dirty="0">
                <a:solidFill>
                  <a:srgbClr val="FF0000"/>
                </a:solidFill>
              </a:rPr>
              <a:t>0xdeadbeef</a:t>
            </a:r>
            <a:r>
              <a:rPr lang="en-US" dirty="0">
                <a:solidFill>
                  <a:srgbClr val="FF0000"/>
                </a:solidFill>
              </a:rPr>
              <a:t> into </a:t>
            </a:r>
            <a:r>
              <a:rPr lang="en-US" b="1" dirty="0">
                <a:solidFill>
                  <a:srgbClr val="FF0000"/>
                </a:solidFill>
              </a:rPr>
              <a:t>a register</a:t>
            </a:r>
            <a:r>
              <a:rPr lang="en-US" dirty="0">
                <a:solidFill>
                  <a:srgbClr val="FF0000"/>
                </a:solidFill>
              </a:rPr>
              <a:t> to remove it from the stack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8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6D955-EB19-0C4B-9D44-8D845CCB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8EEDC2B-0430-EB43-BE33-354033110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1564" y="1851858"/>
            <a:ext cx="5075583" cy="358767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A1AE86-7CF6-B341-8315-DA891C96C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41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2A4E-CDF2-2541-BB81-11FB515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B9BF-DF04-D448-999C-190D45A1783C}"/>
              </a:ext>
            </a:extLst>
          </p:cNvPr>
          <p:cNvSpPr/>
          <p:nvPr/>
        </p:nvSpPr>
        <p:spPr>
          <a:xfrm>
            <a:off x="1565203" y="2354621"/>
            <a:ext cx="59897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ELF</a:t>
            </a:r>
            <a:r>
              <a:rPr lang="zh-CN" altLang="en-US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(Executable</a:t>
            </a:r>
            <a:r>
              <a:rPr lang="zh-CN" altLang="en-US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Linkable</a:t>
            </a:r>
            <a:r>
              <a:rPr lang="zh-CN" altLang="en-US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Format)</a:t>
            </a:r>
          </a:p>
        </p:txBody>
      </p:sp>
    </p:spTree>
    <p:extLst>
      <p:ext uri="{BB962C8B-B14F-4D97-AF65-F5344CB8AC3E}">
        <p14:creationId xmlns:p14="http://schemas.microsoft.com/office/powerpoint/2010/main" val="651231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ELF executable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Linux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0038" y="102973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222222"/>
                </a:solidFill>
                <a:latin typeface="PT Sans" charset="-52"/>
              </a:rPr>
              <a:t>Executable and Linkable Format</a:t>
            </a:r>
            <a:r>
              <a:rPr lang="zh-CN" altLang="en-US" dirty="0"/>
              <a:t> </a:t>
            </a:r>
            <a:r>
              <a:rPr lang="en-US" altLang="zh-CN" dirty="0"/>
              <a:t>(ELF)</a:t>
            </a:r>
            <a:endParaRPr lang="en-US" b="1" dirty="0">
              <a:solidFill>
                <a:srgbClr val="222222"/>
              </a:solidFill>
              <a:latin typeface="PT Sans" charset="-5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935310"/>
              </p:ext>
            </p:extLst>
          </p:nvPr>
        </p:nvGraphicFramePr>
        <p:xfrm>
          <a:off x="1398740" y="1898041"/>
          <a:ext cx="60960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1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Linux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Windows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ELF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.exe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(PE)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.so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(Shared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object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file)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.</a:t>
                      </a:r>
                      <a:r>
                        <a:rPr lang="en-US" altLang="zh-CN" dirty="0" err="1"/>
                        <a:t>dll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(Dynamic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Linking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Library)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.a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.lib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(static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linking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library)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.o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(intermediate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file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between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complication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and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linking,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object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file)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.</a:t>
                      </a:r>
                      <a:r>
                        <a:rPr lang="en-US" altLang="zh-CN" dirty="0" err="1"/>
                        <a:t>obj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200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ELF executable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Linux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0"/>
            <a:ext cx="9144000" cy="895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4088" y="4146115"/>
            <a:ext cx="2658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dirty="0"/>
              <a:t>ELF32-bit</a:t>
            </a:r>
            <a:r>
              <a:rPr lang="zh-CN" altLang="en-US" dirty="0"/>
              <a:t> </a:t>
            </a:r>
            <a:r>
              <a:rPr lang="en-US" altLang="zh-CN" dirty="0"/>
              <a:t>LSB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dirty="0"/>
              <a:t>Dynamically</a:t>
            </a:r>
            <a:r>
              <a:rPr lang="zh-CN" altLang="en-US" dirty="0"/>
              <a:t> </a:t>
            </a:r>
            <a:r>
              <a:rPr lang="en-US" altLang="zh-CN" dirty="0"/>
              <a:t>linked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7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FC96E-509F-1A4A-BE18-3954D464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</a:t>
            </a:r>
            <a:r>
              <a:rPr lang="zh-CN" altLang="en-US" dirty="0"/>
              <a:t> </a:t>
            </a:r>
            <a:r>
              <a:rPr lang="en-US" altLang="zh-CN" dirty="0"/>
              <a:t>(or</a:t>
            </a:r>
            <a:r>
              <a:rPr lang="zh-CN" altLang="en-US" dirty="0"/>
              <a:t> </a:t>
            </a:r>
            <a:r>
              <a:rPr lang="en-US" altLang="zh-CN" dirty="0"/>
              <a:t>Segment)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ELF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58052A-9B22-D14F-B64B-5CCC3F5EF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8372"/>
            <a:ext cx="5994169" cy="424315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67ED177-445F-C540-A9CF-592155A993FC}"/>
              </a:ext>
            </a:extLst>
          </p:cNvPr>
          <p:cNvGraphicFramePr>
            <a:graphicFrameLocks noGrp="1"/>
          </p:cNvGraphicFramePr>
          <p:nvPr/>
        </p:nvGraphicFramePr>
        <p:xfrm>
          <a:off x="6116924" y="3000947"/>
          <a:ext cx="2703226" cy="1752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3226">
                  <a:extLst>
                    <a:ext uri="{9D8B030D-6E8A-4147-A177-3AD203B41FA5}">
                      <a16:colId xmlns:a16="http://schemas.microsoft.com/office/drawing/2014/main" val="3584966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File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Header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6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.text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section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4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.data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section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18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.</a:t>
                      </a:r>
                      <a:r>
                        <a:rPr lang="en-US" altLang="zh-CN" b="1" dirty="0" err="1"/>
                        <a:t>bss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(Block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started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by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symbol)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section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0269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2504219-0B34-3846-A674-F20BD942D149}"/>
              </a:ext>
            </a:extLst>
          </p:cNvPr>
          <p:cNvSpPr txBox="1"/>
          <p:nvPr/>
        </p:nvSpPr>
        <p:spPr>
          <a:xfrm>
            <a:off x="6758246" y="2293061"/>
            <a:ext cx="1420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ELF</a:t>
            </a:r>
            <a:r>
              <a:rPr lang="zh-CN" altLang="en-US" b="1" dirty="0"/>
              <a:t> </a:t>
            </a:r>
            <a:r>
              <a:rPr lang="en-US" altLang="zh-CN" b="1" dirty="0"/>
              <a:t>file</a:t>
            </a:r>
            <a:r>
              <a:rPr lang="zh-CN" altLang="en-US" b="1" dirty="0"/>
              <a:t> </a:t>
            </a:r>
            <a:r>
              <a:rPr lang="en-US" altLang="zh-CN" b="1" dirty="0"/>
              <a:t>/</a:t>
            </a:r>
          </a:p>
          <a:p>
            <a:r>
              <a:rPr lang="en-US" altLang="zh-CN" b="1" dirty="0"/>
              <a:t>Object</a:t>
            </a:r>
            <a:r>
              <a:rPr lang="zh-CN" altLang="en-US" b="1" dirty="0"/>
              <a:t> </a:t>
            </a:r>
            <a:r>
              <a:rPr lang="en-US" altLang="zh-CN" b="1" dirty="0"/>
              <a:t>file</a:t>
            </a:r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094DF2-58A3-1B4B-9F38-FD07FE26E3DE}"/>
              </a:ext>
            </a:extLst>
          </p:cNvPr>
          <p:cNvSpPr/>
          <p:nvPr/>
        </p:nvSpPr>
        <p:spPr bwMode="auto">
          <a:xfrm>
            <a:off x="164892" y="1048372"/>
            <a:ext cx="3282846" cy="255772"/>
          </a:xfrm>
          <a:prstGeom prst="rect">
            <a:avLst/>
          </a:prstGeom>
          <a:solidFill>
            <a:schemeClr val="accent2">
              <a:alpha val="6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F44A6D-34D3-7849-BFEE-108B03072811}"/>
              </a:ext>
            </a:extLst>
          </p:cNvPr>
          <p:cNvSpPr/>
          <p:nvPr/>
        </p:nvSpPr>
        <p:spPr bwMode="auto">
          <a:xfrm>
            <a:off x="722026" y="3404326"/>
            <a:ext cx="3282846" cy="255772"/>
          </a:xfrm>
          <a:prstGeom prst="rect">
            <a:avLst/>
          </a:prstGeom>
          <a:solidFill>
            <a:schemeClr val="accent2">
              <a:alpha val="6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D63869-BA7E-DC4F-8D74-5C6CD26EC095}"/>
              </a:ext>
            </a:extLst>
          </p:cNvPr>
          <p:cNvCxnSpPr/>
          <p:nvPr/>
        </p:nvCxnSpPr>
        <p:spPr bwMode="auto">
          <a:xfrm>
            <a:off x="3447738" y="1304144"/>
            <a:ext cx="3310508" cy="268324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F610CE-DBD2-7740-9629-1E376B45AC93}"/>
              </a:ext>
            </a:extLst>
          </p:cNvPr>
          <p:cNvCxnSpPr>
            <a:cxnSpLocks/>
            <a:stCxn id="8" idx="3"/>
          </p:cNvCxnSpPr>
          <p:nvPr/>
        </p:nvCxnSpPr>
        <p:spPr bwMode="auto">
          <a:xfrm>
            <a:off x="4004872" y="3532212"/>
            <a:ext cx="2711323" cy="45517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392C7E0-541F-674F-882F-E09A291ED98D}"/>
              </a:ext>
            </a:extLst>
          </p:cNvPr>
          <p:cNvSpPr/>
          <p:nvPr/>
        </p:nvSpPr>
        <p:spPr bwMode="auto">
          <a:xfrm>
            <a:off x="6116924" y="3759798"/>
            <a:ext cx="2703226" cy="355472"/>
          </a:xfrm>
          <a:prstGeom prst="rect">
            <a:avLst/>
          </a:prstGeom>
          <a:solidFill>
            <a:schemeClr val="accent2">
              <a:alpha val="6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F3D45E-C919-314D-B1C3-AE150A38321F}"/>
              </a:ext>
            </a:extLst>
          </p:cNvPr>
          <p:cNvSpPr/>
          <p:nvPr/>
        </p:nvSpPr>
        <p:spPr bwMode="auto">
          <a:xfrm>
            <a:off x="209863" y="1743224"/>
            <a:ext cx="3115120" cy="1661102"/>
          </a:xfrm>
          <a:prstGeom prst="rect">
            <a:avLst/>
          </a:prstGeom>
          <a:solidFill>
            <a:schemeClr val="accent6">
              <a:lumMod val="60000"/>
              <a:lumOff val="40000"/>
              <a:alpha val="3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9087D7-DC06-4747-9A2E-9D946836119C}"/>
              </a:ext>
            </a:extLst>
          </p:cNvPr>
          <p:cNvSpPr/>
          <p:nvPr/>
        </p:nvSpPr>
        <p:spPr bwMode="auto">
          <a:xfrm>
            <a:off x="209863" y="3922683"/>
            <a:ext cx="5351488" cy="1368844"/>
          </a:xfrm>
          <a:prstGeom prst="rect">
            <a:avLst/>
          </a:prstGeom>
          <a:solidFill>
            <a:schemeClr val="accent6">
              <a:lumMod val="60000"/>
              <a:lumOff val="40000"/>
              <a:alpha val="3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89246FF-BC87-E248-B7E1-1AF0D01FD0B4}"/>
              </a:ext>
            </a:extLst>
          </p:cNvPr>
          <p:cNvCxnSpPr>
            <a:cxnSpLocks/>
          </p:cNvCxnSpPr>
          <p:nvPr/>
        </p:nvCxnSpPr>
        <p:spPr bwMode="auto">
          <a:xfrm>
            <a:off x="3324983" y="2743200"/>
            <a:ext cx="3352559" cy="789012"/>
          </a:xfrm>
          <a:prstGeom prst="straightConnector1">
            <a:avLst/>
          </a:prstGeom>
          <a:solidFill>
            <a:schemeClr val="accent1"/>
          </a:solidFill>
          <a:ln w="41275" cap="flat" cmpd="dbl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27A0E8B-B783-F94E-876A-43A47CAE1732}"/>
              </a:ext>
            </a:extLst>
          </p:cNvPr>
          <p:cNvCxnSpPr>
            <a:cxnSpLocks/>
          </p:cNvCxnSpPr>
          <p:nvPr/>
        </p:nvCxnSpPr>
        <p:spPr bwMode="auto">
          <a:xfrm flipV="1">
            <a:off x="4646194" y="3532212"/>
            <a:ext cx="1637183" cy="916898"/>
          </a:xfrm>
          <a:prstGeom prst="straightConnector1">
            <a:avLst/>
          </a:prstGeom>
          <a:solidFill>
            <a:schemeClr val="accent1"/>
          </a:solidFill>
          <a:ln w="41275" cap="flat" cmpd="dbl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3BE4FB0-8255-4244-ABC9-6BA8E0D225DD}"/>
              </a:ext>
            </a:extLst>
          </p:cNvPr>
          <p:cNvSpPr/>
          <p:nvPr/>
        </p:nvSpPr>
        <p:spPr bwMode="auto">
          <a:xfrm flipV="1">
            <a:off x="209863" y="1298485"/>
            <a:ext cx="2911346" cy="235204"/>
          </a:xfrm>
          <a:prstGeom prst="rect">
            <a:avLst/>
          </a:prstGeom>
          <a:solidFill>
            <a:schemeClr val="accent1">
              <a:lumMod val="60000"/>
              <a:lumOff val="40000"/>
              <a:alpha val="3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F1295-2D56-564F-9165-F3FB5D29744F}"/>
              </a:ext>
            </a:extLst>
          </p:cNvPr>
          <p:cNvSpPr/>
          <p:nvPr/>
        </p:nvSpPr>
        <p:spPr bwMode="auto">
          <a:xfrm flipV="1">
            <a:off x="722026" y="3653553"/>
            <a:ext cx="2911346" cy="235204"/>
          </a:xfrm>
          <a:prstGeom prst="rect">
            <a:avLst/>
          </a:prstGeom>
          <a:solidFill>
            <a:schemeClr val="accent1">
              <a:lumMod val="60000"/>
              <a:lumOff val="40000"/>
              <a:alpha val="3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905126-65BE-5740-9E07-1004D9DAF4E4}"/>
              </a:ext>
            </a:extLst>
          </p:cNvPr>
          <p:cNvCxnSpPr>
            <a:cxnSpLocks/>
            <a:stCxn id="24" idx="3"/>
          </p:cNvCxnSpPr>
          <p:nvPr/>
        </p:nvCxnSpPr>
        <p:spPr bwMode="auto">
          <a:xfrm>
            <a:off x="3121209" y="1416087"/>
            <a:ext cx="3162168" cy="3033023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8184782-315B-EE43-9E0B-452F40D540DC}"/>
              </a:ext>
            </a:extLst>
          </p:cNvPr>
          <p:cNvCxnSpPr>
            <a:cxnSpLocks/>
          </p:cNvCxnSpPr>
          <p:nvPr/>
        </p:nvCxnSpPr>
        <p:spPr bwMode="auto">
          <a:xfrm>
            <a:off x="3651512" y="3838959"/>
            <a:ext cx="2552520" cy="644077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0" name="object 3">
            <a:extLst>
              <a:ext uri="{FF2B5EF4-FFF2-40B4-BE49-F238E27FC236}">
                <a16:creationId xmlns:a16="http://schemas.microsoft.com/office/drawing/2014/main" id="{E2F1F59E-6C8B-9C4C-81BA-D0A83795F3EC}"/>
              </a:ext>
            </a:extLst>
          </p:cNvPr>
          <p:cNvSpPr/>
          <p:nvPr/>
        </p:nvSpPr>
        <p:spPr>
          <a:xfrm>
            <a:off x="6838950" y="-31945"/>
            <a:ext cx="2307729" cy="23250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564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  <p:bldP spid="15" grpId="0" animBg="1"/>
      <p:bldP spid="16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BC4DB-CE91-2C47-AECD-F50331BCC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A9ABFA-4973-AC46-AC02-B98253E3E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8579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C4500E-D4BD-AF41-ACFD-440D3B2E3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431" y="101600"/>
            <a:ext cx="3970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14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87F17-DA73-504A-8402-B1A932E7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rop2.c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2EEB5-C762-DD4D-92D3-85541110E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9300"/>
            <a:ext cx="7234535" cy="61087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E84ED7-34C6-3F48-9AAA-B38C47B53CA1}"/>
              </a:ext>
            </a:extLst>
          </p:cNvPr>
          <p:cNvSpPr/>
          <p:nvPr/>
        </p:nvSpPr>
        <p:spPr>
          <a:xfrm>
            <a:off x="4402414" y="1040848"/>
            <a:ext cx="4572000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Since the binary is not big enough to give us a decent number of ROP gadgets, we will cheat a bit and compile the binary as a </a:t>
            </a:r>
            <a:r>
              <a:rPr lang="en-US" b="1" dirty="0"/>
              <a:t>statically linked ELF</a:t>
            </a:r>
            <a:r>
              <a:rPr lang="en-US" dirty="0"/>
              <a:t>. </a:t>
            </a:r>
          </a:p>
          <a:p>
            <a:r>
              <a:rPr lang="en-US" dirty="0"/>
              <a:t>This should include library code in the final executable and bulk up the size of the binary.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27F25-52E7-DD46-96CE-EEE6C3EFB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088" y="162063"/>
            <a:ext cx="7658100" cy="25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BAC6B5-234E-734B-8D6B-29E5E3AA6D75}"/>
              </a:ext>
            </a:extLst>
          </p:cNvPr>
          <p:cNvSpPr/>
          <p:nvPr/>
        </p:nvSpPr>
        <p:spPr bwMode="auto">
          <a:xfrm>
            <a:off x="5036695" y="101600"/>
            <a:ext cx="794479" cy="374926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842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79595-7FDD-7A44-A250-9AA1CEE24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System Call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FD526-C618-ED47-8835-DECC0B943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 we take a look at the </a:t>
            </a:r>
            <a:r>
              <a:rPr lang="en-US" dirty="0" err="1"/>
              <a:t>syscall</a:t>
            </a:r>
            <a:r>
              <a:rPr lang="en-US" dirty="0"/>
              <a:t> reference, we can see that some parameters are expected in the </a:t>
            </a:r>
            <a:r>
              <a:rPr lang="en-US" dirty="0" err="1"/>
              <a:t>eax</a:t>
            </a:r>
            <a:r>
              <a:rPr lang="en-US" dirty="0"/>
              <a:t>, </a:t>
            </a:r>
            <a:r>
              <a:rPr lang="en-US" dirty="0" err="1"/>
              <a:t>ebx</a:t>
            </a:r>
            <a:r>
              <a:rPr lang="en-US" dirty="0"/>
              <a:t>, </a:t>
            </a:r>
            <a:r>
              <a:rPr lang="en-US" dirty="0" err="1"/>
              <a:t>ecx</a:t>
            </a:r>
            <a:r>
              <a:rPr lang="en-US" dirty="0"/>
              <a:t>, and </a:t>
            </a:r>
            <a:r>
              <a:rPr lang="en-US" dirty="0" err="1"/>
              <a:t>edx</a:t>
            </a:r>
            <a:r>
              <a:rPr lang="en-US" dirty="0"/>
              <a:t> registers.</a:t>
            </a:r>
          </a:p>
          <a:p>
            <a:pPr lvl="1"/>
            <a:r>
              <a:rPr lang="en-US" dirty="0" err="1"/>
              <a:t>eax</a:t>
            </a:r>
            <a:r>
              <a:rPr lang="en-US" dirty="0"/>
              <a:t> - holds the number of the </a:t>
            </a:r>
            <a:r>
              <a:rPr lang="en-US" dirty="0" err="1"/>
              <a:t>syscall</a:t>
            </a:r>
            <a:r>
              <a:rPr lang="en-US" dirty="0"/>
              <a:t> to be called</a:t>
            </a:r>
          </a:p>
          <a:p>
            <a:pPr lvl="1"/>
            <a:r>
              <a:rPr lang="en-US" dirty="0" err="1"/>
              <a:t>ebx</a:t>
            </a:r>
            <a:r>
              <a:rPr lang="en-US" dirty="0"/>
              <a:t> - a pointer to the string containing the file name to be executed</a:t>
            </a:r>
          </a:p>
          <a:p>
            <a:pPr lvl="1"/>
            <a:r>
              <a:rPr lang="en-US" dirty="0" err="1"/>
              <a:t>ecx</a:t>
            </a:r>
            <a:r>
              <a:rPr lang="en-US" dirty="0"/>
              <a:t> - a pointer to the array of string pointers representing </a:t>
            </a:r>
            <a:r>
              <a:rPr lang="en-US" dirty="0" err="1"/>
              <a:t>argv</a:t>
            </a:r>
            <a:endParaRPr lang="en-US" dirty="0"/>
          </a:p>
          <a:p>
            <a:pPr lvl="1"/>
            <a:r>
              <a:rPr lang="en-US" dirty="0" err="1"/>
              <a:t>edx</a:t>
            </a:r>
            <a:r>
              <a:rPr lang="en-US" dirty="0"/>
              <a:t> - a pointer to the array of string pointers representing </a:t>
            </a:r>
            <a:r>
              <a:rPr lang="en-US" dirty="0" err="1"/>
              <a:t>envp</a:t>
            </a:r>
            <a:endParaRPr lang="en-US" dirty="0"/>
          </a:p>
          <a:p>
            <a:r>
              <a:rPr lang="en-US" dirty="0"/>
              <a:t>For our purposes, the value that each of the registers should contain are: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9801D2-990D-034E-8E99-24B2868F571D}"/>
              </a:ext>
            </a:extLst>
          </p:cNvPr>
          <p:cNvSpPr/>
          <p:nvPr/>
        </p:nvSpPr>
        <p:spPr>
          <a:xfrm>
            <a:off x="2271712" y="4384047"/>
            <a:ext cx="4572000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1"/>
            <a:r>
              <a:rPr lang="en-US" b="1" dirty="0" err="1"/>
              <a:t>eax</a:t>
            </a:r>
            <a:r>
              <a:rPr lang="en-US" b="1" dirty="0"/>
              <a:t> = 0xb </a:t>
            </a:r>
          </a:p>
          <a:p>
            <a:pPr lvl="1"/>
            <a:r>
              <a:rPr lang="en-US" b="1" dirty="0" err="1"/>
              <a:t>ebx</a:t>
            </a:r>
            <a:r>
              <a:rPr lang="en-US" b="1" dirty="0"/>
              <a:t> = "/bin/</a:t>
            </a:r>
            <a:r>
              <a:rPr lang="en-US" b="1" dirty="0" err="1"/>
              <a:t>sh</a:t>
            </a:r>
            <a:r>
              <a:rPr lang="en-US" b="1" dirty="0"/>
              <a:t>" </a:t>
            </a:r>
          </a:p>
          <a:p>
            <a:pPr lvl="1"/>
            <a:r>
              <a:rPr lang="en-US" b="1" dirty="0" err="1"/>
              <a:t>ecx</a:t>
            </a:r>
            <a:r>
              <a:rPr lang="en-US" b="1" dirty="0"/>
              <a:t> = memory address -&gt; 0 </a:t>
            </a:r>
          </a:p>
          <a:p>
            <a:pPr lvl="1"/>
            <a:r>
              <a:rPr lang="en-US" b="1" dirty="0" err="1"/>
              <a:t>edx</a:t>
            </a:r>
            <a:r>
              <a:rPr lang="en-US" b="1" dirty="0"/>
              <a:t> = memory address -&gt; 0</a:t>
            </a:r>
          </a:p>
        </p:txBody>
      </p:sp>
    </p:spTree>
    <p:extLst>
      <p:ext uri="{BB962C8B-B14F-4D97-AF65-F5344CB8AC3E}">
        <p14:creationId xmlns:p14="http://schemas.microsoft.com/office/powerpoint/2010/main" val="2102696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ROPgadget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93" y="1104710"/>
            <a:ext cx="8524875" cy="312790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80A90A-E1B1-3542-AE6D-B40F80B69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052" y="4741241"/>
            <a:ext cx="41148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82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2A4E-CDF2-2541-BB81-11FB515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B9BF-DF04-D448-999C-190D45A1783C}"/>
              </a:ext>
            </a:extLst>
          </p:cNvPr>
          <p:cNvSpPr/>
          <p:nvPr/>
        </p:nvSpPr>
        <p:spPr>
          <a:xfrm>
            <a:off x="1565203" y="2354621"/>
            <a:ext cx="59897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Dynamic</a:t>
            </a:r>
            <a:r>
              <a:rPr lang="zh-CN" altLang="en-US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Linking</a:t>
            </a:r>
          </a:p>
        </p:txBody>
      </p:sp>
    </p:spTree>
    <p:extLst>
      <p:ext uri="{BB962C8B-B14F-4D97-AF65-F5344CB8AC3E}">
        <p14:creationId xmlns:p14="http://schemas.microsoft.com/office/powerpoint/2010/main" val="4158787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87F17-DA73-504A-8402-B1A932E7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rop2.c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2EEB5-C762-DD4D-92D3-85541110E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9300"/>
            <a:ext cx="7234535" cy="61087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E84ED7-34C6-3F48-9AAA-B38C47B53CA1}"/>
              </a:ext>
            </a:extLst>
          </p:cNvPr>
          <p:cNvSpPr/>
          <p:nvPr/>
        </p:nvSpPr>
        <p:spPr>
          <a:xfrm>
            <a:off x="4402414" y="1040848"/>
            <a:ext cx="4572000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Since the binary is not big enough to give us a decent number of ROP gadgets, we will cheat a bit and compile the binary as a </a:t>
            </a:r>
            <a:r>
              <a:rPr lang="en-US" b="1" dirty="0"/>
              <a:t>statically linked ELF</a:t>
            </a:r>
            <a:r>
              <a:rPr lang="en-US" dirty="0"/>
              <a:t>. </a:t>
            </a:r>
          </a:p>
          <a:p>
            <a:r>
              <a:rPr lang="en-US" dirty="0"/>
              <a:t>This should include library code in the final executable and bulk up the size of the binary.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27F25-52E7-DD46-96CE-EEE6C3EFB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088" y="162063"/>
            <a:ext cx="7658100" cy="25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BAC6B5-234E-734B-8D6B-29E5E3AA6D75}"/>
              </a:ext>
            </a:extLst>
          </p:cNvPr>
          <p:cNvSpPr/>
          <p:nvPr/>
        </p:nvSpPr>
        <p:spPr bwMode="auto">
          <a:xfrm>
            <a:off x="5036695" y="101600"/>
            <a:ext cx="794479" cy="374926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571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F9FC-2661-C648-BA1B-921CA6950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Drawbacks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Static</a:t>
            </a:r>
            <a:r>
              <a:rPr lang="zh-CN" altLang="en-US" dirty="0"/>
              <a:t> </a:t>
            </a:r>
            <a:r>
              <a:rPr lang="en-US" altLang="zh-CN" dirty="0"/>
              <a:t>Linking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05D6B9-AFD5-254E-BCF1-8275CBECAA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852098"/>
              </p:ext>
            </p:extLst>
          </p:nvPr>
        </p:nvGraphicFramePr>
        <p:xfrm>
          <a:off x="295276" y="1743075"/>
          <a:ext cx="1818338" cy="110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6805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8F180EA4-34A4-3144-9321-48FC5FFDAE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711016"/>
              </p:ext>
            </p:extLst>
          </p:nvPr>
        </p:nvGraphicFramePr>
        <p:xfrm>
          <a:off x="295276" y="3080531"/>
          <a:ext cx="1818338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680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AA32748-529E-ED43-8F56-3F0DB74BE0F6}"/>
              </a:ext>
            </a:extLst>
          </p:cNvPr>
          <p:cNvSpPr/>
          <p:nvPr/>
        </p:nvSpPr>
        <p:spPr bwMode="auto">
          <a:xfrm>
            <a:off x="3987383" y="946056"/>
            <a:ext cx="2743200" cy="53814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Memory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DB2C430F-2327-CC4E-A35F-27F0C126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384308"/>
              </p:ext>
            </p:extLst>
          </p:nvPr>
        </p:nvGraphicFramePr>
        <p:xfrm>
          <a:off x="4465040" y="3977686"/>
          <a:ext cx="1818338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6805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92E1C9B4-117B-914E-9827-227BBA2CF8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067199"/>
              </p:ext>
            </p:extLst>
          </p:nvPr>
        </p:nvGraphicFramePr>
        <p:xfrm>
          <a:off x="4465040" y="5188584"/>
          <a:ext cx="1818338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6805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E4B3CB-AE5F-9B4A-ACE4-3BAEA334443B}"/>
              </a:ext>
            </a:extLst>
          </p:cNvPr>
          <p:cNvCxnSpPr/>
          <p:nvPr/>
        </p:nvCxnSpPr>
        <p:spPr bwMode="auto">
          <a:xfrm>
            <a:off x="2113614" y="2045335"/>
            <a:ext cx="2351426" cy="24886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370AC17-DD7A-2540-95E9-849A6A9D6FC2}"/>
              </a:ext>
            </a:extLst>
          </p:cNvPr>
          <p:cNvCxnSpPr/>
          <p:nvPr/>
        </p:nvCxnSpPr>
        <p:spPr bwMode="auto">
          <a:xfrm>
            <a:off x="2113616" y="3700874"/>
            <a:ext cx="2351426" cy="24886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8092B68-E08E-E04F-975D-87FA215F48DF}"/>
              </a:ext>
            </a:extLst>
          </p:cNvPr>
          <p:cNvSpPr txBox="1"/>
          <p:nvPr/>
        </p:nvSpPr>
        <p:spPr>
          <a:xfrm>
            <a:off x="7079011" y="1588909"/>
            <a:ext cx="20649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Waste</a:t>
            </a:r>
            <a:r>
              <a:rPr lang="zh-CN" altLang="en-US" dirty="0"/>
              <a:t> </a:t>
            </a:r>
            <a:r>
              <a:rPr lang="en-US" altLang="zh-CN" dirty="0"/>
              <a:t>space</a:t>
            </a:r>
          </a:p>
          <a:p>
            <a:r>
              <a:rPr lang="en-US" altLang="zh-CN" dirty="0"/>
              <a:t>Hard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maintain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05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F9FC-2661-C648-BA1B-921CA6950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Dynamic</a:t>
            </a:r>
            <a:r>
              <a:rPr lang="zh-CN" altLang="en-US" dirty="0"/>
              <a:t> </a:t>
            </a:r>
            <a:r>
              <a:rPr lang="en-US" altLang="zh-CN" dirty="0"/>
              <a:t>Linking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05D6B9-AFD5-254E-BCF1-8275CBECAA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896714"/>
              </p:ext>
            </p:extLst>
          </p:nvPr>
        </p:nvGraphicFramePr>
        <p:xfrm>
          <a:off x="295276" y="1743075"/>
          <a:ext cx="1818338" cy="736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8F180EA4-34A4-3144-9321-48FC5FFDAE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496821"/>
              </p:ext>
            </p:extLst>
          </p:nvPr>
        </p:nvGraphicFramePr>
        <p:xfrm>
          <a:off x="295276" y="3080531"/>
          <a:ext cx="1818338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AA32748-529E-ED43-8F56-3F0DB74BE0F6}"/>
              </a:ext>
            </a:extLst>
          </p:cNvPr>
          <p:cNvSpPr/>
          <p:nvPr/>
        </p:nvSpPr>
        <p:spPr bwMode="auto">
          <a:xfrm>
            <a:off x="3987383" y="946056"/>
            <a:ext cx="2743200" cy="53814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Memory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DB2C430F-2327-CC4E-A35F-27F0C126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7398188"/>
              </p:ext>
            </p:extLst>
          </p:nvPr>
        </p:nvGraphicFramePr>
        <p:xfrm>
          <a:off x="4465040" y="3977686"/>
          <a:ext cx="1818338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Program2.o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92E1C9B4-117B-914E-9827-227BBA2CF8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861586"/>
              </p:ext>
            </p:extLst>
          </p:nvPr>
        </p:nvGraphicFramePr>
        <p:xfrm>
          <a:off x="4465040" y="5188584"/>
          <a:ext cx="1818338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Program1.o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E4B3CB-AE5F-9B4A-ACE4-3BAEA334443B}"/>
              </a:ext>
            </a:extLst>
          </p:cNvPr>
          <p:cNvCxnSpPr/>
          <p:nvPr/>
        </p:nvCxnSpPr>
        <p:spPr bwMode="auto">
          <a:xfrm>
            <a:off x="2113614" y="2045335"/>
            <a:ext cx="2351426" cy="24886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370AC17-DD7A-2540-95E9-849A6A9D6FC2}"/>
              </a:ext>
            </a:extLst>
          </p:cNvPr>
          <p:cNvCxnSpPr>
            <a:cxnSpLocks/>
            <a:endCxn id="8" idx="1"/>
          </p:cNvCxnSpPr>
          <p:nvPr/>
        </p:nvCxnSpPr>
        <p:spPr bwMode="auto">
          <a:xfrm>
            <a:off x="2113616" y="3700874"/>
            <a:ext cx="2351424" cy="185855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A4680277-80ED-7949-B807-7B40A4AEEA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332992"/>
              </p:ext>
            </p:extLst>
          </p:nvPr>
        </p:nvGraphicFramePr>
        <p:xfrm>
          <a:off x="295276" y="4383424"/>
          <a:ext cx="1818338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Lib.so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</a:tbl>
          </a:graphicData>
        </a:graphic>
      </p:graphicFrame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8CCC7154-F02C-8E48-9ACB-35A86A37BD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6292095"/>
              </p:ext>
            </p:extLst>
          </p:nvPr>
        </p:nvGraphicFramePr>
        <p:xfrm>
          <a:off x="4517155" y="1555115"/>
          <a:ext cx="1818338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8338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Lib.so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Lib.o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51607"/>
                  </a:ext>
                </a:extLst>
              </a:tr>
            </a:tbl>
          </a:graphicData>
        </a:graphic>
      </p:graphicFrame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780D6B-FE2F-BA45-BBE8-1D6549917E53}"/>
              </a:ext>
            </a:extLst>
          </p:cNvPr>
          <p:cNvCxnSpPr/>
          <p:nvPr/>
        </p:nvCxnSpPr>
        <p:spPr bwMode="auto">
          <a:xfrm flipV="1">
            <a:off x="2113614" y="2111375"/>
            <a:ext cx="2351426" cy="26428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951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AAEDC-1F87-6449-A739-6E15F7D3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Dynamic</a:t>
            </a:r>
            <a:r>
              <a:rPr lang="zh-CN" altLang="en-US" dirty="0"/>
              <a:t> </a:t>
            </a:r>
            <a:r>
              <a:rPr lang="en-US" altLang="zh-CN" dirty="0"/>
              <a:t>Linking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Linux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Windows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A448C-7F92-A547-8731-79804F24D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026B8E6-E2F2-E64F-9E8D-1501AA7F1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80748"/>
              </p:ext>
            </p:extLst>
          </p:nvPr>
        </p:nvGraphicFramePr>
        <p:xfrm>
          <a:off x="1398740" y="1898041"/>
          <a:ext cx="60960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1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Linux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Windows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ELF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.exe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(PE)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.so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(Shared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object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file)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.</a:t>
                      </a:r>
                      <a:r>
                        <a:rPr lang="en-US" altLang="zh-CN" b="1" dirty="0" err="1"/>
                        <a:t>dll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(Dynamic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Linking</a:t>
                      </a:r>
                      <a:r>
                        <a:rPr lang="zh-CN" altLang="en-US" b="1" dirty="0"/>
                        <a:t> </a:t>
                      </a:r>
                      <a:r>
                        <a:rPr lang="en-US" altLang="zh-CN" b="1" dirty="0"/>
                        <a:t>Library)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.a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.lib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(static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linking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library)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.o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(intermediate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file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between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complication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and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linking,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object</a:t>
                      </a:r>
                      <a:r>
                        <a:rPr lang="zh-CN" altLang="en-US" baseline="0" dirty="0"/>
                        <a:t> </a:t>
                      </a:r>
                      <a:r>
                        <a:rPr lang="en-US" altLang="zh-CN" baseline="0" dirty="0"/>
                        <a:t>file)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.</a:t>
                      </a:r>
                      <a:r>
                        <a:rPr lang="en-US" altLang="zh-CN" dirty="0" err="1"/>
                        <a:t>obj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303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Shared</a:t>
            </a:r>
            <a:r>
              <a:rPr lang="zh-CN" altLang="en-US" dirty="0"/>
              <a:t> </a:t>
            </a:r>
            <a:r>
              <a:rPr lang="en-US" altLang="zh-CN" dirty="0"/>
              <a:t>library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1225"/>
            <a:ext cx="9144000" cy="12170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038" y="3050215"/>
            <a:ext cx="8166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dirty="0"/>
              <a:t>ELF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loaded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b="1" dirty="0"/>
              <a:t>ld-linux.so.2</a:t>
            </a:r>
            <a:r>
              <a:rPr lang="zh-CN" altLang="en-US" dirty="0"/>
              <a:t> </a:t>
            </a:r>
            <a:r>
              <a:rPr lang="zh-CN" altLang="en-US" dirty="0">
                <a:sym typeface="Wingdings"/>
              </a:rPr>
              <a:t> </a:t>
            </a:r>
            <a:r>
              <a:rPr lang="en-US" altLang="zh-CN" dirty="0">
                <a:sym typeface="Wingdings"/>
              </a:rPr>
              <a:t>in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charge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of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memory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mapping,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load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shared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library</a:t>
            </a:r>
            <a:r>
              <a:rPr lang="zh-CN" altLang="en-US" dirty="0">
                <a:sym typeface="Wingdings"/>
              </a:rPr>
              <a:t> </a:t>
            </a:r>
            <a:r>
              <a:rPr lang="en-US" altLang="zh-CN" dirty="0">
                <a:sym typeface="Wingdings"/>
              </a:rPr>
              <a:t>etc..</a:t>
            </a:r>
            <a:endParaRPr lang="en-US" altLang="zh-CN" dirty="0"/>
          </a:p>
          <a:p>
            <a:pPr marL="342900" indent="-342900">
              <a:buFont typeface="Arial" charset="0"/>
              <a:buChar char="•"/>
            </a:pP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call</a:t>
            </a:r>
            <a:r>
              <a:rPr lang="zh-CN" altLang="en-US" dirty="0"/>
              <a:t> </a:t>
            </a:r>
            <a:r>
              <a:rPr lang="en-US" altLang="zh-CN" dirty="0"/>
              <a:t>functions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b="1" dirty="0"/>
              <a:t>libc.so.6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97364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97E70-24D5-B044-83A1-FA4BCCFFA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Return-Oriented Programming (ROP)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66E354-BA6C-474D-B051-55B0DEC29684}"/>
              </a:ext>
            </a:extLst>
          </p:cNvPr>
          <p:cNvSpPr/>
          <p:nvPr/>
        </p:nvSpPr>
        <p:spPr>
          <a:xfrm>
            <a:off x="1094282" y="2668250"/>
            <a:ext cx="73002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W</a:t>
            </a:r>
            <a:r>
              <a:rPr lang="en-US" dirty="0"/>
              <a:t>hat happens if the </a:t>
            </a:r>
            <a:r>
              <a:rPr lang="en-US" b="1" dirty="0"/>
              <a:t>binary we have to attack is </a:t>
            </a:r>
            <a:r>
              <a:rPr lang="en-US" b="1" dirty="0">
                <a:solidFill>
                  <a:srgbClr val="FF0000"/>
                </a:solidFill>
              </a:rPr>
              <a:t>not large enough </a:t>
            </a:r>
            <a:r>
              <a:rPr lang="en-US" b="1" dirty="0"/>
              <a:t>to provide us the gadgets we need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99207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2A4E-CDF2-2541-BB81-11FB515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B9BF-DF04-D448-999C-190D45A1783C}"/>
              </a:ext>
            </a:extLst>
          </p:cNvPr>
          <p:cNvSpPr/>
          <p:nvPr/>
        </p:nvSpPr>
        <p:spPr>
          <a:xfrm>
            <a:off x="1565203" y="2354621"/>
            <a:ext cx="59897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ret2libc Attack</a:t>
            </a:r>
          </a:p>
        </p:txBody>
      </p:sp>
    </p:spTree>
    <p:extLst>
      <p:ext uri="{BB962C8B-B14F-4D97-AF65-F5344CB8AC3E}">
        <p14:creationId xmlns:p14="http://schemas.microsoft.com/office/powerpoint/2010/main" val="1506677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43F4E-AF8B-6E47-830B-4E5E5041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A6512C-7748-EF45-B114-597980B24A36}"/>
              </a:ext>
            </a:extLst>
          </p:cNvPr>
          <p:cNvSpPr/>
          <p:nvPr/>
        </p:nvSpPr>
        <p:spPr>
          <a:xfrm>
            <a:off x="300038" y="1107109"/>
            <a:ext cx="75073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“Getting around non-executable stack (and fix)”, Solar Designer (BUGTRAQ, August 1997) 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seclists.org</a:t>
            </a:r>
            <a:r>
              <a:rPr lang="en-US" dirty="0"/>
              <a:t>/</a:t>
            </a:r>
            <a:r>
              <a:rPr lang="en-US" dirty="0" err="1"/>
              <a:t>bugtraq</a:t>
            </a:r>
            <a:r>
              <a:rPr lang="en-US" dirty="0"/>
              <a:t>/1997/Aug/63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47716E-1943-AF4D-BB46-76319D660BEE}"/>
              </a:ext>
            </a:extLst>
          </p:cNvPr>
          <p:cNvSpPr/>
          <p:nvPr/>
        </p:nvSpPr>
        <p:spPr>
          <a:xfrm>
            <a:off x="1028908" y="3580801"/>
            <a:ext cx="6557962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The ret2libc and return oriented programming (ROP) technique relies on overwriting the stack to create a new stack frame that calls the system function. </a:t>
            </a:r>
          </a:p>
        </p:txBody>
      </p:sp>
    </p:spTree>
    <p:extLst>
      <p:ext uri="{BB962C8B-B14F-4D97-AF65-F5344CB8AC3E}">
        <p14:creationId xmlns:p14="http://schemas.microsoft.com/office/powerpoint/2010/main" val="2776031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E4463-07CE-C743-9D9B-11A9A8CF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ret2libc Attack</a:t>
            </a:r>
            <a:br>
              <a:rPr lang="en-US" altLang="zh-CN" sz="2800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822CE-7803-834F-9B02-B34C6211B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5" y="1118014"/>
            <a:ext cx="8524875" cy="431323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We were able to pick from a wealth of ROP gadgets to construct the ROP chain in the previous section because the binary was huge. </a:t>
            </a:r>
          </a:p>
          <a:p>
            <a:r>
              <a:rPr lang="en-US" dirty="0"/>
              <a:t>Now, what happens if the </a:t>
            </a:r>
            <a:r>
              <a:rPr lang="en-US" b="1" dirty="0"/>
              <a:t>binary we have to attack is </a:t>
            </a:r>
            <a:r>
              <a:rPr lang="en-US" b="1" dirty="0">
                <a:solidFill>
                  <a:srgbClr val="FF0000"/>
                </a:solidFill>
              </a:rPr>
              <a:t>not large enough </a:t>
            </a:r>
            <a:r>
              <a:rPr lang="en-US" b="1" dirty="0"/>
              <a:t>to provide us the gadgets we need</a:t>
            </a:r>
            <a:r>
              <a:rPr lang="en-US" dirty="0"/>
              <a:t>?</a:t>
            </a:r>
          </a:p>
          <a:p>
            <a:r>
              <a:rPr lang="en-US" dirty="0"/>
              <a:t>One possible solution, since ASLR is disabled, would be to search for our gadgets in the shared libraries loaded by the program such as </a:t>
            </a:r>
            <a:r>
              <a:rPr lang="en-US" b="1" dirty="0" err="1"/>
              <a:t>libc</a:t>
            </a:r>
            <a:r>
              <a:rPr lang="en-US" dirty="0"/>
              <a:t>.</a:t>
            </a:r>
          </a:p>
          <a:p>
            <a:r>
              <a:rPr lang="en-US" dirty="0"/>
              <a:t>However, if we had these addresses into </a:t>
            </a:r>
            <a:r>
              <a:rPr lang="en-US" dirty="0" err="1"/>
              <a:t>libc</a:t>
            </a:r>
            <a:r>
              <a:rPr lang="en-US" dirty="0"/>
              <a:t>, </a:t>
            </a:r>
            <a:r>
              <a:rPr lang="en-US" b="1" dirty="0"/>
              <a:t>we could simplify our exploit to reuse useful functions</a:t>
            </a:r>
            <a:r>
              <a:rPr lang="en-US" dirty="0"/>
              <a:t>. One such useful function could be the system() function.</a:t>
            </a:r>
          </a:p>
        </p:txBody>
      </p:sp>
    </p:spTree>
    <p:extLst>
      <p:ext uri="{BB962C8B-B14F-4D97-AF65-F5344CB8AC3E}">
        <p14:creationId xmlns:p14="http://schemas.microsoft.com/office/powerpoint/2010/main" val="3642123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FCE4-7592-1747-805F-B812C61C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libc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61F00-FFE9-E84E-9A95-ABFED9703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standard library </a:t>
            </a:r>
          </a:p>
          <a:p>
            <a:r>
              <a:rPr lang="en-US" dirty="0"/>
              <a:t>Provides functionality for string handling, mathematical computations, input/output processing, memory management, and several other operating system services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stdlib.h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string.h</a:t>
            </a:r>
            <a:r>
              <a:rPr lang="en-US" dirty="0"/>
              <a:t>&gt;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FF035-D02F-3D41-B8B4-239ADF528361}"/>
              </a:ext>
            </a:extLst>
          </p:cNvPr>
          <p:cNvSpPr/>
          <p:nvPr/>
        </p:nvSpPr>
        <p:spPr>
          <a:xfrm>
            <a:off x="1032219" y="4475897"/>
            <a:ext cx="7050985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However, if we had these addresses into </a:t>
            </a:r>
            <a:r>
              <a:rPr lang="en-US" dirty="0" err="1"/>
              <a:t>libc</a:t>
            </a:r>
            <a:r>
              <a:rPr lang="en-US" dirty="0"/>
              <a:t>, </a:t>
            </a:r>
            <a:r>
              <a:rPr lang="en-US" b="1" dirty="0"/>
              <a:t>we could simplify our exploit to reuse useful functions</a:t>
            </a:r>
            <a:r>
              <a:rPr lang="en-US" dirty="0"/>
              <a:t>. One such useful function could be the system() function. </a:t>
            </a:r>
          </a:p>
          <a:p>
            <a:r>
              <a:rPr lang="en-US" dirty="0">
                <a:sym typeface="Wingdings" pitchFamily="2" charset="2"/>
              </a:rPr>
              <a:t> find System() function’s address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99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BBB1-804B-514B-89E8-8924D88E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reveal_address.c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9BF6A3-0DA6-DE41-9A5B-85416237A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1" y="934439"/>
            <a:ext cx="7884453" cy="5046636"/>
          </a:xfrm>
        </p:spPr>
      </p:pic>
    </p:spTree>
    <p:extLst>
      <p:ext uri="{BB962C8B-B14F-4D97-AF65-F5344CB8AC3E}">
        <p14:creationId xmlns:p14="http://schemas.microsoft.com/office/powerpoint/2010/main" val="1363340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E7418-F7DD-6340-B19B-2383F4FC8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reveal_address 32 bit version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3A7241-A2B3-184C-B29A-F015752B5BAA}"/>
              </a:ext>
            </a:extLst>
          </p:cNvPr>
          <p:cNvSpPr/>
          <p:nvPr/>
        </p:nvSpPr>
        <p:spPr bwMode="auto">
          <a:xfrm>
            <a:off x="6220918" y="1080968"/>
            <a:ext cx="2743200" cy="53814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Memory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1A7D1EA5-9623-C74E-894A-B6B9CA7EC8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648799"/>
              </p:ext>
            </p:extLst>
          </p:nvPr>
        </p:nvGraphicFramePr>
        <p:xfrm>
          <a:off x="2648967" y="4889176"/>
          <a:ext cx="2612816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2816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/lib32/libc-2.27.so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</a:tbl>
          </a:graphicData>
        </a:graphic>
      </p:graphicFrame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BA650674-91FA-FA42-81C8-645EEE1AE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139144"/>
              </p:ext>
            </p:extLst>
          </p:nvPr>
        </p:nvGraphicFramePr>
        <p:xfrm>
          <a:off x="6750689" y="1690027"/>
          <a:ext cx="2018557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8557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/lib32/libc-2.27.so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CEBDEA-B7A9-3E46-B92B-5B8ED2E28844}"/>
              </a:ext>
            </a:extLst>
          </p:cNvPr>
          <p:cNvCxnSpPr/>
          <p:nvPr/>
        </p:nvCxnSpPr>
        <p:spPr bwMode="auto">
          <a:xfrm flipV="1">
            <a:off x="4399263" y="2126076"/>
            <a:ext cx="2351426" cy="26428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77DBC01-842E-7142-A93A-A7AE05EA7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" name="Content Placeholder 14">
            <a:extLst>
              <a:ext uri="{FF2B5EF4-FFF2-40B4-BE49-F238E27FC236}">
                <a16:creationId xmlns:a16="http://schemas.microsoft.com/office/drawing/2014/main" id="{8006E470-B6A6-1F42-978C-94BAEE1DE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749301"/>
            <a:ext cx="5156617" cy="296165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6152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E7418-F7DD-6340-B19B-2383F4FC8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reveal_address 64 bit version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E6F817-C73C-B043-916D-1C8AC5BFB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4836"/>
            <a:ext cx="5351489" cy="320612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83A7241-A2B3-184C-B29A-F015752B5BAA}"/>
              </a:ext>
            </a:extLst>
          </p:cNvPr>
          <p:cNvSpPr/>
          <p:nvPr/>
        </p:nvSpPr>
        <p:spPr bwMode="auto">
          <a:xfrm>
            <a:off x="6400800" y="1086787"/>
            <a:ext cx="2743200" cy="53814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Memory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1A7D1EA5-9623-C74E-894A-B6B9CA7EC8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459100"/>
              </p:ext>
            </p:extLst>
          </p:nvPr>
        </p:nvGraphicFramePr>
        <p:xfrm>
          <a:off x="2501094" y="4802654"/>
          <a:ext cx="4107305" cy="37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7305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/lib/x86_64-linux-gnu/libc-2.27.so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</a:tbl>
          </a:graphicData>
        </a:graphic>
      </p:graphicFrame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BA650674-91FA-FA42-81C8-645EEE1AE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987613"/>
              </p:ext>
            </p:extLst>
          </p:nvPr>
        </p:nvGraphicFramePr>
        <p:xfrm>
          <a:off x="6930571" y="1695846"/>
          <a:ext cx="2018557" cy="640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8557">
                  <a:extLst>
                    <a:ext uri="{9D8B030D-6E8A-4147-A177-3AD203B41FA5}">
                      <a16:colId xmlns:a16="http://schemas.microsoft.com/office/drawing/2014/main" val="39637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/lib/x86_64-linux-gnu/libc-2.27.so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9861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CEBDEA-B7A9-3E46-B92B-5B8ED2E28844}"/>
              </a:ext>
            </a:extLst>
          </p:cNvPr>
          <p:cNvCxnSpPr>
            <a:cxnSpLocks/>
          </p:cNvCxnSpPr>
          <p:nvPr/>
        </p:nvCxnSpPr>
        <p:spPr bwMode="auto">
          <a:xfrm flipV="1">
            <a:off x="4579145" y="2209374"/>
            <a:ext cx="2211400" cy="25654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50649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E918F-4180-4F4F-83B0-7F011342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Ret2lib Shellcode Structure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BA5E76-F5E0-0947-916F-C2E48690C1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397755"/>
              </p:ext>
            </p:extLst>
          </p:nvPr>
        </p:nvGraphicFramePr>
        <p:xfrm>
          <a:off x="300038" y="3794953"/>
          <a:ext cx="8524875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4875">
                  <a:extLst>
                    <a:ext uri="{9D8B030D-6E8A-4147-A177-3AD203B41FA5}">
                      <a16:colId xmlns:a16="http://schemas.microsoft.com/office/drawing/2014/main" val="111874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Dummy Characters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3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System() in </a:t>
                      </a:r>
                      <a:r>
                        <a:rPr lang="en-US" dirty="0" err="1"/>
                        <a:t>libc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Exit() function in </a:t>
                      </a:r>
                      <a:r>
                        <a:rPr lang="en-US" dirty="0" err="1"/>
                        <a:t>libc</a:t>
                      </a:r>
                      <a:r>
                        <a:rPr lang="en-US" dirty="0"/>
                        <a:t> (if you want to exit the program gracefully)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2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Command String (“e.g. /bin/</a:t>
                      </a:r>
                      <a:r>
                        <a:rPr lang="en-US" dirty="0" err="1"/>
                        <a:t>sh</a:t>
                      </a:r>
                      <a:r>
                        <a:rPr lang="en-US" dirty="0"/>
                        <a:t>”)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63934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8AFD2D-CD9E-A34E-BDE0-F93915447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843319"/>
              </p:ext>
            </p:extLst>
          </p:nvPr>
        </p:nvGraphicFramePr>
        <p:xfrm>
          <a:off x="1762539" y="1194272"/>
          <a:ext cx="6096000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650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Function Address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10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Return Address (Old EIP)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8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Arguments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33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34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6E1D-B1B3-7D45-9235-426F61678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ret2lib.c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6FCCBD-5B16-DB41-8DF0-2159D018B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030" y="940698"/>
            <a:ext cx="2679700" cy="2501900"/>
          </a:xfrm>
        </p:spPr>
      </p:pic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349EF70A-CF0A-594A-90AD-A02F982E8B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4514388"/>
              </p:ext>
            </p:extLst>
          </p:nvPr>
        </p:nvGraphicFramePr>
        <p:xfrm>
          <a:off x="300038" y="3794953"/>
          <a:ext cx="8524875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4875">
                  <a:extLst>
                    <a:ext uri="{9D8B030D-6E8A-4147-A177-3AD203B41FA5}">
                      <a16:colId xmlns:a16="http://schemas.microsoft.com/office/drawing/2014/main" val="111874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Dummy Characters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3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System() in </a:t>
                      </a:r>
                      <a:r>
                        <a:rPr lang="en-US" dirty="0" err="1"/>
                        <a:t>libc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Exit() function in </a:t>
                      </a:r>
                      <a:r>
                        <a:rPr lang="en-US" dirty="0" err="1"/>
                        <a:t>libc</a:t>
                      </a:r>
                      <a:r>
                        <a:rPr lang="en-US" dirty="0"/>
                        <a:t> (if you want to exit the program gracefully)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2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Command String (“e.g. /bin/</a:t>
                      </a:r>
                      <a:r>
                        <a:rPr lang="en-US" dirty="0" err="1"/>
                        <a:t>sh</a:t>
                      </a:r>
                      <a:r>
                        <a:rPr lang="en-US" dirty="0"/>
                        <a:t>”)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639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261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2A4E-CDF2-2541-BB81-11FB515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B9BF-DF04-D448-999C-190D45A1783C}"/>
              </a:ext>
            </a:extLst>
          </p:cNvPr>
          <p:cNvSpPr/>
          <p:nvPr/>
        </p:nvSpPr>
        <p:spPr>
          <a:xfrm>
            <a:off x="1565203" y="2354621"/>
            <a:ext cx="59897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ASLR in Depth</a:t>
            </a:r>
          </a:p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(not</a:t>
            </a:r>
            <a:r>
              <a:rPr lang="zh-CN" altLang="en-US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really…)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88ABF5-ADE8-4946-8939-771169701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105" y="-94342"/>
            <a:ext cx="3207895" cy="695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8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DF59-037C-DC4D-B6FB-EBE40338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Shutdown</a:t>
            </a:r>
            <a:r>
              <a:rPr lang="zh-CN" altLang="en-US" dirty="0"/>
              <a:t> </a:t>
            </a:r>
            <a:r>
              <a:rPr lang="en-US" altLang="zh-CN" dirty="0"/>
              <a:t>ASLR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1BCCD5-18A5-D443-B229-3B08A4239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235"/>
            <a:ext cx="9144000" cy="3325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5D6EEC-8FB3-EC4E-8076-3F9DA44BE4C2}"/>
              </a:ext>
            </a:extLst>
          </p:cNvPr>
          <p:cNvSpPr txBox="1"/>
          <p:nvPr/>
        </p:nvSpPr>
        <p:spPr>
          <a:xfrm>
            <a:off x="2584063" y="1368381"/>
            <a:ext cx="6559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Shutdown</a:t>
            </a:r>
            <a:r>
              <a:rPr lang="zh-CN" altLang="en-US" b="1" dirty="0"/>
              <a:t> </a:t>
            </a:r>
            <a:r>
              <a:rPr lang="en-US" altLang="zh-CN" b="1" dirty="0"/>
              <a:t>ASLR</a:t>
            </a:r>
            <a:r>
              <a:rPr lang="zh-CN" altLang="en-US" b="1" dirty="0"/>
              <a:t> </a:t>
            </a:r>
            <a:r>
              <a:rPr lang="en-US" altLang="zh-CN" b="1" dirty="0"/>
              <a:t>(</a:t>
            </a:r>
            <a:r>
              <a:rPr lang="en-US" dirty="0"/>
              <a:t>Address space layout randomization</a:t>
            </a:r>
            <a:r>
              <a:rPr lang="en-US" altLang="zh-CN" dirty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07625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Address Space Layout Randomization (ASLR)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9828" y="1031537"/>
            <a:ext cx="826776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242729"/>
                </a:solidFill>
              </a:rPr>
              <a:t>Address Space Layout Randomization (ASLR) is a technology used to help prevent shellcode from being successful. </a:t>
            </a:r>
          </a:p>
          <a:p>
            <a:endParaRPr lang="en-US" dirty="0">
              <a:solidFill>
                <a:srgbClr val="242729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242729"/>
                </a:solidFill>
              </a:rPr>
              <a:t>It does this by randomly offsetting the location of modules and certain in-memory structures. 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96" y="2782414"/>
            <a:ext cx="3178827" cy="393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43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9E80-0DF8-3148-A994-63443D1B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Glossary of Terms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5D093-7575-BA44-9759-2CF6D8E58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1091911"/>
            <a:ext cx="8524875" cy="4313238"/>
          </a:xfrm>
        </p:spPr>
        <p:txBody>
          <a:bodyPr/>
          <a:lstStyle/>
          <a:p>
            <a:r>
              <a:rPr lang="en-US" sz="1600" b="1" dirty="0"/>
              <a:t>ASLR (Address Space Layout Randomization):</a:t>
            </a:r>
            <a:r>
              <a:rPr lang="en-US" sz="1600" dirty="0"/>
              <a:t> Security measure in modern OSes to randomize stack and </a:t>
            </a:r>
            <a:r>
              <a:rPr lang="en-US" sz="1600" dirty="0" err="1"/>
              <a:t>libc</a:t>
            </a:r>
            <a:r>
              <a:rPr lang="en-US" sz="1600" dirty="0"/>
              <a:t> addresses on each program execution.</a:t>
            </a:r>
          </a:p>
          <a:p>
            <a:r>
              <a:rPr lang="en-US" sz="1600" b="1" dirty="0"/>
              <a:t>Binary:</a:t>
            </a:r>
            <a:r>
              <a:rPr lang="en-US" sz="1600" dirty="0"/>
              <a:t> A binary is the output file from compiling a C or C++ file. Anything in the binary has a </a:t>
            </a:r>
            <a:r>
              <a:rPr lang="en-US" sz="1600" i="1" dirty="0"/>
              <a:t>constant address.</a:t>
            </a:r>
          </a:p>
          <a:p>
            <a:r>
              <a:rPr lang="en-US" sz="1600" b="1" dirty="0"/>
              <a:t>Canary:</a:t>
            </a:r>
            <a:r>
              <a:rPr lang="en-US" sz="1600" dirty="0"/>
              <a:t> A canary is some (usually random) value that is used to verify that nothing has been </a:t>
            </a:r>
            <a:r>
              <a:rPr lang="en-US" sz="1600" dirty="0" err="1"/>
              <a:t>overrwritten</a:t>
            </a:r>
            <a:r>
              <a:rPr lang="en-US" sz="1600" dirty="0"/>
              <a:t>. Programs may place canaries in memory, and check that they still have the exact same value after running potentially dangerous code, verifying the integrity of that memory.</a:t>
            </a:r>
          </a:p>
          <a:p>
            <a:r>
              <a:rPr lang="en-US" sz="1600" b="1" dirty="0"/>
              <a:t>NX (Non-Executable):</a:t>
            </a:r>
            <a:r>
              <a:rPr lang="en-US" sz="1600" dirty="0"/>
              <a:t> Security measure in modern OSes to separate processor instructions (code) and data (everything that's not code.) This prevents memory from being both executable and writable.</a:t>
            </a:r>
          </a:p>
          <a:p>
            <a:r>
              <a:rPr lang="en-US" sz="1600" b="1" dirty="0"/>
              <a:t>ROP (Return Oriented Programming):</a:t>
            </a:r>
            <a:r>
              <a:rPr lang="en-US" sz="1600" dirty="0"/>
              <a:t> Reusing tiny bits of code throughout the binary to construct commands we want to execute.</a:t>
            </a:r>
          </a:p>
          <a:p>
            <a:r>
              <a:rPr lang="en-US" sz="1600" b="1" dirty="0"/>
              <a:t>Stack:</a:t>
            </a:r>
            <a:r>
              <a:rPr lang="en-US" sz="1600" dirty="0"/>
              <a:t> The stack is part of the memory for a binary. Local variables and pointers are often stored here. The stack can be randomized.</a:t>
            </a:r>
          </a:p>
          <a:p>
            <a:r>
              <a:rPr lang="en-US" sz="1800" b="1" dirty="0" err="1"/>
              <a:t>libc</a:t>
            </a:r>
            <a:r>
              <a:rPr lang="en-US" sz="1800" b="1" dirty="0"/>
              <a:t>:</a:t>
            </a:r>
            <a:r>
              <a:rPr lang="en-US" sz="1800" dirty="0"/>
              <a:t> A binary is </a:t>
            </a:r>
            <a:r>
              <a:rPr lang="en-US" sz="1800" i="1" dirty="0"/>
              <a:t>dynamically linked</a:t>
            </a:r>
            <a:r>
              <a:rPr lang="en-US" sz="1800" dirty="0"/>
              <a:t> and has a </a:t>
            </a:r>
            <a:r>
              <a:rPr lang="en-US" sz="1800" dirty="0" err="1"/>
              <a:t>libc</a:t>
            </a:r>
            <a:r>
              <a:rPr lang="en-US" sz="1800" dirty="0"/>
              <a:t> file. This means that the whole set of standard library functions are located somewhere in the memory used by the program.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427962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3307988" y="2373119"/>
            <a:ext cx="24201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982846683"/>
      </p:ext>
    </p:extLst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Hands-on: ret2libc on WolfCTF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t>Open the demo in your browser terminal — GDB + GEF ready, no setup.</a:t>
            </a:r>
          </a:p>
          <a:p>
            <a:pPr/>
            <a:r>
              <a:t>ret2lib.c is pre-built with NX on (no execstack) and -no-pie.</a:t>
            </a:r>
          </a:p>
          <a:p>
            <a:pPr/>
            <a:r>
              <a:t>Walk the exploit end to end:</a:t>
            </a:r>
          </a:p>
          <a:p>
            <a:pPr lvl="1"/>
            <a:r>
              <a:t>find the 76-byte offset to the saved return address (cyclic pattern),</a:t>
            </a:r>
          </a:p>
          <a:p>
            <a:pPr lvl="1"/>
            <a:r>
              <a:t>locate system(), exit() and "/bin/sh" in the process’s own loaded libc,</a:t>
            </a:r>
          </a:p>
          <a:p>
            <a:pPr lvl="1"/>
            <a:r>
              <a:t>forge the call frame [ &amp;system ][ &amp;exit ][ &amp;"/bin/sh" ] and pop a shell.</a:t>
            </a:r>
          </a:p>
          <a:p>
            <a:pPr/>
            <a:r>
              <a:t>Demo: portal.wolfctf.com/labs/csc472-ret2libc-demo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ASLR in Practice — what moves, what doesn’t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t>Randomized every run: the stack, the heap, the mmap region, and shared libraries (libc).</a:t>
            </a:r>
          </a:p>
          <a:p>
            <a:pPr/>
            <a:r>
              <a:t>A no-PIE executable is NOT randomized: its code, PLT and GOT stay at fixed addresses.</a:t>
            </a:r>
          </a:p>
          <a:p>
            <a:pPr/>
            <a:r>
              <a:t>32-bit libc has low entropy (only a handful of random bits) — even brute-forceable; 64-bit is far stronger.</a:t>
            </a:r>
          </a:p>
          <a:p>
            <a:pPr/>
            <a:r>
              <a:t>Lesson: hard-coded libc addresses break under ASLR — but fixed in-binary addresses (PLT/GOT) still work.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Defeating ASLR — leak, rebase, pwn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t>You cannot guess libc’s base, so leak one real libc address at runtime.</a:t>
            </a:r>
          </a:p>
          <a:p>
            <a:pPr/>
            <a:r>
              <a:t>e.g. call puts(puts@GOT) to print puts’s resolved runtime address.</a:t>
            </a:r>
          </a:p>
          <a:p>
            <a:pPr/>
            <a:r>
              <a:t>libc_base = leaked_addr − offset(puts); then system / "/bin/sh" = libc_base + their offsets.</a:t>
            </a:r>
          </a:p>
          <a:p>
            <a:pPr/>
            <a:r>
              <a:t>Now the classic ret2libc frame works even with ASLR ON.</a:t>
            </a:r>
          </a:p>
          <a:p>
            <a:pPr/>
            <a:r>
              <a:t>Next class: ret2plt / ret2got reuse the binary’s OWN fixed PLT/GOT — no libc leak needed.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43134</TotalTime>
  <Words>1400</Words>
  <Application>Microsoft Macintosh PowerPoint</Application>
  <PresentationFormat>On-screen Show (4:3)</PresentationFormat>
  <Paragraphs>195</Paragraphs>
  <Slides>38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Agency FB</vt:lpstr>
      <vt:lpstr>Arial</vt:lpstr>
      <vt:lpstr>Franklin Gothic Book</vt:lpstr>
      <vt:lpstr>Franklin Gothic Medium</vt:lpstr>
      <vt:lpstr>PT Sans</vt:lpstr>
      <vt:lpstr>Wingdings</vt:lpstr>
      <vt:lpstr>Standarddesign</vt:lpstr>
      <vt:lpstr>PowerPoint Presentation</vt:lpstr>
      <vt:lpstr>PowerPoint Presentation</vt:lpstr>
      <vt:lpstr>PowerPoint Presentation</vt:lpstr>
      <vt:lpstr>PowerPoint Presentation</vt:lpstr>
      <vt:lpstr>ROP: The Main Idea</vt:lpstr>
      <vt:lpstr>x</vt:lpstr>
      <vt:lpstr>Return Chaining</vt:lpstr>
      <vt:lpstr>Return Chaining</vt:lpstr>
      <vt:lpstr>PowerPoint Presentation</vt:lpstr>
      <vt:lpstr>PowerPoint Presentation</vt:lpstr>
      <vt:lpstr>ELF executable for Linux </vt:lpstr>
      <vt:lpstr>ELF executable for Linux </vt:lpstr>
      <vt:lpstr>Section (or Segment) in ELF</vt:lpstr>
      <vt:lpstr>PowerPoint Presentation</vt:lpstr>
      <vt:lpstr>rop2.c</vt:lpstr>
      <vt:lpstr>Linux System Call  </vt:lpstr>
      <vt:lpstr>ROPgadget</vt:lpstr>
      <vt:lpstr>PowerPoint Presentation</vt:lpstr>
      <vt:lpstr>rop2.c</vt:lpstr>
      <vt:lpstr>Drawbacks of Static Linking</vt:lpstr>
      <vt:lpstr>Dynamic Linking</vt:lpstr>
      <vt:lpstr>Dynamic Linking in Linux and Windows</vt:lpstr>
      <vt:lpstr>Shared library</vt:lpstr>
      <vt:lpstr>Return Orientated Programming (ROP)</vt:lpstr>
      <vt:lpstr>PowerPoint Presentation</vt:lpstr>
      <vt:lpstr>Introduction</vt:lpstr>
      <vt:lpstr>ret2libc Attack </vt:lpstr>
      <vt:lpstr>libc</vt:lpstr>
      <vt:lpstr>reveal_address.c</vt:lpstr>
      <vt:lpstr>reveal_adddress 32 bit version</vt:lpstr>
      <vt:lpstr>reveal_adddress 64 bit version</vt:lpstr>
      <vt:lpstr>Ret2lib Shellcode Structure</vt:lpstr>
      <vt:lpstr>ret2lib.c</vt:lpstr>
      <vt:lpstr>PowerPoint Presentation</vt:lpstr>
      <vt:lpstr>Shutdown ASLR</vt:lpstr>
      <vt:lpstr>Address Space Layout Randomization (ASLR)</vt:lpstr>
      <vt:lpstr>Glossary of Terms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quake0day</dc:creator>
  <dc:description>PresentationLoad.com</dc:description>
  <cp:lastModifiedBy>Chen, Si</cp:lastModifiedBy>
  <cp:revision>1281</cp:revision>
  <dcterms:created xsi:type="dcterms:W3CDTF">2011-12-10T02:50:46Z</dcterms:created>
  <dcterms:modified xsi:type="dcterms:W3CDTF">2024-10-16T13:41:50Z</dcterms:modified>
</cp:coreProperties>
</file>