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099" r:id="rId2"/>
  </p:sldMasterIdLst>
  <p:notesMasterIdLst>
    <p:notesMasterId r:id="rId37"/>
  </p:notesMasterIdLst>
  <p:handoutMasterIdLst>
    <p:handoutMasterId r:id="rId38"/>
  </p:handoutMasterIdLst>
  <p:sldIdLst>
    <p:sldId id="587" r:id="rId3"/>
    <p:sldId id="767" r:id="rId4"/>
    <p:sldId id="884" r:id="rId5"/>
    <p:sldId id="954" r:id="rId6"/>
    <p:sldId id="876" r:id="rId7"/>
    <p:sldId id="826" r:id="rId8"/>
    <p:sldId id="886" r:id="rId9"/>
    <p:sldId id="904" r:id="rId10"/>
    <p:sldId id="905" r:id="rId11"/>
    <p:sldId id="923" r:id="rId12"/>
    <p:sldId id="770" r:id="rId13"/>
    <p:sldId id="945" r:id="rId14"/>
    <p:sldId id="924" r:id="rId15"/>
    <p:sldId id="925" r:id="rId16"/>
    <p:sldId id="926" r:id="rId17"/>
    <p:sldId id="928" r:id="rId18"/>
    <p:sldId id="927" r:id="rId19"/>
    <p:sldId id="946" r:id="rId20"/>
    <p:sldId id="947" r:id="rId21"/>
    <p:sldId id="948" r:id="rId22"/>
    <p:sldId id="949" r:id="rId23"/>
    <p:sldId id="929" r:id="rId24"/>
    <p:sldId id="930" r:id="rId25"/>
    <p:sldId id="950" r:id="rId26"/>
    <p:sldId id="951" r:id="rId27"/>
    <p:sldId id="952" r:id="rId28"/>
    <p:sldId id="953" r:id="rId29"/>
    <p:sldId id="935" r:id="rId30"/>
    <p:sldId id="936" r:id="rId31"/>
    <p:sldId id="938" r:id="rId32"/>
    <p:sldId id="939" r:id="rId33"/>
    <p:sldId id="955" r:id="rId34"/>
    <p:sldId id="937" r:id="rId35"/>
    <p:sldId id="956" r:id="rId43"/>
    <p:sldId id="716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23" autoAdjust="0"/>
    <p:restoredTop sz="83312"/>
  </p:normalViewPr>
  <p:slideViewPr>
    <p:cSldViewPr snapToGrid="0" snapToObjects="1">
      <p:cViewPr varScale="1">
        <p:scale>
          <a:sx n="145" d="100"/>
          <a:sy n="145" d="100"/>
        </p:scale>
        <p:origin x="96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Relationship Id="rId43" Type="http://schemas.openxmlformats.org/officeDocument/2006/relationships/slide" Target="slides/slide35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PMingLiU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PMingLiU" charset="0"/>
              </a:defRPr>
            </a:lvl1pPr>
          </a:lstStyle>
          <a:p>
            <a:pPr>
              <a:defRPr/>
            </a:pPr>
            <a:fld id="{BA9611C0-22CD-3B4D-A545-A25F1CC1E2E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809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 noProof="0"/>
              <a:t>Textmasterformate durch Klicken bearbeiten</a:t>
            </a:r>
          </a:p>
          <a:p>
            <a:pPr lvl="1"/>
            <a:r>
              <a:rPr lang="de-DE" altLang="zh-CN" noProof="0"/>
              <a:t>Zweite Ebene</a:t>
            </a:r>
          </a:p>
          <a:p>
            <a:pPr lvl="2"/>
            <a:r>
              <a:rPr lang="de-DE" altLang="zh-CN" noProof="0"/>
              <a:t>Dritte Ebene</a:t>
            </a:r>
          </a:p>
          <a:p>
            <a:pPr lvl="3"/>
            <a:r>
              <a:rPr lang="de-DE" altLang="zh-CN" noProof="0"/>
              <a:t>Vierte Ebene</a:t>
            </a:r>
          </a:p>
          <a:p>
            <a:pPr lvl="4"/>
            <a:r>
              <a:rPr lang="de-DE" altLang="zh-CN" noProof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91BB238-3B1B-EE4E-BFC2-DF2FE134C0D2}" type="slidenum">
              <a:rPr lang="de-DE" altLang="zh-CN"/>
              <a:pPr>
                <a:defRPr/>
              </a:pPr>
              <a:t>‹#›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1055767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1BB238-3B1B-EE4E-BFC2-DF2FE134C0D2}" type="slidenum">
              <a:rPr lang="de-DE" altLang="zh-CN" smtClean="0"/>
              <a:pPr>
                <a:defRPr/>
              </a:pPr>
              <a:t>1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1423182729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93738" y="1435100"/>
            <a:ext cx="7754937" cy="1082675"/>
          </a:xfrm>
        </p:spPr>
        <p:txBody>
          <a:bodyPr anchor="b"/>
          <a:lstStyle>
            <a:lvl1pPr algn="ctr">
              <a:lnSpc>
                <a:spcPct val="110000"/>
              </a:lnSpc>
              <a:defRPr sz="3200"/>
            </a:lvl1pPr>
          </a:lstStyle>
          <a:p>
            <a:r>
              <a:rPr lang="de-DE"/>
              <a:t>Titelmasterformat durch</a:t>
            </a:r>
            <a:br>
              <a:rPr lang="de-DE"/>
            </a:br>
            <a:r>
              <a:rPr lang="de-DE"/>
              <a:t>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696913" y="2517775"/>
            <a:ext cx="7751762" cy="800100"/>
          </a:xfrm>
        </p:spPr>
        <p:txBody>
          <a:bodyPr tIns="45720" bIns="45720"/>
          <a:lstStyle>
            <a:lvl1pPr marL="0" indent="0" algn="ctr"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80540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pic>
        <p:nvPicPr>
          <p:cNvPr id="7" name="Picture 6" descr="A purple and white sign with yellow letters&#10;&#10;Description automatically generated">
            <a:extLst>
              <a:ext uri="{FF2B5EF4-FFF2-40B4-BE49-F238E27FC236}">
                <a16:creationId xmlns:a16="http://schemas.microsoft.com/office/drawing/2014/main" id="{FF1A3DAD-392F-9261-BA1E-3CE6D7C265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851" y="6445874"/>
            <a:ext cx="862149" cy="42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35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pic>
        <p:nvPicPr>
          <p:cNvPr id="7" name="Picture 6" descr="A purple and white sign with yellow letters&#10;&#10;Description automatically generated">
            <a:extLst>
              <a:ext uri="{FF2B5EF4-FFF2-40B4-BE49-F238E27FC236}">
                <a16:creationId xmlns:a16="http://schemas.microsoft.com/office/drawing/2014/main" id="{B4AB5185-3445-AF0E-894F-CE8F34400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995" y="6470470"/>
            <a:ext cx="856005" cy="42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12169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60143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0949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94493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2341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1897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02016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9725" y="101600"/>
            <a:ext cx="2130425" cy="57007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5275" y="101600"/>
            <a:ext cx="6242050" cy="57007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52358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3514F-38EC-EC01-9762-542A7A44A4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0D8097-E767-0F16-BAF8-B139C3E8F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906E2-4B90-EE63-96C0-B1152A475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DA7E1-84C5-649F-D7DE-D4741DCCD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F1B1C-ACAE-3EB9-EC3E-9A66A5F5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77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DB508-0FB2-1162-A2DA-5386FB2C7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EE776-4939-92F1-6E43-7E29C29EF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E983D-24DA-1847-3D5B-2285DAC5C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E1D1A-A5AB-C6BD-3E98-ADD719027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4511A-F7D2-7ADB-4F96-64C10E9D4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465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0E11C-CC7D-6095-76A7-973124EBE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AA052-69C3-0D25-0B1A-96538A237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8FC60-3AA2-B1FA-2D92-7066274FE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4E934-1335-F3D5-1DCF-172087E3C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61D75-E61A-0969-D174-EF4B8EEE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37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7374F-358A-F0D5-3329-51A37C92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1854D-2C52-ACAA-146A-DA778E07F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4D5796-75A2-A5AB-B8B0-A1B34F3CDF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2F245-D99C-940E-54D5-03254534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EAC38-9E1C-CE0F-ED12-5C2F63351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280635-EDDE-4B93-1738-7AB56B230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23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AE77-1E34-1D67-33C7-EBC21414C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C4BB3-3B39-884C-1E37-3FC6367BA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53E69-8673-F292-3BE8-C86B01B32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41E3E1-883F-D3D1-F511-CAE37209DA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69A686-C80D-D56E-66A2-9633E531CC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F9A76E-227D-4886-6DF0-01E4DE7CF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6B2752-5F71-90DF-DECF-236019FB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4F180E-6508-A500-7DE7-35E828DBD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64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79D32-5C1C-9BD1-6762-3636FD183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214862-9A69-4EE7-488D-090D869BB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1A625E-B7FE-295A-E478-14E60B12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7E5C23-5007-C22E-740A-338CA1DE4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61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3C2C8E-803B-0B2B-BE7F-4A7709712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19035D-6BD7-2CC5-460E-F7F396E88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4CADA-19C8-6201-14C8-173B455C1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86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205DB-E38D-9160-F6C2-571BD818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F662A-EB57-E0D0-D632-EAE2A2C24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6FA14-90CB-D453-080D-5E1581A7B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6BE6C-A357-7007-5162-7664DB1B6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C283A8-3267-B42A-1568-FDA92CDE2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F6C7B-D0F8-A06D-1AFB-9C735758B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421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5BC5-04B1-2B1B-F65C-1B4049A36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22FAE5-F331-92FB-0B41-C7FECC7F73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78227-6D4E-3359-16B5-37CA9EDFD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B8B45-9960-7439-5D6B-9EF290183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1005D3-6BFA-9A98-CC90-884E9A69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BD518-4D07-A20A-7CA5-A40FA4D5C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83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07648-DD19-CD8A-5B85-BF6C3F02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095DA-3213-9352-ED41-F8F510136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C7814-9678-C11F-67C2-A56D131C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4D021-B860-E729-DDA3-3F1371815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860D8-EA4E-4EFA-D18F-DCDFA5C8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48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9736A3-66ED-C9B0-5588-7FB17D5DD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B39C18-C1A3-7C3A-6DCE-51C6BCD5A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40C8A-8235-A4C0-9C32-8EB1DB01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CC895-49BE-DF85-2107-6C590C0A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7097D-AEBC-52B0-7331-3C869A29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915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/>
              <a:t>Textmasterformate durch Klicken bearbeiten</a:t>
            </a:r>
          </a:p>
          <a:p>
            <a:pPr lvl="1"/>
            <a:r>
              <a:rPr lang="de-DE" altLang="zh-CN"/>
              <a:t>Zweite Ebene</a:t>
            </a:r>
          </a:p>
          <a:p>
            <a:pPr lvl="2"/>
            <a:r>
              <a:rPr lang="de-DE" altLang="zh-CN"/>
              <a:t>Dritte Ebene</a:t>
            </a:r>
          </a:p>
          <a:p>
            <a:pPr lvl="3"/>
            <a:r>
              <a:rPr lang="de-DE" altLang="zh-CN"/>
              <a:t>Vierte Ebene</a:t>
            </a:r>
          </a:p>
          <a:p>
            <a:pPr lvl="4"/>
            <a:r>
              <a:rPr lang="de-DE" altLang="zh-CN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101600"/>
            <a:ext cx="8520112" cy="6477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/>
              <a:t>Klicken Sie, um das Titelformat zu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zh-CN" sz="1000"/>
              <a:t>Page </a:t>
            </a:r>
            <a:r>
              <a:rPr lang="de-DE" altLang="zh-CN" sz="1000">
                <a:sym typeface="Wingdings" charset="0"/>
              </a:rPr>
              <a:t></a:t>
            </a:r>
            <a:r>
              <a:rPr lang="de-DE" altLang="zh-CN" sz="1000"/>
              <a:t> </a:t>
            </a:r>
            <a:fld id="{EB0D860B-0F9F-024D-87B2-26EC2F8908EF}" type="slidenum">
              <a:rPr lang="de-DE" altLang="zh-CN" sz="1000"/>
              <a:pPr/>
              <a:t>‹#›</a:t>
            </a:fld>
            <a:endParaRPr lang="de-DE" altLang="zh-CN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宋体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charset="0"/>
        <a:buChar char="§"/>
        <a:defRPr kumimoji="1" sz="2000">
          <a:solidFill>
            <a:schemeClr val="tx1"/>
          </a:solidFill>
          <a:latin typeface="+mn-lt"/>
          <a:ea typeface="宋体" charset="0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 kumimoji="1">
          <a:solidFill>
            <a:schemeClr val="tx1"/>
          </a:solidFill>
          <a:latin typeface="+mn-lt"/>
          <a:ea typeface="Arial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 kumimoji="1">
          <a:solidFill>
            <a:schemeClr val="tx1"/>
          </a:solidFill>
          <a:latin typeface="+mn-lt"/>
          <a:ea typeface="Arial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 kumimoji="1">
          <a:solidFill>
            <a:schemeClr val="tx1"/>
          </a:solidFill>
          <a:latin typeface="+mn-lt"/>
          <a:ea typeface="Arial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 kumimoji="1">
          <a:solidFill>
            <a:schemeClr val="tx1"/>
          </a:solidFill>
          <a:latin typeface="+mn-lt"/>
          <a:ea typeface="Arial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03C25A-77FB-3E9F-5708-AA7F0405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F8F85-75C8-6F90-33E0-6E62F5170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7014E-4BE5-395D-DA97-015B78ACB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01E4D8-6562-234F-8600-AA011A1A13C9}" type="datetimeFigureOut">
              <a:rPr lang="en-US" smtClean="0"/>
              <a:t>10/21/24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7FAB7-F3EC-9D15-718F-1D61D31CC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35166-DDB0-E4D2-83A7-D1030586E4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CA0F0B-3070-1C46-AEA2-37BD92680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0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f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emf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tiff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1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23.png"/><Relationship Id="rId4" Type="http://schemas.openxmlformats.org/officeDocument/2006/relationships/hyperlink" Target="http://www.wikipedia.org/wiki/Position_independent_code" TargetMode="Externa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73240" y="1315598"/>
            <a:ext cx="801858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CSC 4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72</a:t>
            </a:r>
            <a: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Software Security</a:t>
            </a:r>
            <a:b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</a:br>
            <a: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PLT, GOT &amp; 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Return-to-</a:t>
            </a:r>
            <a:r>
              <a:rPr lang="en-US" altLang="zh-CN" sz="3200" b="1" dirty="0" err="1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plt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Attack</a:t>
            </a:r>
          </a:p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Dr. Si Chen (schen@wcupa.edu)</a:t>
            </a:r>
          </a:p>
        </p:txBody>
      </p:sp>
      <p:sp>
        <p:nvSpPr>
          <p:cNvPr id="2" name="Rectangle 1"/>
          <p:cNvSpPr/>
          <p:nvPr/>
        </p:nvSpPr>
        <p:spPr>
          <a:xfrm>
            <a:off x="7224436" y="-93336"/>
            <a:ext cx="20288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t>Class13</a:t>
            </a:r>
          </a:p>
        </p:txBody>
      </p:sp>
      <p:sp>
        <p:nvSpPr>
          <p:cNvPr id="3" name="AutoShape 8" descr="Image result for programming langu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26" name="Picture 2" descr="Course Logo">
            <a:extLst>
              <a:ext uri="{FF2B5EF4-FFF2-40B4-BE49-F238E27FC236}">
                <a16:creationId xmlns:a16="http://schemas.microsoft.com/office/drawing/2014/main" id="{9282C541-23EE-469D-A06B-4D0016D94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551" y="3823398"/>
            <a:ext cx="3164449" cy="21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urple and white sign with yellow letters&#10;&#10;Description automatically generated">
            <a:extLst>
              <a:ext uri="{FF2B5EF4-FFF2-40B4-BE49-F238E27FC236}">
                <a16:creationId xmlns:a16="http://schemas.microsoft.com/office/drawing/2014/main" id="{E76C9262-335D-3C0A-5D64-E258FFD2DB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851" y="6445874"/>
            <a:ext cx="862149" cy="42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4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244" y="2753518"/>
            <a:ext cx="8524875" cy="4313238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dirty="0"/>
              <a:t>Review</a:t>
            </a:r>
            <a:r>
              <a:rPr lang="zh-CN" altLang="en-US" sz="4400" dirty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1007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59E80-0DF8-3148-A994-63443D1BF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Glossary of Terms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5D093-7575-BA44-9759-2CF6D8E58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1091911"/>
            <a:ext cx="8524875" cy="4313238"/>
          </a:xfrm>
        </p:spPr>
        <p:txBody>
          <a:bodyPr/>
          <a:lstStyle/>
          <a:p>
            <a:r>
              <a:rPr lang="en-US" sz="1600" b="1" dirty="0"/>
              <a:t>Binary:</a:t>
            </a:r>
            <a:r>
              <a:rPr lang="en-US" sz="1600" dirty="0"/>
              <a:t> A binary is the output file generated after compiling a C or C++ program. The contents of the binary, such as functions and data, are loaded into memory with fixed addresses during execution.</a:t>
            </a:r>
            <a:br>
              <a:rPr lang="en-US" sz="1600" dirty="0"/>
            </a:br>
            <a:endParaRPr lang="en-US" sz="1600" dirty="0"/>
          </a:p>
          <a:p>
            <a:r>
              <a:rPr lang="en-US" sz="1600" b="1" dirty="0"/>
              <a:t>Stack:</a:t>
            </a:r>
            <a:r>
              <a:rPr lang="en-US" sz="1600" dirty="0"/>
              <a:t> The stack is a section of memory allocated for a program's execution, typically used for storing local variables and function call information. While the stack is traditionally static, modern operating systems can randomize its location in memory to enhance security.</a:t>
            </a:r>
            <a:br>
              <a:rPr lang="en-US" sz="1600" dirty="0"/>
            </a:br>
            <a:endParaRPr lang="en-US" sz="1600" dirty="0"/>
          </a:p>
          <a:p>
            <a:r>
              <a:rPr lang="en-US" sz="1600" b="1" dirty="0"/>
              <a:t>NX (Non-Executable):</a:t>
            </a:r>
            <a:r>
              <a:rPr lang="en-US" sz="1600" dirty="0"/>
              <a:t> A security feature in modern operating systems that enforces the separation of executable code and non-executable data. This prevents portions of memory that store data from being executed as code, mitigating certain types of attacks.</a:t>
            </a:r>
            <a:br>
              <a:rPr lang="en-US" sz="1600" dirty="0"/>
            </a:br>
            <a:endParaRPr lang="en-US" sz="1600" dirty="0"/>
          </a:p>
          <a:p>
            <a:r>
              <a:rPr lang="en-US" sz="1600" b="1" dirty="0"/>
              <a:t>ROP (Return-Oriented Programming):</a:t>
            </a:r>
            <a:r>
              <a:rPr lang="en-US" sz="1600" dirty="0"/>
              <a:t> A technique that exploits existing code fragments (called "gadgets") within a binary to execute arbitrary commands, bypassing security mechanisms that prevent code injection.</a:t>
            </a:r>
            <a:br>
              <a:rPr lang="en-US" sz="1600" dirty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88609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68D2A-26AE-7DFE-FE3E-FA399A620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EE9A6-3417-35EE-DC07-2DE272A41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Glossary of Terms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D983D-4F27-B738-0EEE-3A340ABE6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1091911"/>
            <a:ext cx="8524875" cy="4313238"/>
          </a:xfrm>
        </p:spPr>
        <p:txBody>
          <a:bodyPr/>
          <a:lstStyle/>
          <a:p>
            <a:r>
              <a:rPr lang="en-US" sz="1600" b="1" dirty="0" err="1"/>
              <a:t>libc</a:t>
            </a:r>
            <a:r>
              <a:rPr lang="en-US" sz="1600" b="1" dirty="0"/>
              <a:t>:</a:t>
            </a:r>
            <a:r>
              <a:rPr lang="en-US" sz="1600" dirty="0"/>
              <a:t> In dynamically linked binaries, the C standard library (</a:t>
            </a:r>
            <a:r>
              <a:rPr lang="en-US" sz="1600" dirty="0" err="1"/>
              <a:t>lib</a:t>
            </a:r>
            <a:r>
              <a:rPr lang="en-US" altLang="zh-CN" sz="1600" dirty="0" err="1"/>
              <a:t>c</a:t>
            </a:r>
            <a:r>
              <a:rPr lang="en-US" sz="1600" dirty="0"/>
              <a:t>) is not compiled directly into the binary. Instead, the program references a shared </a:t>
            </a:r>
            <a:r>
              <a:rPr lang="en-US" sz="1600" dirty="0" err="1"/>
              <a:t>lib</a:t>
            </a:r>
            <a:r>
              <a:rPr lang="en-US" altLang="zh-CN" sz="1600" dirty="0" err="1"/>
              <a:t>c</a:t>
            </a:r>
            <a:r>
              <a:rPr lang="en-US" sz="1600" dirty="0"/>
              <a:t> file loaded into memory at runtime, which contains implementations of standard functions like </a:t>
            </a:r>
            <a:r>
              <a:rPr lang="en-US" sz="1600" dirty="0" err="1"/>
              <a:t>printf</a:t>
            </a:r>
            <a:r>
              <a:rPr lang="en-US" sz="1600" dirty="0"/>
              <a:t> and malloc.</a:t>
            </a:r>
            <a:br>
              <a:rPr lang="en-US" sz="1600" dirty="0"/>
            </a:br>
            <a:endParaRPr lang="en-US" sz="1600" dirty="0"/>
          </a:p>
          <a:p>
            <a:r>
              <a:rPr lang="en-US" sz="1600" b="1" dirty="0"/>
              <a:t>ASLR (Address Space Layout Randomization):</a:t>
            </a:r>
            <a:r>
              <a:rPr lang="en-US" sz="1600" dirty="0"/>
              <a:t> A security mechanism in modern operating systems that randomizes the memory addresses of key components, including the stack and libraries like </a:t>
            </a:r>
            <a:r>
              <a:rPr lang="en-US" sz="1600" dirty="0" err="1"/>
              <a:t>libC</a:t>
            </a:r>
            <a:r>
              <a:rPr lang="en-US" sz="1600" dirty="0"/>
              <a:t>, each time a program is executed. This makes it more difficult for attackers to predict the location of exploitable code.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72615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2A4E-CDF2-2541-BB81-11FB515F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7CB9BF-DF04-D448-999C-190D45A1783C}"/>
              </a:ext>
            </a:extLst>
          </p:cNvPr>
          <p:cNvSpPr/>
          <p:nvPr/>
        </p:nvSpPr>
        <p:spPr>
          <a:xfrm>
            <a:off x="1565203" y="2354621"/>
            <a:ext cx="59897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Return-oriented programming </a:t>
            </a:r>
          </a:p>
          <a:p>
            <a:pPr algn="ctr"/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(ROP)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3031AA-2F52-536D-C92B-DBF410085609}"/>
              </a:ext>
            </a:extLst>
          </p:cNvPr>
          <p:cNvSpPr txBox="1">
            <a:spLocks/>
          </p:cNvSpPr>
          <p:nvPr/>
        </p:nvSpPr>
        <p:spPr>
          <a:xfrm>
            <a:off x="295275" y="859721"/>
            <a:ext cx="8524875" cy="4313238"/>
          </a:xfrm>
          <a:prstGeom prst="rect">
            <a:avLst/>
          </a:prstGeom>
        </p:spPr>
        <p:txBody>
          <a:bodyPr/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40000"/>
              </a:spcAft>
              <a:buFont typeface="Wingdings" charset="0"/>
              <a:buChar char="§"/>
              <a:defRPr kumimoji="1" sz="2000">
                <a:solidFill>
                  <a:schemeClr val="tx1"/>
                </a:solidFill>
                <a:latin typeface="+mn-lt"/>
                <a:ea typeface="宋体" charset="0"/>
                <a:cs typeface="+mn-cs"/>
              </a:defRPr>
            </a:lvl1pPr>
            <a:lvl2pPr marL="444500" indent="-261938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kumimoj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720725" indent="-274638" algn="l" rtl="0" eaLnBrk="0" fontAlgn="base" hangingPunct="0">
              <a:spcBef>
                <a:spcPct val="0"/>
              </a:spcBef>
              <a:spcAft>
                <a:spcPct val="40000"/>
              </a:spcAft>
              <a:buChar char="•"/>
              <a:defRPr kumimoj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987425" indent="-26511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kumimoj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1254125" indent="-265113" algn="l" rtl="0" eaLnBrk="0" fontAlgn="base" hangingPunct="0">
              <a:spcBef>
                <a:spcPct val="0"/>
              </a:spcBef>
              <a:spcAft>
                <a:spcPct val="40000"/>
              </a:spcAft>
              <a:buChar char="»"/>
              <a:defRPr kumimoj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17113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1685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6257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0829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4400" kern="0"/>
              <a:t>Review</a:t>
            </a:r>
            <a:r>
              <a:rPr lang="zh-CN" altLang="en-US" sz="4400" kern="0"/>
              <a:t> </a:t>
            </a:r>
            <a:endParaRPr lang="en-US" sz="4400" kern="0" dirty="0"/>
          </a:p>
        </p:txBody>
      </p:sp>
    </p:spTree>
    <p:extLst>
      <p:ext uri="{BB962C8B-B14F-4D97-AF65-F5344CB8AC3E}">
        <p14:creationId xmlns:p14="http://schemas.microsoft.com/office/powerpoint/2010/main" val="979876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ROP: The Main Idea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30" y="989577"/>
            <a:ext cx="6911621" cy="54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47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2A4E-CDF2-2541-BB81-11FB515F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7CB9BF-DF04-D448-999C-190D45A1783C}"/>
              </a:ext>
            </a:extLst>
          </p:cNvPr>
          <p:cNvSpPr/>
          <p:nvPr/>
        </p:nvSpPr>
        <p:spPr>
          <a:xfrm>
            <a:off x="1565203" y="2354621"/>
            <a:ext cx="59897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ret2libc Attack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88C9B8-624C-3B13-023D-160CE0FB79F0}"/>
              </a:ext>
            </a:extLst>
          </p:cNvPr>
          <p:cNvSpPr txBox="1">
            <a:spLocks/>
          </p:cNvSpPr>
          <p:nvPr/>
        </p:nvSpPr>
        <p:spPr>
          <a:xfrm>
            <a:off x="295275" y="819210"/>
            <a:ext cx="8524875" cy="4313238"/>
          </a:xfrm>
          <a:prstGeom prst="rect">
            <a:avLst/>
          </a:prstGeom>
        </p:spPr>
        <p:txBody>
          <a:bodyPr/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40000"/>
              </a:spcAft>
              <a:buFont typeface="Wingdings" charset="0"/>
              <a:buChar char="§"/>
              <a:defRPr kumimoji="1" sz="2000">
                <a:solidFill>
                  <a:schemeClr val="tx1"/>
                </a:solidFill>
                <a:latin typeface="+mn-lt"/>
                <a:ea typeface="宋体" charset="0"/>
                <a:cs typeface="+mn-cs"/>
              </a:defRPr>
            </a:lvl1pPr>
            <a:lvl2pPr marL="444500" indent="-261938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kumimoj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720725" indent="-274638" algn="l" rtl="0" eaLnBrk="0" fontAlgn="base" hangingPunct="0">
              <a:spcBef>
                <a:spcPct val="0"/>
              </a:spcBef>
              <a:spcAft>
                <a:spcPct val="40000"/>
              </a:spcAft>
              <a:buChar char="•"/>
              <a:defRPr kumimoj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987425" indent="-26511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 kumimoj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1254125" indent="-265113" algn="l" rtl="0" eaLnBrk="0" fontAlgn="base" hangingPunct="0">
              <a:spcBef>
                <a:spcPct val="0"/>
              </a:spcBef>
              <a:spcAft>
                <a:spcPct val="40000"/>
              </a:spcAft>
              <a:buChar char="»"/>
              <a:defRPr kumimoji="1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17113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1685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6257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0829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4400" kern="0"/>
              <a:t>Review</a:t>
            </a:r>
            <a:r>
              <a:rPr lang="zh-CN" altLang="en-US" sz="4400" kern="0"/>
              <a:t> </a:t>
            </a:r>
            <a:endParaRPr lang="en-US" sz="4400" kern="0" dirty="0"/>
          </a:p>
        </p:txBody>
      </p:sp>
    </p:spTree>
    <p:extLst>
      <p:ext uri="{BB962C8B-B14F-4D97-AF65-F5344CB8AC3E}">
        <p14:creationId xmlns:p14="http://schemas.microsoft.com/office/powerpoint/2010/main" val="1506677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2FCE4-7592-1747-805F-B812C61C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libc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61F00-FFE9-E84E-9A95-ABFED9703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 standard library </a:t>
            </a:r>
          </a:p>
          <a:p>
            <a:r>
              <a:rPr lang="en-US" dirty="0"/>
              <a:t>Provides functionality for string handling, mathematical computations, input/output processing, memory management, and several other operating system services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stdlib.h</a:t>
            </a:r>
            <a:r>
              <a:rPr lang="en-US" dirty="0"/>
              <a:t>&gt;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string.h</a:t>
            </a:r>
            <a:r>
              <a:rPr lang="en-US" dirty="0"/>
              <a:t>&gt;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FF035-D02F-3D41-B8B4-239ADF528361}"/>
              </a:ext>
            </a:extLst>
          </p:cNvPr>
          <p:cNvSpPr/>
          <p:nvPr/>
        </p:nvSpPr>
        <p:spPr>
          <a:xfrm>
            <a:off x="1032219" y="4475897"/>
            <a:ext cx="7050985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By obtaining these addresses in </a:t>
            </a:r>
            <a:r>
              <a:rPr lang="en-US" dirty="0" err="1"/>
              <a:t>libc</a:t>
            </a:r>
            <a:r>
              <a:rPr lang="en-US" dirty="0"/>
              <a:t>, we can simplify the exploit by reusing existing functions. One particularly useful function is system().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Locate the address of the </a:t>
            </a:r>
            <a:r>
              <a:rPr lang="en-US" b="1" dirty="0">
                <a:solidFill>
                  <a:srgbClr val="FF0000"/>
                </a:solidFill>
              </a:rPr>
              <a:t>system() </a:t>
            </a:r>
            <a:r>
              <a:rPr lang="en-US" b="1" dirty="0"/>
              <a:t>function.</a:t>
            </a:r>
          </a:p>
        </p:txBody>
      </p:sp>
    </p:spTree>
    <p:extLst>
      <p:ext uri="{BB962C8B-B14F-4D97-AF65-F5344CB8AC3E}">
        <p14:creationId xmlns:p14="http://schemas.microsoft.com/office/powerpoint/2010/main" val="99299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E918F-4180-4F4F-83B0-7F0113426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Ret2lib Shellcode Structure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7BA5E76-F5E0-0947-916F-C2E48690C1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397755"/>
              </p:ext>
            </p:extLst>
          </p:nvPr>
        </p:nvGraphicFramePr>
        <p:xfrm>
          <a:off x="300038" y="3794953"/>
          <a:ext cx="8524875" cy="148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24875">
                  <a:extLst>
                    <a:ext uri="{9D8B030D-6E8A-4147-A177-3AD203B41FA5}">
                      <a16:colId xmlns:a16="http://schemas.microsoft.com/office/drawing/2014/main" val="1118749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Dummy Characters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03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for System() in </a:t>
                      </a:r>
                      <a:r>
                        <a:rPr lang="en-US" dirty="0" err="1"/>
                        <a:t>libc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for Exit() function in </a:t>
                      </a:r>
                      <a:r>
                        <a:rPr lang="en-US" dirty="0" err="1"/>
                        <a:t>libc</a:t>
                      </a:r>
                      <a:r>
                        <a:rPr lang="en-US" dirty="0"/>
                        <a:t> (if you want to exit the program gracefully)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2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 for Command String (“e.g. /bin/</a:t>
                      </a:r>
                      <a:r>
                        <a:rPr lang="en-US" dirty="0" err="1"/>
                        <a:t>sh</a:t>
                      </a:r>
                      <a:r>
                        <a:rPr lang="en-US" dirty="0"/>
                        <a:t>”)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63934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8AFD2D-CD9E-A34E-BDE0-F939154474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843319"/>
              </p:ext>
            </p:extLst>
          </p:nvPr>
        </p:nvGraphicFramePr>
        <p:xfrm>
          <a:off x="1762539" y="1194272"/>
          <a:ext cx="6096000" cy="192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6508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Function Address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10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Return Address (Old EIP)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8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Arguments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933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434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BDF59-037C-DC4D-B6FB-EBE40338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Shutdown</a:t>
            </a:r>
            <a:r>
              <a:rPr lang="zh-CN" altLang="en-US" dirty="0"/>
              <a:t> </a:t>
            </a:r>
            <a:r>
              <a:rPr lang="en-US" altLang="zh-CN" dirty="0"/>
              <a:t>ASLR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1BCCD5-18A5-D443-B229-3B08A4239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235"/>
            <a:ext cx="9144000" cy="3325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5D6EEC-8FB3-EC4E-8076-3F9DA44BE4C2}"/>
              </a:ext>
            </a:extLst>
          </p:cNvPr>
          <p:cNvSpPr txBox="1"/>
          <p:nvPr/>
        </p:nvSpPr>
        <p:spPr>
          <a:xfrm>
            <a:off x="2584063" y="1368381"/>
            <a:ext cx="6559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Shutdown</a:t>
            </a:r>
            <a:r>
              <a:rPr lang="zh-CN" altLang="en-US" b="1" dirty="0"/>
              <a:t> </a:t>
            </a:r>
            <a:r>
              <a:rPr lang="en-US" altLang="zh-CN" b="1" dirty="0"/>
              <a:t>ASLR</a:t>
            </a:r>
            <a:r>
              <a:rPr lang="zh-CN" altLang="en-US" b="1" dirty="0"/>
              <a:t> </a:t>
            </a:r>
            <a:r>
              <a:rPr lang="en-US" altLang="zh-CN" b="1" dirty="0"/>
              <a:t>(</a:t>
            </a:r>
            <a:r>
              <a:rPr lang="en-US" dirty="0"/>
              <a:t>Address space layout randomization</a:t>
            </a:r>
            <a:r>
              <a:rPr lang="en-US" altLang="zh-CN" dirty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4060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Address Space Layout Randomization (ASLR)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9828" y="1031537"/>
            <a:ext cx="826776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dirty="0">
                <a:solidFill>
                  <a:srgbClr val="242729"/>
                </a:solidFill>
              </a:rPr>
              <a:t>Address Space Layout Randomization (ASLR) is a technology used to help prevent shellcode from being successful. </a:t>
            </a:r>
          </a:p>
          <a:p>
            <a:endParaRPr lang="en-US" dirty="0">
              <a:solidFill>
                <a:srgbClr val="242729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dirty="0">
                <a:solidFill>
                  <a:srgbClr val="242729"/>
                </a:solidFill>
              </a:rPr>
              <a:t>It does this by randomly offsetting the location of modules and certain in-memory structures. 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96" y="2782414"/>
            <a:ext cx="3178827" cy="393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82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0532" y="2544762"/>
            <a:ext cx="8524875" cy="4313238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4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PLT, GOT &amp; </a:t>
            </a:r>
            <a:r>
              <a:rPr lang="en-US" altLang="zh-CN" sz="44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Return-to-</a:t>
            </a:r>
            <a:r>
              <a:rPr lang="en-US" altLang="zh-CN" sz="4400" b="1" dirty="0" err="1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plt</a:t>
            </a:r>
            <a:r>
              <a:rPr lang="en-US" altLang="zh-CN" sz="4400" b="1" dirty="0"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Attack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8993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110CF-566F-6F44-BBC8-A5CF9A890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388" y="2583543"/>
            <a:ext cx="8520112" cy="6477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Bypassing ASLR/NX with Ret2PLT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419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492DB-E9E7-1D47-B95E-E6DD630C9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bypass ASLR/NX?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B97F36-59A7-5246-8F24-A550E988E906}"/>
              </a:ext>
            </a:extLst>
          </p:cNvPr>
          <p:cNvSpPr txBox="1"/>
          <p:nvPr/>
        </p:nvSpPr>
        <p:spPr>
          <a:xfrm>
            <a:off x="300038" y="1406769"/>
            <a:ext cx="875352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ASLR has been enabled, we no longer can be sure where the </a:t>
            </a:r>
            <a:r>
              <a:rPr lang="en-US" dirty="0" err="1"/>
              <a:t>libc</a:t>
            </a:r>
            <a:r>
              <a:rPr lang="en-US" dirty="0"/>
              <a:t> will be mapped at. </a:t>
            </a:r>
          </a:p>
          <a:p>
            <a:endParaRPr lang="en-US" dirty="0"/>
          </a:p>
          <a:p>
            <a:r>
              <a:rPr lang="en-US" dirty="0"/>
              <a:t>However, that begs the question: </a:t>
            </a:r>
            <a:r>
              <a:rPr lang="en-US" sz="2800" dirty="0">
                <a:solidFill>
                  <a:srgbClr val="FF0000"/>
                </a:solidFill>
              </a:rPr>
              <a:t>how does the binary know where the address of anything is now that they are randomized?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answer lies in something called the </a:t>
            </a:r>
            <a:r>
              <a:rPr lang="en-US" b="1" dirty="0"/>
              <a:t>Global Offset Table (GOT) </a:t>
            </a:r>
            <a:r>
              <a:rPr lang="en-US" dirty="0"/>
              <a:t>and the </a:t>
            </a:r>
            <a:r>
              <a:rPr lang="en-US" b="1" dirty="0"/>
              <a:t>Procedure Linkage Table (PLT)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606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97D49-5657-B145-AE3A-DD6E12B47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Call</a:t>
            </a:r>
            <a:r>
              <a:rPr lang="zh-CN" altLang="en-US" dirty="0"/>
              <a:t> </a:t>
            </a:r>
            <a:r>
              <a:rPr lang="en-US" altLang="zh-CN" dirty="0"/>
              <a:t>Function(s)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 err="1"/>
              <a:t>libc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54BB85-FEDC-474E-9FF6-08E7994D0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01" y="749300"/>
            <a:ext cx="6353456" cy="610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54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C9A5-2DE1-BD4E-AF53-93BD46DC3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Call</a:t>
            </a:r>
            <a:r>
              <a:rPr lang="zh-CN" altLang="en-US" dirty="0"/>
              <a:t> </a:t>
            </a:r>
            <a:r>
              <a:rPr lang="en-US" altLang="zh-CN" dirty="0"/>
              <a:t>Function(s)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 err="1"/>
              <a:t>libc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F049F-2CB3-4F49-929E-5F3AD2E80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435" y="638140"/>
            <a:ext cx="8733660" cy="58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38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2C6C8-02B4-8A47-8C2E-1207563B8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ASM CALL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AC7500-613E-FB43-AE38-1EA8F6E62017}"/>
              </a:ext>
            </a:extLst>
          </p:cNvPr>
          <p:cNvSpPr txBox="1"/>
          <p:nvPr/>
        </p:nvSpPr>
        <p:spPr>
          <a:xfrm>
            <a:off x="300038" y="1045029"/>
            <a:ext cx="5520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Call’s in ASM are ALWAYS to absolute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B251C5-B0CB-374B-BF9F-D403A4573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775" y="1993062"/>
            <a:ext cx="5461000" cy="279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0A610E-3432-5E4F-9100-EE8181E2B143}"/>
              </a:ext>
            </a:extLst>
          </p:cNvPr>
          <p:cNvSpPr/>
          <p:nvPr/>
        </p:nvSpPr>
        <p:spPr>
          <a:xfrm>
            <a:off x="680724" y="2965389"/>
            <a:ext cx="775874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How does it work with dynamic addresses for shared libraries?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70A12-E074-F545-9A46-CFD544CA4568}"/>
              </a:ext>
            </a:extLst>
          </p:cNvPr>
          <p:cNvSpPr/>
          <p:nvPr/>
        </p:nvSpPr>
        <p:spPr>
          <a:xfrm>
            <a:off x="1040659" y="3980719"/>
            <a:ext cx="703887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Solution: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“helper” at static location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Linux: the </a:t>
            </a:r>
            <a:r>
              <a:rPr lang="en-US" b="1" dirty="0"/>
              <a:t>Global Offset Table (GOT) </a:t>
            </a:r>
            <a:r>
              <a:rPr lang="en-US" dirty="0"/>
              <a:t>and the </a:t>
            </a:r>
            <a:r>
              <a:rPr lang="en-US" b="1" dirty="0"/>
              <a:t>Procedure Linkage Table (PLT)</a:t>
            </a:r>
            <a:r>
              <a:rPr lang="en-US" dirty="0"/>
              <a:t>.(they work together in tandem)</a:t>
            </a:r>
          </a:p>
        </p:txBody>
      </p:sp>
    </p:spTree>
    <p:extLst>
      <p:ext uri="{BB962C8B-B14F-4D97-AF65-F5344CB8AC3E}">
        <p14:creationId xmlns:p14="http://schemas.microsoft.com/office/powerpoint/2010/main" val="3964452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BA93-FC49-B341-990C-BC1300763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Offset Table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C1302C-C272-454F-BB0C-42EF35ECB567}"/>
              </a:ext>
            </a:extLst>
          </p:cNvPr>
          <p:cNvSpPr txBox="1"/>
          <p:nvPr/>
        </p:nvSpPr>
        <p:spPr>
          <a:xfrm>
            <a:off x="300038" y="884583"/>
            <a:ext cx="87445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 handle functions from dynamically loaded objects, the compiler assigns a space to store a list of pointers in the binary.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slot of the pointers to be filled in is called a </a:t>
            </a:r>
            <a:r>
              <a:rPr lang="en-US" b="1" dirty="0"/>
              <a:t>'relocation</a:t>
            </a:r>
            <a:r>
              <a:rPr lang="en-US" dirty="0"/>
              <a:t>' entry.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region of memory is marked readable to allow for the values for the entries to </a:t>
            </a:r>
            <a:r>
              <a:rPr lang="en-US" dirty="0">
                <a:solidFill>
                  <a:srgbClr val="FF0000"/>
                </a:solidFill>
              </a:rPr>
              <a:t>change during runtime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0DE825-FE90-D94C-BA52-B147C10EE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60" y="2651082"/>
            <a:ext cx="4168427" cy="3938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C18974-5D3E-1D4D-AC76-15E956EE1F39}"/>
              </a:ext>
            </a:extLst>
          </p:cNvPr>
          <p:cNvSpPr txBox="1"/>
          <p:nvPr/>
        </p:nvSpPr>
        <p:spPr>
          <a:xfrm>
            <a:off x="2365514" y="6524824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ret2plt.c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A8A0E3-E57E-164D-95DA-F851DEC2CE80}"/>
              </a:ext>
            </a:extLst>
          </p:cNvPr>
          <p:cNvSpPr/>
          <p:nvPr/>
        </p:nvSpPr>
        <p:spPr>
          <a:xfrm>
            <a:off x="3460686" y="6596390"/>
            <a:ext cx="4084982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100" dirty="0" err="1"/>
              <a:t>gcc</a:t>
            </a:r>
            <a:r>
              <a:rPr lang="en-US" sz="1100" dirty="0"/>
              <a:t> ret2plt.c -m32 -o ret2plt -no-pie -</a:t>
            </a:r>
            <a:r>
              <a:rPr lang="en-US" sz="1100" dirty="0" err="1"/>
              <a:t>fno</a:t>
            </a:r>
            <a:r>
              <a:rPr lang="en-US" sz="1100" dirty="0"/>
              <a:t>-stack-protector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6F3795-44F5-1F47-8DE9-6BB605510EDF}"/>
              </a:ext>
            </a:extLst>
          </p:cNvPr>
          <p:cNvSpPr/>
          <p:nvPr/>
        </p:nvSpPr>
        <p:spPr>
          <a:xfrm>
            <a:off x="5072887" y="2940267"/>
            <a:ext cx="40849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24292E"/>
                </a:solidFill>
                <a:latin typeface="-apple-system"/>
              </a:rPr>
              <a:t>We can take a look at the '.got' segment of the binary with </a:t>
            </a:r>
            <a:r>
              <a:rPr lang="en-US" sz="1200" b="1" dirty="0" err="1">
                <a:solidFill>
                  <a:srgbClr val="24292E"/>
                </a:solidFill>
                <a:latin typeface="-apple-system"/>
              </a:rPr>
              <a:t>readelf</a:t>
            </a:r>
            <a:r>
              <a:rPr lang="en-US" sz="1200" b="1" dirty="0">
                <a:solidFill>
                  <a:srgbClr val="24292E"/>
                </a:solidFill>
                <a:latin typeface="-apple-system"/>
              </a:rPr>
              <a:t>.</a:t>
            </a:r>
          </a:p>
          <a:p>
            <a:br>
              <a:rPr lang="en-US" dirty="0">
                <a:solidFill>
                  <a:srgbClr val="24292E"/>
                </a:solidFill>
                <a:latin typeface="-apple-system"/>
              </a:rPr>
            </a:br>
            <a:endParaRPr lang="en-US" b="0" i="0" dirty="0">
              <a:solidFill>
                <a:srgbClr val="24292E"/>
              </a:solidFill>
              <a:effectLst/>
              <a:latin typeface="-apple-system"/>
            </a:endParaRPr>
          </a:p>
        </p:txBody>
      </p:sp>
      <p:pic>
        <p:nvPicPr>
          <p:cNvPr id="11" name="Picture 10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E67CCBD7-0E48-344B-A241-01C20735B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60" y="3429000"/>
            <a:ext cx="3860248" cy="139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37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CFBD4-ABEC-AF4B-BE17-1AA4C7428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Offset Table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" name="Picture 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5CA619CD-8C6E-0B4B-BC6C-8768802A8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8" y="1030044"/>
            <a:ext cx="7055556" cy="25522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7C8E8A-8ED9-AF49-BC5A-1A25662351A1}"/>
              </a:ext>
            </a:extLst>
          </p:cNvPr>
          <p:cNvSpPr/>
          <p:nvPr/>
        </p:nvSpPr>
        <p:spPr bwMode="auto">
          <a:xfrm>
            <a:off x="300038" y="2549562"/>
            <a:ext cx="5745760" cy="21515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7841E-89E9-3B4E-90A0-B49C344E978A}"/>
              </a:ext>
            </a:extLst>
          </p:cNvPr>
          <p:cNvSpPr/>
          <p:nvPr/>
        </p:nvSpPr>
        <p:spPr>
          <a:xfrm>
            <a:off x="166743" y="3710672"/>
            <a:ext cx="76755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4292E"/>
                </a:solidFill>
                <a:latin typeface="-apple-system"/>
              </a:rPr>
              <a:t>Let's take the read entry in the GOT as an example. If we hop onto </a:t>
            </a:r>
            <a:r>
              <a:rPr lang="en-US" dirty="0" err="1">
                <a:solidFill>
                  <a:srgbClr val="24292E"/>
                </a:solidFill>
                <a:latin typeface="-apple-system"/>
              </a:rPr>
              <a:t>gdb</a:t>
            </a:r>
            <a:r>
              <a:rPr lang="en-US" dirty="0">
                <a:solidFill>
                  <a:srgbClr val="24292E"/>
                </a:solidFill>
                <a:latin typeface="-apple-system"/>
              </a:rPr>
              <a:t>, and open the binary in the debugger 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without running it</a:t>
            </a:r>
            <a:r>
              <a:rPr lang="en-US" dirty="0">
                <a:solidFill>
                  <a:srgbClr val="24292E"/>
                </a:solidFill>
                <a:latin typeface="-apple-system"/>
              </a:rPr>
              <a:t>, we can examine what is in the GOT initially.</a:t>
            </a:r>
            <a:endParaRPr lang="en-US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EAF6AB2E-58EF-1743-8982-FEF9A0DD2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88" y="4854712"/>
            <a:ext cx="4246143" cy="6854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55E2EDC-E485-2649-900E-3BBB573C570E}"/>
              </a:ext>
            </a:extLst>
          </p:cNvPr>
          <p:cNvSpPr txBox="1"/>
          <p:nvPr/>
        </p:nvSpPr>
        <p:spPr>
          <a:xfrm>
            <a:off x="462576" y="5540188"/>
            <a:ext cx="7771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0x08048346: An address within the Procedure Linkage Table (PLT)</a:t>
            </a:r>
          </a:p>
        </p:txBody>
      </p:sp>
    </p:spTree>
    <p:extLst>
      <p:ext uri="{BB962C8B-B14F-4D97-AF65-F5344CB8AC3E}">
        <p14:creationId xmlns:p14="http://schemas.microsoft.com/office/powerpoint/2010/main" val="2909648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CFBD4-ABEC-AF4B-BE17-1AA4C7428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Offset Table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" name="Picture 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5CA619CD-8C6E-0B4B-BC6C-8768802A8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8" y="1030044"/>
            <a:ext cx="7055556" cy="25522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7C8E8A-8ED9-AF49-BC5A-1A25662351A1}"/>
              </a:ext>
            </a:extLst>
          </p:cNvPr>
          <p:cNvSpPr/>
          <p:nvPr/>
        </p:nvSpPr>
        <p:spPr bwMode="auto">
          <a:xfrm>
            <a:off x="300038" y="2549562"/>
            <a:ext cx="5745760" cy="21515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7841E-89E9-3B4E-90A0-B49C344E978A}"/>
              </a:ext>
            </a:extLst>
          </p:cNvPr>
          <p:cNvSpPr/>
          <p:nvPr/>
        </p:nvSpPr>
        <p:spPr>
          <a:xfrm>
            <a:off x="166743" y="3710672"/>
            <a:ext cx="76755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If we run it and </a:t>
            </a:r>
            <a:r>
              <a:rPr lang="en-US" dirty="0">
                <a:solidFill>
                  <a:srgbClr val="FF0000"/>
                </a:solidFill>
              </a:rPr>
              <a:t>break just before the program ends</a:t>
            </a:r>
            <a:r>
              <a:rPr lang="en-US" dirty="0"/>
              <a:t>, we can see that the value in the GOT is completely different and now points somewhere in </a:t>
            </a:r>
            <a:r>
              <a:rPr lang="en-US" dirty="0" err="1"/>
              <a:t>libc</a:t>
            </a:r>
            <a:r>
              <a:rPr lang="en-US" dirty="0"/>
              <a:t>.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34AD1F3-0550-5043-84DF-F9556EB82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234" y="5234529"/>
            <a:ext cx="4673976" cy="77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96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67165-C2E8-4A4B-BA68-74D9DE710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Linkage Table (PLT)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1679BF-3B6F-C642-B0E4-1E63486C49FC}"/>
              </a:ext>
            </a:extLst>
          </p:cNvPr>
          <p:cNvSpPr txBox="1"/>
          <p:nvPr/>
        </p:nvSpPr>
        <p:spPr>
          <a:xfrm>
            <a:off x="462578" y="1054249"/>
            <a:ext cx="747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you use a </a:t>
            </a:r>
            <a:r>
              <a:rPr lang="en-US" dirty="0" err="1"/>
              <a:t>libc</a:t>
            </a:r>
            <a:r>
              <a:rPr lang="en-US" dirty="0"/>
              <a:t> function in your code, the compiler does not directly call that function but calls a PLT stub instead. </a:t>
            </a:r>
          </a:p>
          <a:p>
            <a:endParaRPr lang="en-US" dirty="0"/>
          </a:p>
          <a:p>
            <a:r>
              <a:rPr lang="en-US" dirty="0"/>
              <a:t>Let's take a look at the disassembly of the read function in PLT.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810F8049-7816-924A-80E6-A03210DF4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694" y="2545237"/>
            <a:ext cx="5638800" cy="133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69C5EC-F6ED-6E4B-80C0-FA436B6AEAED}"/>
              </a:ext>
            </a:extLst>
          </p:cNvPr>
          <p:cNvSpPr/>
          <p:nvPr/>
        </p:nvSpPr>
        <p:spPr>
          <a:xfrm>
            <a:off x="161364" y="4045944"/>
            <a:ext cx="8821272" cy="20928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24292E"/>
                </a:solidFill>
                <a:latin typeface="-apple-system"/>
              </a:rPr>
              <a:t>Here's what's going on here when the function is run for the first time: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The </a:t>
            </a:r>
            <a:r>
              <a:rPr lang="en-US" sz="1600" dirty="0" err="1"/>
              <a:t>read@plt</a:t>
            </a:r>
            <a:r>
              <a:rPr lang="en-US" sz="1600" dirty="0"/>
              <a:t> function is called.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Execution reaches the </a:t>
            </a:r>
            <a:r>
              <a:rPr lang="en-US" sz="1600" dirty="0" err="1"/>
              <a:t>jmp</a:t>
            </a:r>
            <a:r>
              <a:rPr lang="en-US" sz="1600" dirty="0"/>
              <a:t> instruction at address 0x804a00c, and it jumps to the memory address stored there. This address is the GOT entry for the read function.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Initially, the GOT contains the address 0x08048346, so the program continues executing the next instruction in </a:t>
            </a:r>
            <a:r>
              <a:rPr lang="en-US" sz="1600" dirty="0" err="1"/>
              <a:t>read@plt</a:t>
            </a:r>
            <a:r>
              <a:rPr lang="en-US" sz="1600" dirty="0"/>
              <a:t>.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The dynamic loader then updates the GOT with the actual address of the read function.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Finally, execution proceeds with the resolved address.</a:t>
            </a:r>
            <a:endParaRPr lang="en-US" sz="1800" b="0" i="0" dirty="0">
              <a:solidFill>
                <a:srgbClr val="24292E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573195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67F12-BEA7-BF4E-9CD6-F435115D5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Linkage Table (PLT)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FC3BFE-B5D7-B341-A897-8F47F3847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756" y="749300"/>
            <a:ext cx="6024675" cy="580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11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27688-0334-944D-BF4A-3204AB8F3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Linkage Table (PLT)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8C5B2C-A5DC-5042-AEAF-5F2A909CE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75" y="749300"/>
            <a:ext cx="4673600" cy="3886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FBAE7A-CBFF-9E4D-B510-9BA72FB2A625}"/>
              </a:ext>
            </a:extLst>
          </p:cNvPr>
          <p:cNvSpPr/>
          <p:nvPr/>
        </p:nvSpPr>
        <p:spPr>
          <a:xfrm>
            <a:off x="1478519" y="4804807"/>
            <a:ext cx="22797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How does it work?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4B9A82-A6EB-AD49-9E94-14D20BE803F3}"/>
              </a:ext>
            </a:extLst>
          </p:cNvPr>
          <p:cNvSpPr/>
          <p:nvPr/>
        </p:nvSpPr>
        <p:spPr>
          <a:xfrm>
            <a:off x="1478519" y="5374225"/>
            <a:ext cx="6569505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/>
              <a:t>C</a:t>
            </a:r>
            <a:r>
              <a:rPr lang="en-US" dirty="0"/>
              <a:t>all system is actually a call to </a:t>
            </a:r>
            <a:r>
              <a:rPr lang="en-US" dirty="0" err="1"/>
              <a:t>system@plt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PLT resolves </a:t>
            </a:r>
            <a:r>
              <a:rPr lang="en-US" dirty="0" err="1"/>
              <a:t>system@libc</a:t>
            </a:r>
            <a:r>
              <a:rPr lang="en-US" dirty="0"/>
              <a:t> at runtime.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PLT stores the resolved address of </a:t>
            </a:r>
            <a:r>
              <a:rPr lang="en-US" dirty="0" err="1"/>
              <a:t>system@libc</a:t>
            </a:r>
            <a:r>
              <a:rPr lang="en-US" dirty="0"/>
              <a:t> in </a:t>
            </a:r>
            <a:r>
              <a:rPr lang="en-US" dirty="0" err="1"/>
              <a:t>system@got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6412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110D8-94A0-D844-BCD8-DC2330994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System() Function in </a:t>
            </a:r>
            <a:r>
              <a:rPr lang="en-US" dirty="0" err="1"/>
              <a:t>libc</a:t>
            </a:r>
            <a:r>
              <a:rPr lang="en-US" dirty="0"/>
              <a:t> with PLT, GOT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F58DE6-EA60-0846-8B89-1BEE9F4F7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90" y="1096735"/>
            <a:ext cx="8232810" cy="530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42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22A66-E213-664E-ADCC-0BEE2C93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System() Function in </a:t>
            </a:r>
            <a:r>
              <a:rPr lang="en-US" dirty="0" err="1"/>
              <a:t>libc</a:t>
            </a:r>
            <a:r>
              <a:rPr lang="en-US" dirty="0"/>
              <a:t> with PLT, GOT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74A139-F542-6148-8C27-6687C5856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51" y="749300"/>
            <a:ext cx="8627349" cy="571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92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0FE43-BF42-D049-8D11-C0003C65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System() Function in </a:t>
            </a:r>
            <a:r>
              <a:rPr lang="en-US" dirty="0" err="1"/>
              <a:t>libc</a:t>
            </a:r>
            <a:r>
              <a:rPr lang="en-US" dirty="0"/>
              <a:t> with PLT, GOT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F1F2FF-EAA0-DD46-B0C2-F40BDB8A7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0" y="749299"/>
            <a:ext cx="8923180" cy="532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584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48284-79DF-B74B-81A3-373F07D39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Lazy Binding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1D690F-8503-F447-9731-FAD0A3ACB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5" y="749300"/>
            <a:ext cx="5327375" cy="34350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1F1568-4F5C-084B-B275-E9FD80B7B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967" y="4247115"/>
            <a:ext cx="4371033" cy="2610885"/>
          </a:xfrm>
          <a:prstGeom prst="rect">
            <a:avLst/>
          </a:prstGeom>
        </p:spPr>
      </p:pic>
      <p:sp>
        <p:nvSpPr>
          <p:cNvPr id="5" name="Left Arrow 4">
            <a:extLst>
              <a:ext uri="{FF2B5EF4-FFF2-40B4-BE49-F238E27FC236}">
                <a16:creationId xmlns:a16="http://schemas.microsoft.com/office/drawing/2014/main" id="{EBC9DE5F-6DCC-D244-A444-C61E85E02C4F}"/>
              </a:ext>
            </a:extLst>
          </p:cNvPr>
          <p:cNvSpPr/>
          <p:nvPr/>
        </p:nvSpPr>
        <p:spPr bwMode="auto">
          <a:xfrm>
            <a:off x="5334213" y="2964263"/>
            <a:ext cx="1327844" cy="813917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907BD6-2B83-0B46-9EA7-BF473DC4799F}"/>
              </a:ext>
            </a:extLst>
          </p:cNvPr>
          <p:cNvSpPr txBox="1"/>
          <p:nvPr/>
        </p:nvSpPr>
        <p:spPr>
          <a:xfrm>
            <a:off x="5797899" y="2732837"/>
            <a:ext cx="3089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time calling system()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F4DAB9-D30E-984D-BC47-435379AAE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340" y="0"/>
            <a:ext cx="2617660" cy="2732837"/>
          </a:xfrm>
          <a:prstGeom prst="rect">
            <a:avLst/>
          </a:prstGeom>
        </p:spPr>
      </p:pic>
      <p:sp>
        <p:nvSpPr>
          <p:cNvPr id="9" name="Left Arrow 8">
            <a:extLst>
              <a:ext uri="{FF2B5EF4-FFF2-40B4-BE49-F238E27FC236}">
                <a16:creationId xmlns:a16="http://schemas.microsoft.com/office/drawing/2014/main" id="{7B0D3CDC-D892-D64E-82F8-75B24ED9205B}"/>
              </a:ext>
            </a:extLst>
          </p:cNvPr>
          <p:cNvSpPr/>
          <p:nvPr/>
        </p:nvSpPr>
        <p:spPr bwMode="auto">
          <a:xfrm rot="10800000">
            <a:off x="3445123" y="5959514"/>
            <a:ext cx="1327844" cy="813917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3A0A96-667C-9847-B4FB-D80FFB0BCC54}"/>
              </a:ext>
            </a:extLst>
          </p:cNvPr>
          <p:cNvSpPr txBox="1"/>
          <p:nvPr/>
        </p:nvSpPr>
        <p:spPr>
          <a:xfrm>
            <a:off x="1723734" y="5559404"/>
            <a:ext cx="3142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After the first system() call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6ABDB9-E357-8847-8098-46666448E888}"/>
              </a:ext>
            </a:extLst>
          </p:cNvPr>
          <p:cNvSpPr txBox="1"/>
          <p:nvPr/>
        </p:nvSpPr>
        <p:spPr>
          <a:xfrm>
            <a:off x="5345554" y="5482461"/>
            <a:ext cx="131650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err="1"/>
              <a:t>system@libc</a:t>
            </a:r>
            <a:endParaRPr lang="en-US" sz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FCD478-8E6C-1F4E-9CAE-464F109A078A}"/>
              </a:ext>
            </a:extLst>
          </p:cNvPr>
          <p:cNvSpPr/>
          <p:nvPr/>
        </p:nvSpPr>
        <p:spPr bwMode="auto">
          <a:xfrm>
            <a:off x="4886793" y="5792675"/>
            <a:ext cx="2623279" cy="75802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696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8CFCD-00CC-B345-97B5-EF7A1298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Bypass</a:t>
            </a:r>
            <a:r>
              <a:rPr lang="zh-CN" altLang="en-US" dirty="0"/>
              <a:t> </a:t>
            </a:r>
            <a:r>
              <a:rPr lang="en-US" altLang="zh-CN" dirty="0"/>
              <a:t>ASLR/NX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Ret2plt</a:t>
            </a:r>
            <a:r>
              <a:rPr lang="zh-CN" altLang="en-US" dirty="0"/>
              <a:t> </a:t>
            </a:r>
            <a:r>
              <a:rPr lang="en-US" altLang="zh-CN" dirty="0"/>
              <a:t>Attack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F9D6BC-C783-E747-88D8-315CAB659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8" y="1201406"/>
            <a:ext cx="5814849" cy="2656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9FD92F-B708-C941-B76C-1D04BB1CCF45}"/>
              </a:ext>
            </a:extLst>
          </p:cNvPr>
          <p:cNvSpPr txBox="1"/>
          <p:nvPr/>
        </p:nvSpPr>
        <p:spPr>
          <a:xfrm>
            <a:off x="2071597" y="1719110"/>
            <a:ext cx="6160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Enable</a:t>
            </a:r>
            <a:r>
              <a:rPr lang="zh-CN" altLang="en-US" b="1" dirty="0"/>
              <a:t> </a:t>
            </a:r>
            <a:r>
              <a:rPr lang="en-US" altLang="zh-CN" b="1" dirty="0"/>
              <a:t>ASLR</a:t>
            </a:r>
            <a:r>
              <a:rPr lang="zh-CN" altLang="en-US" b="1" dirty="0"/>
              <a:t> </a:t>
            </a:r>
            <a:r>
              <a:rPr lang="en-US" altLang="zh-CN" b="1" dirty="0"/>
              <a:t>(</a:t>
            </a:r>
            <a:r>
              <a:rPr lang="en-US" dirty="0"/>
              <a:t>Address space layout randomization</a:t>
            </a:r>
            <a:r>
              <a:rPr lang="en-US" altLang="zh-CN" dirty="0"/>
              <a:t>)</a:t>
            </a:r>
            <a:endParaRPr lang="en-US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50159E-B0C3-3140-B943-85A437015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237" y="2270788"/>
            <a:ext cx="4551904" cy="43008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723286-661B-BB43-91F1-8EAC2D9A7386}"/>
              </a:ext>
            </a:extLst>
          </p:cNvPr>
          <p:cNvSpPr txBox="1"/>
          <p:nvPr/>
        </p:nvSpPr>
        <p:spPr>
          <a:xfrm>
            <a:off x="5848141" y="6171518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dirty="0"/>
              <a:t>et</a:t>
            </a:r>
            <a:r>
              <a:rPr lang="en-US" altLang="zh-CN" dirty="0"/>
              <a:t>2plt.c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926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8CFCD-00CC-B345-97B5-EF7A1298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Bypass</a:t>
            </a:r>
            <a:r>
              <a:rPr lang="zh-CN" altLang="en-US" dirty="0"/>
              <a:t> </a:t>
            </a:r>
            <a:r>
              <a:rPr lang="en-US" altLang="zh-CN" dirty="0"/>
              <a:t>ASLR/NX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Ret2plt</a:t>
            </a:r>
            <a:r>
              <a:rPr lang="zh-CN" altLang="en-US" dirty="0"/>
              <a:t> </a:t>
            </a:r>
            <a:r>
              <a:rPr lang="en-US" altLang="zh-CN" dirty="0"/>
              <a:t>Attack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50159E-B0C3-3140-B943-85A437015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93" y="884115"/>
            <a:ext cx="4551904" cy="43008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723286-661B-BB43-91F1-8EAC2D9A7386}"/>
              </a:ext>
            </a:extLst>
          </p:cNvPr>
          <p:cNvSpPr txBox="1"/>
          <p:nvPr/>
        </p:nvSpPr>
        <p:spPr>
          <a:xfrm>
            <a:off x="5596932" y="4855184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dirty="0"/>
              <a:t>et</a:t>
            </a:r>
            <a:r>
              <a:rPr lang="en-US" altLang="zh-CN" dirty="0"/>
              <a:t>2plt.c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6C019E-2029-E046-936B-C86767260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5635869"/>
            <a:ext cx="8394700" cy="228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E66FE0-EFAE-744C-8FF5-2627921740C2}"/>
              </a:ext>
            </a:extLst>
          </p:cNvPr>
          <p:cNvSpPr/>
          <p:nvPr/>
        </p:nvSpPr>
        <p:spPr bwMode="auto">
          <a:xfrm>
            <a:off x="5406013" y="5635868"/>
            <a:ext cx="813917" cy="228601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5EB89E2-2E1D-2243-A56A-2AA69EEEF5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771700"/>
              </p:ext>
            </p:extLst>
          </p:nvPr>
        </p:nvGraphicFramePr>
        <p:xfrm>
          <a:off x="4557713" y="6062164"/>
          <a:ext cx="8524874" cy="365760"/>
        </p:xfrm>
        <a:graphic>
          <a:graphicData uri="http://schemas.openxmlformats.org/drawingml/2006/table">
            <a:tbl>
              <a:tblPr/>
              <a:tblGrid>
                <a:gridCol w="1008869">
                  <a:extLst>
                    <a:ext uri="{9D8B030D-6E8A-4147-A177-3AD203B41FA5}">
                      <a16:colId xmlns:a16="http://schemas.microsoft.com/office/drawing/2014/main" val="3464943857"/>
                    </a:ext>
                  </a:extLst>
                </a:gridCol>
                <a:gridCol w="7516005">
                  <a:extLst>
                    <a:ext uri="{9D8B030D-6E8A-4147-A177-3AD203B41FA5}">
                      <a16:colId xmlns:a16="http://schemas.microsoft.com/office/drawing/2014/main" val="2984548949"/>
                    </a:ext>
                  </a:extLst>
                </a:gridCol>
              </a:tblGrid>
              <a:tr h="290667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rgbClr val="FF0000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PIE</a:t>
                      </a:r>
                      <a:endParaRPr lang="en-US" sz="180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Position independent executable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298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27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AAA9E-FFD4-7347-A40E-B83901616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Check</a:t>
            </a:r>
            <a:r>
              <a:rPr lang="zh-CN" altLang="en-US" dirty="0"/>
              <a:t> </a:t>
            </a:r>
            <a:r>
              <a:rPr lang="en-US" altLang="zh-CN" dirty="0"/>
              <a:t>PLT</a:t>
            </a:r>
            <a:r>
              <a:rPr lang="zh-CN" altLang="en-US" dirty="0"/>
              <a:t> </a:t>
            </a:r>
            <a:r>
              <a:rPr lang="en-US" altLang="zh-CN" dirty="0"/>
              <a:t>stub</a:t>
            </a:r>
            <a:r>
              <a:rPr lang="zh-CN" altLang="en-US" dirty="0"/>
              <a:t> </a:t>
            </a:r>
            <a:r>
              <a:rPr lang="en-US" altLang="zh-CN" dirty="0"/>
              <a:t>Address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0AABF6-FC77-4C48-AE85-B6684C8C3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935" y="749300"/>
            <a:ext cx="4312795" cy="6089450"/>
          </a:xfrm>
          <a:prstGeom prst="rect">
            <a:avLst/>
          </a:prstGeom>
        </p:spPr>
      </p:pic>
      <p:pic>
        <p:nvPicPr>
          <p:cNvPr id="8" name="Picture 7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EC0FCED9-C389-158B-9988-07016E8E0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935" y="2953062"/>
            <a:ext cx="4180233" cy="39310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1DD00C-4C75-284B-859D-BA0C3B112C00}"/>
              </a:ext>
            </a:extLst>
          </p:cNvPr>
          <p:cNvSpPr/>
          <p:nvPr/>
        </p:nvSpPr>
        <p:spPr bwMode="auto">
          <a:xfrm>
            <a:off x="2192935" y="2953062"/>
            <a:ext cx="4312795" cy="3904938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219EE8D7-7235-804D-B7F8-C3EFBD8C6813}"/>
              </a:ext>
            </a:extLst>
          </p:cNvPr>
          <p:cNvSpPr/>
          <p:nvPr/>
        </p:nvSpPr>
        <p:spPr bwMode="auto">
          <a:xfrm rot="10800000">
            <a:off x="1591922" y="5588221"/>
            <a:ext cx="479685" cy="359764"/>
          </a:xfrm>
          <a:prstGeom prst="lef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541832-230D-0342-9F02-529CC361D983}"/>
              </a:ext>
            </a:extLst>
          </p:cNvPr>
          <p:cNvSpPr txBox="1"/>
          <p:nvPr/>
        </p:nvSpPr>
        <p:spPr>
          <a:xfrm>
            <a:off x="150638" y="4880335"/>
            <a:ext cx="1981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0x08049070</a:t>
            </a:r>
          </a:p>
          <a:p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 err="1"/>
              <a:t>system@plt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3014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EFB27-C297-9D4D-B40D-43886C10C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 dirty="0"/>
              <a:t>Find</a:t>
            </a:r>
            <a:r>
              <a:rPr lang="zh-CN" altLang="en-US" sz="2400" dirty="0"/>
              <a:t> </a:t>
            </a:r>
            <a:r>
              <a:rPr lang="en-US" altLang="zh-CN" sz="2400" dirty="0"/>
              <a:t>Useable</a:t>
            </a:r>
            <a:r>
              <a:rPr lang="zh-CN" altLang="en-US" sz="2400" dirty="0"/>
              <a:t> </a:t>
            </a:r>
            <a:r>
              <a:rPr lang="en-US" altLang="zh-CN" sz="2400" dirty="0"/>
              <a:t>String</a:t>
            </a:r>
            <a:r>
              <a:rPr lang="zh-CN" altLang="en-US" sz="2400" dirty="0"/>
              <a:t> </a:t>
            </a:r>
            <a:r>
              <a:rPr lang="en-US" altLang="zh-CN" sz="2400" dirty="0"/>
              <a:t>as</a:t>
            </a:r>
            <a:r>
              <a:rPr lang="zh-CN" altLang="en-US" sz="2400" dirty="0"/>
              <a:t> </a:t>
            </a:r>
            <a:r>
              <a:rPr lang="en-US" altLang="zh-CN" sz="2400" dirty="0"/>
              <a:t>Parameter</a:t>
            </a:r>
            <a:r>
              <a:rPr lang="zh-CN" altLang="en-US" sz="2400" dirty="0"/>
              <a:t> </a:t>
            </a:r>
            <a:r>
              <a:rPr lang="en-US" altLang="zh-CN" sz="2400" dirty="0"/>
              <a:t>for</a:t>
            </a:r>
            <a:r>
              <a:rPr lang="zh-CN" altLang="en-US" sz="2400" dirty="0"/>
              <a:t> </a:t>
            </a:r>
            <a:r>
              <a:rPr lang="en-US" altLang="zh-CN" sz="2400" dirty="0"/>
              <a:t>System()</a:t>
            </a:r>
            <a:r>
              <a:rPr lang="zh-CN" altLang="en-US" sz="2400" dirty="0"/>
              <a:t> </a:t>
            </a:r>
            <a:r>
              <a:rPr lang="en-US" altLang="zh-CN" sz="2400" dirty="0"/>
              <a:t>function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D63C9-D88E-8E43-B412-43706CAF2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895" y="685110"/>
            <a:ext cx="3068808" cy="61728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AD8DBF-9166-5141-8604-333E886A5438}"/>
              </a:ext>
            </a:extLst>
          </p:cNvPr>
          <p:cNvSpPr/>
          <p:nvPr/>
        </p:nvSpPr>
        <p:spPr bwMode="auto">
          <a:xfrm>
            <a:off x="3207896" y="3057992"/>
            <a:ext cx="3068808" cy="224854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E5A8E9AD-9ECF-E94D-A825-908392EC02F6}"/>
              </a:ext>
            </a:extLst>
          </p:cNvPr>
          <p:cNvSpPr/>
          <p:nvPr/>
        </p:nvSpPr>
        <p:spPr bwMode="auto">
          <a:xfrm rot="10800000">
            <a:off x="2488367" y="2990537"/>
            <a:ext cx="479685" cy="359764"/>
          </a:xfrm>
          <a:prstGeom prst="lef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1C4674-77D2-4541-A251-322ED9B32A86}"/>
              </a:ext>
            </a:extLst>
          </p:cNvPr>
          <p:cNvSpPr txBox="1"/>
          <p:nvPr/>
        </p:nvSpPr>
        <p:spPr>
          <a:xfrm>
            <a:off x="150638" y="2574960"/>
            <a:ext cx="2817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The sheep are blue, but you see r</a:t>
            </a:r>
            <a:r>
              <a:rPr lang="en-US" altLang="zh-CN" b="1" dirty="0">
                <a:solidFill>
                  <a:srgbClr val="FF0000"/>
                </a:solidFill>
              </a:rPr>
              <a:t>ed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6A8714-0B79-3C4C-85CA-659882388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24" y="3982178"/>
            <a:ext cx="5549900" cy="23114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BDDEA6D-2A82-A74B-9204-10E2ACBAE3B5}"/>
              </a:ext>
            </a:extLst>
          </p:cNvPr>
          <p:cNvSpPr/>
          <p:nvPr/>
        </p:nvSpPr>
        <p:spPr bwMode="auto">
          <a:xfrm>
            <a:off x="3209664" y="675011"/>
            <a:ext cx="3068808" cy="224854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2288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8FC0E-109E-AA6B-DB42-9313D5CCE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57FFC57A-7A3F-EF3D-741F-FFEBB19EA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159" y="722923"/>
            <a:ext cx="4756841" cy="60795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53886A-3512-0C6F-F946-1E2DBFBBD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 dirty="0"/>
              <a:t>Find</a:t>
            </a:r>
            <a:r>
              <a:rPr lang="zh-CN" altLang="en-US" sz="2400" dirty="0"/>
              <a:t> </a:t>
            </a:r>
            <a:r>
              <a:rPr lang="en-US" altLang="zh-CN" sz="2400" dirty="0"/>
              <a:t>Useable</a:t>
            </a:r>
            <a:r>
              <a:rPr lang="zh-CN" altLang="en-US" sz="2400" dirty="0"/>
              <a:t> </a:t>
            </a:r>
            <a:r>
              <a:rPr lang="en-US" altLang="zh-CN" sz="2400" dirty="0"/>
              <a:t>String</a:t>
            </a:r>
            <a:r>
              <a:rPr lang="zh-CN" altLang="en-US" sz="2400" dirty="0"/>
              <a:t> </a:t>
            </a:r>
            <a:r>
              <a:rPr lang="en-US" altLang="zh-CN" sz="2400" dirty="0"/>
              <a:t>as</a:t>
            </a:r>
            <a:r>
              <a:rPr lang="zh-CN" altLang="en-US" sz="2400" dirty="0"/>
              <a:t> </a:t>
            </a:r>
            <a:r>
              <a:rPr lang="en-US" altLang="zh-CN" sz="2400" dirty="0"/>
              <a:t>Parameter</a:t>
            </a:r>
            <a:r>
              <a:rPr lang="zh-CN" altLang="en-US" sz="2400" dirty="0"/>
              <a:t> </a:t>
            </a:r>
            <a:r>
              <a:rPr lang="en-US" altLang="zh-CN" sz="2400" dirty="0"/>
              <a:t>for</a:t>
            </a:r>
            <a:r>
              <a:rPr lang="zh-CN" altLang="en-US" sz="2400" dirty="0"/>
              <a:t> </a:t>
            </a:r>
            <a:r>
              <a:rPr lang="en-US" altLang="zh-CN" sz="2400" dirty="0"/>
              <a:t>System()</a:t>
            </a:r>
            <a:r>
              <a:rPr lang="zh-CN" altLang="en-US" sz="2400" dirty="0"/>
              <a:t> </a:t>
            </a:r>
            <a:r>
              <a:rPr lang="en-US" altLang="zh-CN" sz="2400" dirty="0"/>
              <a:t>function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EF7C98-ABE0-95C6-6E1E-A48F69989358}"/>
              </a:ext>
            </a:extLst>
          </p:cNvPr>
          <p:cNvSpPr/>
          <p:nvPr/>
        </p:nvSpPr>
        <p:spPr bwMode="auto">
          <a:xfrm>
            <a:off x="4366922" y="1322720"/>
            <a:ext cx="4653986" cy="333700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BC64AF4D-F2C4-DB52-9917-D5F77FA6D036}"/>
              </a:ext>
            </a:extLst>
          </p:cNvPr>
          <p:cNvSpPr/>
          <p:nvPr/>
        </p:nvSpPr>
        <p:spPr bwMode="auto">
          <a:xfrm rot="10800000">
            <a:off x="3787553" y="1309688"/>
            <a:ext cx="479685" cy="359764"/>
          </a:xfrm>
          <a:prstGeom prst="lef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952E72-2DA3-A0E6-4341-DCBDC631F8F6}"/>
              </a:ext>
            </a:extLst>
          </p:cNvPr>
          <p:cNvSpPr txBox="1"/>
          <p:nvPr/>
        </p:nvSpPr>
        <p:spPr>
          <a:xfrm>
            <a:off x="1329903" y="1193622"/>
            <a:ext cx="2817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The sheep are blue, but you see r</a:t>
            </a:r>
            <a:r>
              <a:rPr lang="en-US" altLang="zh-CN" b="1" dirty="0">
                <a:solidFill>
                  <a:srgbClr val="FF0000"/>
                </a:solidFill>
              </a:rPr>
              <a:t>ed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41F6BD-10D3-3D93-CBC9-7AA735BDA53D}"/>
              </a:ext>
            </a:extLst>
          </p:cNvPr>
          <p:cNvSpPr/>
          <p:nvPr/>
        </p:nvSpPr>
        <p:spPr bwMode="auto">
          <a:xfrm>
            <a:off x="4387159" y="870553"/>
            <a:ext cx="1060584" cy="201815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95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40F3B-23DD-C34A-9243-DC899C0ED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Pwn</a:t>
            </a:r>
            <a:r>
              <a:rPr lang="zh-CN" altLang="en-US" dirty="0"/>
              <a:t> </a:t>
            </a:r>
            <a:r>
              <a:rPr lang="en-US" altLang="zh-CN" dirty="0"/>
              <a:t>Script</a:t>
            </a:r>
            <a:endParaRPr lang="en-US" dirty="0"/>
          </a:p>
        </p:txBody>
      </p:sp>
      <p:pic>
        <p:nvPicPr>
          <p:cNvPr id="4" name="Picture 3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41F4DD05-ECF8-BE83-3242-A1A4EBFDB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69" y="690020"/>
            <a:ext cx="4039124" cy="616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08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TextBox 5"/>
          <p:cNvSpPr txBox="1"/>
          <p:nvPr/>
        </p:nvSpPr>
        <p:spPr>
          <a:xfrm>
            <a:off x="3307988" y="2373119"/>
            <a:ext cx="24201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982846683"/>
      </p:ext>
    </p:extLst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Hands-on: ret2plt on WolfCTF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t>One-click browser terminal — ret2plt built -no-pie, NX on, ASLR ON.</a:t>
            </a:r>
          </a:p>
          <a:p>
            <a:pPr/>
            <a:r>
              <a:t>Return into system@plt to call system("...") using the binary’s own fixed PLT.</a:t>
            </a:r>
          </a:p>
          <a:p>
            <a:pPr/>
            <a:r>
              <a:t>No libc base and no leak needed — the PLT/GOT stubs do not move.</a:t>
            </a:r>
          </a:p>
          <a:p>
            <a:pPr/>
            <a:r>
              <a:t>Steps: find the offset → read system@plt (objdump -d) → pick a usable string arg → send the frame.</a:t>
            </a:r>
          </a:p>
          <a:p>
            <a:pPr/>
            <a:r>
              <a:t>Demo: portal.wolfctf.com/labs/csc472-ret2plt-demo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43163</TotalTime>
  <Words>1164</Words>
  <Application>Microsoft Macintosh PowerPoint</Application>
  <PresentationFormat>On-screen Show (4:3)</PresentationFormat>
  <Paragraphs>110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-apple-system</vt:lpstr>
      <vt:lpstr>Agency FB</vt:lpstr>
      <vt:lpstr>Aptos</vt:lpstr>
      <vt:lpstr>Aptos Display</vt:lpstr>
      <vt:lpstr>Arial</vt:lpstr>
      <vt:lpstr>Franklin Gothic Book</vt:lpstr>
      <vt:lpstr>Franklin Gothic Medium</vt:lpstr>
      <vt:lpstr>Wingdings</vt:lpstr>
      <vt:lpstr>Standarddesign</vt:lpstr>
      <vt:lpstr>Custom Design</vt:lpstr>
      <vt:lpstr>PowerPoint Presentation</vt:lpstr>
      <vt:lpstr>PowerPoint Presentation</vt:lpstr>
      <vt:lpstr>Glossary of Terms  </vt:lpstr>
      <vt:lpstr>Glossary of Terms  </vt:lpstr>
      <vt:lpstr>PowerPoint Presentation</vt:lpstr>
      <vt:lpstr>ROP: The Main Idea</vt:lpstr>
      <vt:lpstr>PowerPoint Presentation</vt:lpstr>
      <vt:lpstr>libc</vt:lpstr>
      <vt:lpstr>Ret2lib Shellcode Structure</vt:lpstr>
      <vt:lpstr>Shutdown ASLR</vt:lpstr>
      <vt:lpstr>Address Space Layout Randomization (ASLR)</vt:lpstr>
      <vt:lpstr>PowerPoint Presentation</vt:lpstr>
      <vt:lpstr>Bypassing ASLR/NX with Ret2PLT  </vt:lpstr>
      <vt:lpstr>How to bypass ASLR/NX?</vt:lpstr>
      <vt:lpstr>Call Function(s) in libc</vt:lpstr>
      <vt:lpstr>Call Function(s) in libc</vt:lpstr>
      <vt:lpstr>ASM CALL</vt:lpstr>
      <vt:lpstr>Global Offset Table  </vt:lpstr>
      <vt:lpstr>Global Offset Table  </vt:lpstr>
      <vt:lpstr>Global Offset Table  </vt:lpstr>
      <vt:lpstr>Procedure Linkage Table (PLT)</vt:lpstr>
      <vt:lpstr>Procedure Linkage Table (PLT)</vt:lpstr>
      <vt:lpstr>Procedure Linkage Table (PLT)</vt:lpstr>
      <vt:lpstr>Call System() Function in libc with PLT, GOT</vt:lpstr>
      <vt:lpstr>Call System() Function in libc with PLT, GOT</vt:lpstr>
      <vt:lpstr>Call System() Function in libc with PLT, GOT</vt:lpstr>
      <vt:lpstr>Lazy Binding</vt:lpstr>
      <vt:lpstr>Bypass ASLR/NX with Ret2plt Attack</vt:lpstr>
      <vt:lpstr>Bypass ASLR/NX with Ret2plt Attack</vt:lpstr>
      <vt:lpstr>Check PLT stub Address</vt:lpstr>
      <vt:lpstr>Find Useable String as Parameter for System() function</vt:lpstr>
      <vt:lpstr>Find Useable String as Parameter for System() function</vt:lpstr>
      <vt:lpstr>Pwn Script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quake0day</dc:creator>
  <dc:description>PresentationLoad.com</dc:description>
  <cp:lastModifiedBy>Chen, Si</cp:lastModifiedBy>
  <cp:revision>1320</cp:revision>
  <dcterms:created xsi:type="dcterms:W3CDTF">2011-12-10T02:50:46Z</dcterms:created>
  <dcterms:modified xsi:type="dcterms:W3CDTF">2024-10-21T12:54:36Z</dcterms:modified>
</cp:coreProperties>
</file>