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宋体" charset="0"/>
        <a:cs typeface="宋体" charset="0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宋体" charset="0"/>
        <a:cs typeface="宋体" charset="0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宋体" charset="0"/>
        <a:cs typeface="宋体" charset="0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宋体" charset="0"/>
        <a:cs typeface="宋体" charset="0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宋体" charset="0"/>
        <a:cs typeface="宋体" charset="0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宋体" charset="0"/>
        <a:cs typeface="宋体" charset="0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宋体" charset="0"/>
        <a:cs typeface="宋体" charset="0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宋体" charset="0"/>
        <a:cs typeface="宋体" charset="0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宋体" charset="0"/>
        <a:cs typeface="宋体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734" autoAdjust="0"/>
    <p:restoredTop sz="75578"/>
  </p:normalViewPr>
  <p:slideViewPr>
    <p:cSldViewPr snapToGrid="0" snapToObjects="1">
      <p:cViewPr varScale="1">
        <p:scale>
          <a:sx n="95" d="100"/>
          <a:sy n="95" d="100"/>
        </p:scale>
        <p:origin x="2080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7" d="100"/>
          <a:sy n="87" d="100"/>
        </p:scale>
        <p:origin x="3840" y="90"/>
      </p:cViewPr>
      <p:guideLst/>
    </p:cSldViewPr>
  </p:notes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handoutMaster" Target="handoutMasters/handout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PMingLiU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PMingLiU" charset="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PMingLiU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PMingLiU" charset="0"/>
              </a:defRPr>
            </a:lvl1pPr>
          </a:lstStyle>
          <a:p>
            <a:pPr>
              <a:defRPr/>
            </a:pPr>
            <a:fld id="{BA9611C0-22CD-3B4D-A545-A25F1CC1E2EE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28096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宋体" pitchFamily="2" charset="-122"/>
                <a:cs typeface="+mn-cs"/>
              </a:defRPr>
            </a:lvl1pPr>
          </a:lstStyle>
          <a:p>
            <a:pPr>
              <a:defRPr/>
            </a:pPr>
            <a:endParaRPr lang="de-DE" altLang="zh-CN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宋体" pitchFamily="2" charset="-122"/>
                <a:cs typeface="+mn-cs"/>
              </a:defRPr>
            </a:lvl1pPr>
          </a:lstStyle>
          <a:p>
            <a:pPr>
              <a:defRPr/>
            </a:pPr>
            <a:endParaRPr lang="de-DE" altLang="zh-CN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zh-CN" noProof="0"/>
              <a:t>Textmasterformate durch Klicken bearbeiten</a:t>
            </a:r>
          </a:p>
          <a:p>
            <a:pPr lvl="1"/>
            <a:r>
              <a:rPr lang="de-DE" altLang="zh-CN" noProof="0"/>
              <a:t>Zweite Ebene</a:t>
            </a:r>
          </a:p>
          <a:p>
            <a:pPr lvl="2"/>
            <a:r>
              <a:rPr lang="de-DE" altLang="zh-CN" noProof="0"/>
              <a:t>Dritte Ebene</a:t>
            </a:r>
          </a:p>
          <a:p>
            <a:pPr lvl="3"/>
            <a:r>
              <a:rPr lang="de-DE" altLang="zh-CN" noProof="0"/>
              <a:t>Vierte Ebene</a:t>
            </a:r>
          </a:p>
          <a:p>
            <a:pPr lvl="4"/>
            <a:r>
              <a:rPr lang="de-DE" altLang="zh-CN" noProof="0"/>
              <a:t>Fünfte Ebene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宋体" pitchFamily="2" charset="-122"/>
                <a:cs typeface="+mn-cs"/>
              </a:defRPr>
            </a:lvl1pPr>
          </a:lstStyle>
          <a:p>
            <a:pPr>
              <a:defRPr/>
            </a:pPr>
            <a:endParaRPr lang="de-DE" altLang="zh-CN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91BB238-3B1B-EE4E-BFC2-DF2FE134C0D2}" type="slidenum">
              <a:rPr lang="de-DE" altLang="zh-CN"/>
              <a:pPr>
                <a:defRPr/>
              </a:pPr>
              <a:t>‹#›</a:t>
            </a:fld>
            <a:endParaRPr lang="de-DE" altLang="zh-CN"/>
          </a:p>
        </p:txBody>
      </p:sp>
    </p:spTree>
    <p:extLst>
      <p:ext uri="{BB962C8B-B14F-4D97-AF65-F5344CB8AC3E}">
        <p14:creationId xmlns:p14="http://schemas.microsoft.com/office/powerpoint/2010/main" val="10557670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29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93738" y="1435100"/>
            <a:ext cx="7754937" cy="1082675"/>
          </a:xfrm>
        </p:spPr>
        <p:txBody>
          <a:bodyPr anchor="b"/>
          <a:lstStyle>
            <a:lvl1pPr algn="ctr">
              <a:lnSpc>
                <a:spcPct val="110000"/>
              </a:lnSpc>
              <a:defRPr sz="3200"/>
            </a:lvl1pPr>
          </a:lstStyle>
          <a:p>
            <a:r>
              <a:rPr lang="de-DE"/>
              <a:t>Titelmasterformat durch</a:t>
            </a:r>
            <a:br>
              <a:rPr lang="de-DE"/>
            </a:br>
            <a:r>
              <a:rPr lang="de-DE"/>
              <a:t>Klicken bearbeiten</a:t>
            </a:r>
          </a:p>
        </p:txBody>
      </p:sp>
      <p:sp>
        <p:nvSpPr>
          <p:cNvPr id="111630" name="Rectangle 12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696913" y="2517775"/>
            <a:ext cx="7751762" cy="800100"/>
          </a:xfrm>
        </p:spPr>
        <p:txBody>
          <a:bodyPr tIns="45720" bIns="45720"/>
          <a:lstStyle>
            <a:lvl1pPr marL="0" indent="0" algn="ctr">
              <a:buFont typeface="Wingdings" pitchFamily="2" charset="2"/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880540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8700" y="6065721"/>
            <a:ext cx="495300" cy="80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735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8700" y="6065721"/>
            <a:ext cx="495300" cy="80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28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95275" y="1489075"/>
            <a:ext cx="4186238" cy="4313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33913" y="1489075"/>
            <a:ext cx="4186237" cy="4313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121697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860143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909493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594493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423415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4118970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802016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89725" y="101600"/>
            <a:ext cx="2130425" cy="5700713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95275" y="101600"/>
            <a:ext cx="6242050" cy="5700713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252358733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95275" y="1489075"/>
            <a:ext cx="8524875" cy="431323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zh-CN"/>
              <a:t>Textmasterformate durch Klicken bearbeiten</a:t>
            </a:r>
          </a:p>
          <a:p>
            <a:pPr lvl="1"/>
            <a:r>
              <a:rPr lang="de-DE" altLang="zh-CN"/>
              <a:t>Zweite Ebene</a:t>
            </a:r>
          </a:p>
          <a:p>
            <a:pPr lvl="2"/>
            <a:r>
              <a:rPr lang="de-DE" altLang="zh-CN"/>
              <a:t>Dritte Ebene</a:t>
            </a:r>
          </a:p>
          <a:p>
            <a:pPr lvl="3"/>
            <a:r>
              <a:rPr lang="de-DE" altLang="zh-CN"/>
              <a:t>Vierte Ebene</a:t>
            </a:r>
          </a:p>
          <a:p>
            <a:pPr lvl="4"/>
            <a:r>
              <a:rPr lang="de-DE" altLang="zh-CN"/>
              <a:t>Fünfte Ebene</a:t>
            </a:r>
          </a:p>
        </p:txBody>
      </p:sp>
      <p:sp>
        <p:nvSpPr>
          <p:cNvPr id="110595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124200" y="6365875"/>
            <a:ext cx="28956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noProof="1">
                <a:solidFill>
                  <a:schemeClr val="bg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300038" y="101600"/>
            <a:ext cx="8520112" cy="6477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zh-CN"/>
              <a:t>Klicken Sie, um das Titelformat zu bearbeiten</a:t>
            </a: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gray">
          <a:xfrm>
            <a:off x="219075" y="6365875"/>
            <a:ext cx="13430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e-DE" altLang="zh-CN" sz="1000"/>
              <a:t>Page </a:t>
            </a:r>
            <a:r>
              <a:rPr lang="de-DE" altLang="zh-CN" sz="1000">
                <a:sym typeface="Wingdings" charset="0"/>
              </a:rPr>
              <a:t></a:t>
            </a:r>
            <a:r>
              <a:rPr lang="de-DE" altLang="zh-CN" sz="1000"/>
              <a:t> </a:t>
            </a:r>
            <a:fld id="{EB0D860B-0F9F-024D-87B2-26EC2F8908EF}" type="slidenum">
              <a:rPr lang="de-DE" altLang="zh-CN" sz="1000"/>
              <a:pPr/>
              <a:t>‹#›</a:t>
            </a:fld>
            <a:endParaRPr lang="de-DE" altLang="zh-CN" sz="10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8" r:id="rId1"/>
    <p:sldLayoutId id="2147484088" r:id="rId2"/>
    <p:sldLayoutId id="2147484089" r:id="rId3"/>
    <p:sldLayoutId id="2147484090" r:id="rId4"/>
    <p:sldLayoutId id="2147484091" r:id="rId5"/>
    <p:sldLayoutId id="2147484092" r:id="rId6"/>
    <p:sldLayoutId id="2147484093" r:id="rId7"/>
    <p:sldLayoutId id="2147484094" r:id="rId8"/>
    <p:sldLayoutId id="2147484095" r:id="rId9"/>
    <p:sldLayoutId id="2147484096" r:id="rId10"/>
    <p:sldLayoutId id="2147484097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+mj-lt"/>
          <a:ea typeface="宋体" charset="0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ea typeface="宋体" charset="0"/>
          <a:cs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ea typeface="宋体" charset="0"/>
          <a:cs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ea typeface="宋体" charset="0"/>
          <a:cs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ea typeface="宋体" charset="0"/>
          <a:cs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180975" indent="-180975" algn="l" rtl="0" eaLnBrk="0" fontAlgn="base" hangingPunct="0">
        <a:spcBef>
          <a:spcPct val="0"/>
        </a:spcBef>
        <a:spcAft>
          <a:spcPct val="40000"/>
        </a:spcAft>
        <a:buFont typeface="Wingdings" charset="0"/>
        <a:buChar char="§"/>
        <a:defRPr kumimoji="1" sz="2000">
          <a:solidFill>
            <a:schemeClr val="tx1"/>
          </a:solidFill>
          <a:latin typeface="+mn-lt"/>
          <a:ea typeface="宋体" charset="0"/>
          <a:cs typeface="+mn-cs"/>
        </a:defRPr>
      </a:lvl1pPr>
      <a:lvl2pPr marL="444500" indent="-261938" algn="l" rtl="0" eaLnBrk="0" fontAlgn="base" hangingPunct="0">
        <a:spcBef>
          <a:spcPct val="0"/>
        </a:spcBef>
        <a:spcAft>
          <a:spcPct val="40000"/>
        </a:spcAft>
        <a:buChar char="–"/>
        <a:defRPr kumimoji="1">
          <a:solidFill>
            <a:schemeClr val="tx1"/>
          </a:solidFill>
          <a:latin typeface="+mn-lt"/>
          <a:ea typeface="Arial" charset="0"/>
          <a:cs typeface="+mn-cs"/>
        </a:defRPr>
      </a:lvl2pPr>
      <a:lvl3pPr marL="720725" indent="-274638" algn="l" rtl="0" eaLnBrk="0" fontAlgn="base" hangingPunct="0">
        <a:spcBef>
          <a:spcPct val="0"/>
        </a:spcBef>
        <a:spcAft>
          <a:spcPct val="40000"/>
        </a:spcAft>
        <a:buChar char="•"/>
        <a:defRPr kumimoji="1">
          <a:solidFill>
            <a:schemeClr val="tx1"/>
          </a:solidFill>
          <a:latin typeface="+mn-lt"/>
          <a:ea typeface="Arial" charset="0"/>
          <a:cs typeface="+mn-cs"/>
        </a:defRPr>
      </a:lvl3pPr>
      <a:lvl4pPr marL="987425" indent="-265113" algn="l" rtl="0" eaLnBrk="0" fontAlgn="base" hangingPunct="0">
        <a:spcBef>
          <a:spcPct val="0"/>
        </a:spcBef>
        <a:spcAft>
          <a:spcPct val="40000"/>
        </a:spcAft>
        <a:buChar char="–"/>
        <a:defRPr kumimoji="1">
          <a:solidFill>
            <a:schemeClr val="tx1"/>
          </a:solidFill>
          <a:latin typeface="+mn-lt"/>
          <a:ea typeface="Arial" charset="0"/>
          <a:cs typeface="+mn-cs"/>
        </a:defRPr>
      </a:lvl4pPr>
      <a:lvl5pPr marL="1254125" indent="-265113" algn="l" rtl="0" eaLnBrk="0" fontAlgn="base" hangingPunct="0">
        <a:spcBef>
          <a:spcPct val="0"/>
        </a:spcBef>
        <a:spcAft>
          <a:spcPct val="40000"/>
        </a:spcAft>
        <a:buChar char="»"/>
        <a:defRPr kumimoji="1">
          <a:solidFill>
            <a:schemeClr val="tx1"/>
          </a:solidFill>
          <a:latin typeface="+mn-lt"/>
          <a:ea typeface="Arial" charset="0"/>
          <a:cs typeface="+mn-cs"/>
        </a:defRPr>
      </a:lvl5pPr>
      <a:lvl6pPr marL="1711325" indent="-265113" algn="l" rtl="0" fontAlgn="base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168525" indent="-265113" algn="l" rtl="0" fontAlgn="base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2625725" indent="-265113" algn="l" rtl="0" fontAlgn="base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082925" indent="-265113" algn="l" rtl="0" fontAlgn="base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4.jpe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code101.png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code102.png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code103.png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code104.png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code105.png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code106.png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code107.png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code108.png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code109.png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code110.png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code111.png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code112.png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673240" y="1315598"/>
            <a:ext cx="8018585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3200" b="1" dirty="0">
                <a:solidFill>
                  <a:schemeClr val="bg1"/>
                </a:solidFill>
                <a:latin typeface="Agency FB" panose="020B0503020202020204" pitchFamily="34" charset="0"/>
                <a:ea typeface="Calibri" charset="0"/>
                <a:cs typeface="Calibri" charset="0"/>
                <a:sym typeface="Arial" charset="0"/>
              </a:rPr>
              <a:t>CSC 4</a:t>
            </a:r>
            <a:r>
              <a:rPr lang="en-US" altLang="zh-CN" sz="3200" b="1" dirty="0">
                <a:solidFill>
                  <a:schemeClr val="bg1"/>
                </a:solidFill>
                <a:latin typeface="Agency FB" panose="020B0503020202020204" pitchFamily="34" charset="0"/>
                <a:ea typeface="Calibri" charset="0"/>
                <a:cs typeface="Calibri" charset="0"/>
                <a:sym typeface="Arial" charset="0"/>
              </a:rPr>
              <a:t>72</a:t>
            </a:r>
            <a:r>
              <a:rPr lang="en-US" altLang="en-US" sz="3200" b="1" dirty="0">
                <a:solidFill>
                  <a:schemeClr val="bg1"/>
                </a:solidFill>
                <a:latin typeface="Agency FB" panose="020B0503020202020204" pitchFamily="34" charset="0"/>
                <a:ea typeface="Calibri" charset="0"/>
                <a:cs typeface="Calibri" charset="0"/>
                <a:sym typeface="Arial" charset="0"/>
              </a:rPr>
              <a:t> Software Security</a:t>
            </a:r>
            <a:br>
              <a:rPr lang="en-US" altLang="en-US" sz="3200" b="1" dirty="0">
                <a:solidFill>
                  <a:schemeClr val="bg1"/>
                </a:solidFill>
                <a:latin typeface="Agency FB" panose="020B0503020202020204" pitchFamily="34" charset="0"/>
                <a:ea typeface="Calibri" charset="0"/>
                <a:cs typeface="Calibri" charset="0"/>
                <a:sym typeface="Arial" charset="0"/>
              </a:rPr>
            </a:br>
            <a:r>
              <a:rPr lang="en-US" altLang="en-US" sz="3200" b="1" dirty="0">
                <a:solidFill>
                  <a:schemeClr val="bg1"/>
                </a:solidFill>
                <a:latin typeface="Agency FB" panose="020B0503020202020204" pitchFamily="34" charset="0"/>
                <a:ea typeface="Calibri" charset="0"/>
                <a:cs typeface="Calibri" charset="0"/>
                <a:sym typeface="Arial" charset="0"/>
              </a:rPr>
              <a:t>Multi-Stage</a:t>
            </a:r>
            <a:r>
              <a:rPr lang="zh-CN" altLang="en-US" sz="3200" b="1" dirty="0">
                <a:solidFill>
                  <a:schemeClr val="bg1"/>
                </a:solidFill>
                <a:latin typeface="Agency FB" panose="020B0503020202020204" pitchFamily="34" charset="0"/>
                <a:ea typeface="Calibri" charset="0"/>
                <a:cs typeface="Calibri" charset="0"/>
                <a:sym typeface="Arial" charset="0"/>
              </a:rPr>
              <a:t> </a:t>
            </a:r>
            <a:r>
              <a:rPr lang="en-US" altLang="zh-CN" sz="3200" b="1" dirty="0">
                <a:solidFill>
                  <a:schemeClr val="bg1"/>
                </a:solidFill>
                <a:latin typeface="Agency FB" panose="020B0503020202020204" pitchFamily="34" charset="0"/>
                <a:ea typeface="Calibri" charset="0"/>
                <a:cs typeface="Calibri" charset="0"/>
                <a:sym typeface="Arial" charset="0"/>
              </a:rPr>
              <a:t>Exploits</a:t>
            </a:r>
          </a:p>
          <a:p>
            <a:pPr algn="ctr"/>
            <a:r>
              <a:rPr lang="en-US" altLang="en-US" sz="2400" b="1" dirty="0">
                <a:solidFill>
                  <a:schemeClr val="bg1"/>
                </a:solidFill>
                <a:latin typeface="Agency FB" panose="020B0503020202020204" pitchFamily="34" charset="0"/>
                <a:ea typeface="Calibri" charset="0"/>
                <a:cs typeface="Calibri" charset="0"/>
                <a:sym typeface="Arial" charset="0"/>
              </a:rPr>
              <a:t>Dr. Si Chen (schen@wcupa.edu)</a:t>
            </a:r>
          </a:p>
        </p:txBody>
      </p:sp>
      <p:sp>
        <p:nvSpPr>
          <p:cNvPr id="2" name="Rectangle 1"/>
          <p:cNvSpPr/>
          <p:nvPr/>
        </p:nvSpPr>
        <p:spPr>
          <a:xfrm>
            <a:off x="7224436" y="-93336"/>
            <a:ext cx="204549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t>Class 15</a:t>
            </a:r>
          </a:p>
        </p:txBody>
      </p:sp>
      <p:sp>
        <p:nvSpPr>
          <p:cNvPr id="3" name="AutoShape 8" descr="Image result for programming languag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1026" name="Picture 2" descr="Course Logo">
            <a:extLst>
              <a:ext uri="{FF2B5EF4-FFF2-40B4-BE49-F238E27FC236}">
                <a16:creationId xmlns:a16="http://schemas.microsoft.com/office/drawing/2014/main" id="{9282C541-23EE-469D-A06B-4D0016D945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9551" y="3823398"/>
            <a:ext cx="3164449" cy="2107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4546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4244" y="2753518"/>
            <a:ext cx="5000000" cy="1500000"/>
          </a:xfrm>
        </p:spPr>
        <p:txBody>
          <a:bodyPr/>
          <a:lstStyle/>
          <a:p>
            <a:pPr marL="0" indent="0">
              <a:buNone/>
            </a:pPr>
            <a:r>
              <a:rPr lang="en-US" sz="4400" dirty="0"/>
              <a:t>Review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55606B"/>
                </a:solidFill>
              </a:rPr>
              <a:t>Where ret2plt, ret2got, and the GOT left us (Classes 12–14)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Recall: calling a libc function through PLT + GOT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8229600" cy="4800000"/>
          </a:xfrm>
          <a:prstGeom prst="rect">
            <a:avLst/>
          </a:prstGeom>
          <a:noFill/>
        </p:spPr>
        <p:txBody>
          <a:bodyPr wrap="square" rtlCol="0"/>
          <a:lstStyle/>
          <a:p>
            <a:pPr marL="285750" indent="-285750">
              <a:buFont typeface="Arial"/>
              <a:buChar char="•"/>
            </a:pPr>
            <a:r>
              <a:rPr lang="en-US" sz="1900" b="1" dirty="0"/>
              <a:t>puts@plt</a:t>
            </a:r>
            <a:r>
              <a:rPr lang="en-US" sz="1900" dirty="0"/>
              <a:t> — a tiny stub in the (fixed, no-PIE) binary that jumps through the GOT</a:t>
            </a:r>
          </a:p>
          <a:p>
            <a:pPr marL="285750" indent="-285750">
              <a:buFont typeface="Arial"/>
              <a:buChar char="•"/>
            </a:pPr>
            <a:r>
              <a:rPr lang="en-US" sz="1900" b="1" dirty="0"/>
              <a:t>puts@got</a:t>
            </a:r>
            <a:r>
              <a:rPr lang="en-US" sz="1900" dirty="0"/>
              <a:t> — a writable slot holding puts()'s REAL runtime address once resolved</a:t>
            </a:r>
          </a:p>
          <a:p>
            <a:pPr marL="285750" indent="-285750">
              <a:buFont typeface="Arial"/>
              <a:buChar char="•"/>
            </a:pPr>
            <a:r>
              <a:rPr lang="en-US" sz="1900" b="1" dirty="0"/>
              <a:t>puts@libc</a:t>
            </a:r>
            <a:r>
              <a:rPr lang="en-US" sz="1900" dirty="0"/>
              <a:t> — the real function, inside libc — whose base ASLR randomizes every run</a:t>
            </a:r>
          </a:p>
          <a:p>
            <a:pPr marL="285750" indent="-285750">
              <a:buFont typeface="Arial"/>
              <a:buChar char="•"/>
            </a:pPr>
            <a:r>
              <a:rPr lang="en-US" sz="1900" b="1" dirty="0"/>
              <a:t>ret2plt / ret2got</a:t>
            </a:r>
            <a:r>
              <a:rPr lang="en-US" sz="1900" dirty="0"/>
              <a:t> — reuse the stub; the leak reads the GOT to locate libc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27688-0334-944D-BF4A-3204AB8F3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Procedure Linkage Table (PLT)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8C5B2C-A5DC-5042-AEAF-5F2A909CE4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7175" y="749300"/>
            <a:ext cx="4673600" cy="38862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9FBAE7A-CBFF-9E4D-B510-9BA72FB2A625}"/>
              </a:ext>
            </a:extLst>
          </p:cNvPr>
          <p:cNvSpPr/>
          <p:nvPr/>
        </p:nvSpPr>
        <p:spPr>
          <a:xfrm>
            <a:off x="1478519" y="4804807"/>
            <a:ext cx="22797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How does it work?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4B9A82-A6EB-AD49-9E94-14D20BE803F3}"/>
              </a:ext>
            </a:extLst>
          </p:cNvPr>
          <p:cNvSpPr/>
          <p:nvPr/>
        </p:nvSpPr>
        <p:spPr>
          <a:xfrm>
            <a:off x="1478519" y="5374225"/>
            <a:ext cx="6569505" cy="10156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“call system” is actually call </a:t>
            </a:r>
            <a:r>
              <a:rPr lang="en-US" dirty="0" err="1"/>
              <a:t>system@plt</a:t>
            </a:r>
            <a:r>
              <a:rPr lang="en-US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PLT resolves </a:t>
            </a:r>
            <a:r>
              <a:rPr lang="en-US" dirty="0" err="1"/>
              <a:t>system@libc</a:t>
            </a:r>
            <a:r>
              <a:rPr lang="en-US" dirty="0"/>
              <a:t> at runtime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PLT stores </a:t>
            </a:r>
            <a:r>
              <a:rPr lang="en-US" dirty="0" err="1"/>
              <a:t>system@libc</a:t>
            </a:r>
            <a:r>
              <a:rPr lang="en-US" dirty="0"/>
              <a:t> in </a:t>
            </a:r>
            <a:r>
              <a:rPr lang="en-US" dirty="0" err="1"/>
              <a:t>system@got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6412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110D8-94A0-D844-BCD8-DC2330994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Call System() Function in </a:t>
            </a:r>
            <a:r>
              <a:rPr lang="en-US" dirty="0" err="1"/>
              <a:t>libc</a:t>
            </a:r>
            <a:r>
              <a:rPr lang="en-US" dirty="0"/>
              <a:t> with PLT, GOT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F58DE6-EA60-0846-8B89-1BEE9F4F7D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90" y="1096735"/>
            <a:ext cx="8232810" cy="5308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530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Information leak: read libc’s address out of the GOT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00000"/>
            <a:ext cx="8229600" cy="1760000"/>
          </a:xfrm>
          <a:prstGeom prst="rect">
            <a:avLst/>
          </a:prstGeom>
          <a:noFill/>
        </p:spPr>
        <p:txBody>
          <a:bodyPr wrap="square" rtlCol="0"/>
          <a:lstStyle/>
          <a:p>
            <a:pPr marL="285750" indent="-285750">
              <a:buFont typeface="Arial"/>
              <a:buChar char="•"/>
            </a:pPr>
            <a:r>
              <a:rPr lang="en-US" sz="1700" b="1" dirty="0"/>
              <a:t>The bug we abuse</a:t>
            </a:r>
            <a:r>
              <a:rPr lang="en-US" sz="1700" dirty="0"/>
              <a:t> — the program prints memory — printf("%s", puts@got) or write(1, puts@got, 4)</a:t>
            </a:r>
          </a:p>
          <a:p>
            <a:pPr marL="285750" indent="-285750">
              <a:buFont typeface="Arial"/>
              <a:buChar char="•"/>
            </a:pPr>
            <a:r>
              <a:rPr lang="en-US" sz="1700" b="1" dirty="0"/>
              <a:t>What comes back</a:t>
            </a:r>
            <a:r>
              <a:rPr lang="en-US" sz="1700" dirty="0"/>
              <a:t> — the 4 bytes at puts@got = the live address of puts() in libc</a:t>
            </a:r>
          </a:p>
          <a:p>
            <a:pPr marL="285750" indent="-285750">
              <a:buFont typeface="Arial"/>
              <a:buChar char="•"/>
            </a:pPr>
            <a:r>
              <a:rPr lang="en-US" sz="1700" b="1" dirty="0"/>
              <a:t>Why it matters</a:t>
            </a:r>
            <a:r>
              <a:rPr lang="en-US" sz="1700" dirty="0"/>
              <a:t> — the GOT slot sits at a FIXED no-PIE address and reveals where libc landed</a:t>
            </a:r>
          </a:p>
        </p:txBody>
      </p:sp>
      <p:sp>
        <p:nvSpPr>
          <p:cNvPr id="5" name="Caption"/>
          <p:cNvSpPr txBox="1"/>
          <p:nvPr/>
        </p:nvSpPr>
        <p:spPr>
          <a:xfrm>
            <a:off x="457200" y="3180000"/>
            <a:ext cx="8229600" cy="33020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sz="1400" i="1" dirty="0">
                <a:solidFill>
                  <a:srgbClr val="55606B"/>
                </a:solidFill>
              </a:rPr>
              <a:t>leak</a:t>
            </a:r>
          </a:p>
        </p:txBody>
      </p:sp>
      <p:pic>
        <p:nvPicPr>
          <p:cNvPr id="6" name="Co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580000"/>
            <a:ext cx="8229600" cy="9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one leak to every libc address</a:t>
            </a:r>
          </a:p>
        </p:txBody>
      </p:sp>
      <p:sp>
        <p:nvSpPr>
          <p:cNvPr id="5" name="Caption"/>
          <p:cNvSpPr txBox="1"/>
          <p:nvPr/>
        </p:nvSpPr>
        <p:spPr>
          <a:xfrm>
            <a:off x="457200" y="1180000"/>
            <a:ext cx="8229600" cy="33020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sz="1400" i="1" dirty="0">
                <a:solidFill>
                  <a:srgbClr val="55606B"/>
                </a:solidFill>
              </a:rPr>
              <a:t>one leaked function + the libc’s fixed internal offsets → system(), read(), write(), everything</a:t>
            </a:r>
          </a:p>
        </p:txBody>
      </p:sp>
      <p:pic>
        <p:nvPicPr>
          <p:cNvPr id="6" name="Co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560000"/>
            <a:ext cx="8229600" cy="213528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GOT overwrite: redirect a function to system()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8229600" cy="4800000"/>
          </a:xfrm>
          <a:prstGeom prst="rect">
            <a:avLst/>
          </a:prstGeom>
          <a:noFill/>
        </p:spPr>
        <p:txBody>
          <a:bodyPr wrap="square" rtlCol="0"/>
          <a:lstStyle/>
          <a:p>
            <a:pPr marL="285750" indent="-285750">
              <a:buFont typeface="Arial"/>
              <a:buChar char="•"/>
            </a:pPr>
            <a:r>
              <a:rPr lang="en-US" sz="1900" b="1" dirty="0"/>
              <a:t>Idea</a:t>
            </a:r>
            <a:r>
              <a:rPr lang="en-US" sz="1900" dirty="0"/>
              <a:t> — the GOT is writable (Partial RELRO) — overwrite a function’s slot with system()’s address</a:t>
            </a:r>
          </a:p>
          <a:p>
            <a:pPr marL="285750" indent="-285750">
              <a:buFont typeface="Arial"/>
              <a:buChar char="•"/>
            </a:pPr>
            <a:r>
              <a:rPr lang="en-US" sz="1900" b="1" dirty="0"/>
              <a:t>Effect</a:t>
            </a:r>
            <a:r>
              <a:rPr lang="en-US" sz="1900" dirty="0"/>
              <a:t> — the next call to that function is really a call to system() — with the same arguments</a:t>
            </a:r>
          </a:p>
          <a:p>
            <a:pPr marL="285750" indent="-285750">
              <a:buFont typeface="Arial"/>
              <a:buChar char="•"/>
            </a:pPr>
            <a:r>
              <a:rPr lang="en-US" sz="1900" b="1" dirty="0"/>
              <a:t>Example</a:t>
            </a:r>
            <a:r>
              <a:rPr lang="en-US" sz="1900" dirty="0"/>
              <a:t> — overwrite puts@GOT with &amp;system, then puts("/bin/sh") executes system("/bin/sh")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4244" y="2753518"/>
            <a:ext cx="5000000" cy="1500000"/>
          </a:xfrm>
        </p:spPr>
        <p:txBody>
          <a:bodyPr/>
          <a:lstStyle/>
          <a:p>
            <a:pPr marL="0" indent="0">
              <a:buNone/>
            </a:pPr>
            <a:r>
              <a:rPr lang="en-US" sz="4400" dirty="0"/>
              <a:t>Multi-Stage Exploit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55606B"/>
                </a:solidFill>
              </a:rPr>
              <a:t>multi_stage.c — one process, ASLR + NX both 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target: multi_stage.c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00000"/>
            <a:ext cx="8229600" cy="1760000"/>
          </a:xfrm>
          <a:prstGeom prst="rect">
            <a:avLst/>
          </a:prstGeom>
          <a:noFill/>
        </p:spPr>
        <p:txBody>
          <a:bodyPr wrap="square" rtlCol="0"/>
          <a:lstStyle/>
          <a:p>
            <a:pPr marL="285750" indent="-285750">
              <a:buFont typeface="Arial"/>
              <a:buChar char="•"/>
            </a:pPr>
            <a:r>
              <a:rPr lang="en-US" sz="1700" b="1" dirty="0"/>
              <a:t>Mitigations ON</a:t>
            </a:r>
            <a:r>
              <a:rPr lang="en-US" sz="1700" dirty="0"/>
              <a:t> — ASLR (libc moved) and NX/DEP (no injected code) — both enabled</a:t>
            </a:r>
          </a:p>
          <a:p>
            <a:pPr marL="285750" indent="-285750">
              <a:buFont typeface="Arial"/>
              <a:buChar char="•"/>
            </a:pPr>
            <a:r>
              <a:rPr lang="en-US" sz="1700" b="1" dirty="0"/>
              <a:t>Tiny &amp; -no-PIE</a:t>
            </a:r>
            <a:r>
              <a:rPr lang="en-US" sz="1700" dirty="0"/>
              <a:t> — PLT, GOT and .bss sit at FIXED addresses; only libc is randomized</a:t>
            </a:r>
          </a:p>
          <a:p>
            <a:pPr marL="285750" indent="-285750">
              <a:buFont typeface="Arial"/>
              <a:buChar char="•"/>
            </a:pPr>
            <a:r>
              <a:rPr lang="en-US" sz="1700" b="1" dirty="0"/>
              <a:t>What we get</a:t>
            </a:r>
            <a:r>
              <a:rPr lang="en-US" sz="1700" dirty="0"/>
              <a:t> — the binary imports only read() and write(), plus the gadgets ROPgadget finds</a:t>
            </a:r>
          </a:p>
        </p:txBody>
      </p:sp>
      <p:sp>
        <p:nvSpPr>
          <p:cNvPr id="5" name="Caption"/>
          <p:cNvSpPr txBox="1"/>
          <p:nvPr/>
        </p:nvSpPr>
        <p:spPr>
          <a:xfrm>
            <a:off x="457200" y="3180000"/>
            <a:ext cx="8229600" cy="33020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sz="1400" i="1" dirty="0">
                <a:solidFill>
                  <a:srgbClr val="55606B"/>
                </a:solidFill>
              </a:rPr>
              <a:t>multi_stage.c (essence)</a:t>
            </a:r>
          </a:p>
        </p:txBody>
      </p:sp>
      <p:pic>
        <p:nvPicPr>
          <p:cNvPr id="6" name="Co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580000"/>
            <a:ext cx="8229600" cy="233408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Stage 0: buffer overflow, take EIP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00000"/>
            <a:ext cx="8229600" cy="1760000"/>
          </a:xfrm>
          <a:prstGeom prst="rect">
            <a:avLst/>
          </a:prstGeom>
          <a:noFill/>
        </p:spPr>
        <p:txBody>
          <a:bodyPr wrap="square" rtlCol="0"/>
          <a:lstStyle/>
          <a:p>
            <a:pPr marL="285750" indent="-285750">
              <a:buFont typeface="Arial"/>
              <a:buChar char="•"/>
            </a:pPr>
            <a:r>
              <a:rPr lang="en-US" sz="1700" b="1" dirty="0"/>
              <a:t>Overflow</a:t>
            </a:r>
            <a:r>
              <a:rPr lang="en-US" sz="1700" dirty="0"/>
              <a:t> — read(0, buf, 100) runs past the 16-byte buffer into the saved return address</a:t>
            </a:r>
          </a:p>
          <a:p>
            <a:pPr marL="285750" indent="-285750">
              <a:buFont typeface="Arial"/>
              <a:buChar char="•"/>
            </a:pPr>
            <a:r>
              <a:rPr lang="en-US" sz="1700" b="1" dirty="0"/>
              <a:t>Find the offset</a:t>
            </a:r>
            <a:r>
              <a:rPr lang="en-US" sz="1700" dirty="0"/>
              <a:t> — De Bruijn pattern → read EIP in gdb → cyclic_find(); here it is 28 bytes</a:t>
            </a:r>
          </a:p>
          <a:p>
            <a:pPr marL="285750" indent="-285750">
              <a:buFont typeface="Arial"/>
              <a:buChar char="•"/>
            </a:pPr>
            <a:r>
              <a:rPr lang="en-US" sz="1700" b="1" dirty="0"/>
              <a:t>Constraint</a:t>
            </a:r>
            <a:r>
              <a:rPr lang="en-US" sz="1700" dirty="0"/>
              <a:t> — the WHOLE ROP chain must fit in the 100 bytes read() accepts — 100 = 28 + 72</a:t>
            </a:r>
          </a:p>
        </p:txBody>
      </p:sp>
      <p:sp>
        <p:nvSpPr>
          <p:cNvPr id="5" name="Caption"/>
          <p:cNvSpPr txBox="1"/>
          <p:nvPr/>
        </p:nvSpPr>
        <p:spPr>
          <a:xfrm>
            <a:off x="457200" y="3180000"/>
            <a:ext cx="8229600" cy="33020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sz="1400" i="1" dirty="0">
                <a:solidFill>
                  <a:srgbClr val="55606B"/>
                </a:solidFill>
              </a:rPr>
              <a:t>layout of the overflow</a:t>
            </a:r>
          </a:p>
        </p:txBody>
      </p:sp>
      <p:pic>
        <p:nvPicPr>
          <p:cNvPr id="6" name="Co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580000"/>
            <a:ext cx="8229600" cy="101149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 the fixed pieces: objdump + readelf</a:t>
            </a:r>
          </a:p>
        </p:txBody>
      </p:sp>
      <p:sp>
        <p:nvSpPr>
          <p:cNvPr id="5" name="Caption"/>
          <p:cNvSpPr txBox="1"/>
          <p:nvPr/>
        </p:nvSpPr>
        <p:spPr>
          <a:xfrm>
            <a:off x="457200" y="1180000"/>
            <a:ext cx="8229600" cy="33020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sz="1400" i="1" dirty="0">
                <a:solidFill>
                  <a:srgbClr val="55606B"/>
                </a:solidFill>
              </a:rPr>
              <a:t>recon — all FIXED, because the binary is -no-pie</a:t>
            </a:r>
          </a:p>
        </p:txBody>
      </p:sp>
      <p:pic>
        <p:nvPicPr>
          <p:cNvPr id="6" name="Co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560000"/>
            <a:ext cx="8229600" cy="276514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ROP chaining needs to clean the stack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00000"/>
            <a:ext cx="8229600" cy="1240000"/>
          </a:xfrm>
          <a:prstGeom prst="rect">
            <a:avLst/>
          </a:prstGeom>
          <a:noFill/>
        </p:spPr>
        <p:txBody>
          <a:bodyPr wrap="square" rtlCol="0"/>
          <a:lstStyle/>
          <a:p>
            <a:pPr marL="285750" indent="-285750">
              <a:buFont typeface="Arial"/>
              <a:buChar char="•"/>
            </a:pPr>
            <a:r>
              <a:rPr lang="en-US" sz="1700" b="1" dirty="0"/>
              <a:t>Problem</a:t>
            </a:r>
            <a:r>
              <a:rPr lang="en-US" sz="1700" dirty="0"/>
              <a:t> — cdecl leaves each call’s 3 arguments on the stack; the next ‘return’ lands in them</a:t>
            </a:r>
          </a:p>
          <a:p>
            <a:pPr marL="285750" indent="-285750">
              <a:buFont typeface="Arial"/>
              <a:buChar char="•"/>
            </a:pPr>
            <a:r>
              <a:rPr lang="en-US" sz="1700" b="1" dirty="0"/>
              <a:t>Fix</a:t>
            </a:r>
            <a:r>
              <a:rPr lang="en-US" sz="1700" dirty="0"/>
              <a:t> — return into a pop; pop; pop; ret gadget — it drops the 3 args and rets to the next link</a:t>
            </a:r>
          </a:p>
        </p:txBody>
      </p:sp>
      <p:sp>
        <p:nvSpPr>
          <p:cNvPr id="5" name="Caption"/>
          <p:cNvSpPr txBox="1"/>
          <p:nvPr/>
        </p:nvSpPr>
        <p:spPr>
          <a:xfrm>
            <a:off x="457200" y="2660000"/>
            <a:ext cx="8229600" cy="33020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sz="1400" i="1" dirty="0">
                <a:solidFill>
                  <a:srgbClr val="55606B"/>
                </a:solidFill>
              </a:rPr>
              <a:t>one link, generalized</a:t>
            </a:r>
          </a:p>
        </p:txBody>
      </p:sp>
      <p:pic>
        <p:nvPicPr>
          <p:cNvPr id="6" name="Co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060000"/>
            <a:ext cx="8229600" cy="94070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Stage 1: leak the libc base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00000"/>
            <a:ext cx="8229600" cy="1760000"/>
          </a:xfrm>
          <a:prstGeom prst="rect">
            <a:avLst/>
          </a:prstGeom>
          <a:noFill/>
        </p:spPr>
        <p:txBody>
          <a:bodyPr wrap="square" rtlCol="0"/>
          <a:lstStyle/>
          <a:p>
            <a:pPr marL="285750" indent="-285750">
              <a:buFont typeface="Arial"/>
              <a:buChar char="•"/>
            </a:pPr>
            <a:r>
              <a:rPr lang="en-US" sz="1700" b="1" dirty="0"/>
              <a:t>ROP</a:t>
            </a:r>
            <a:r>
              <a:rPr lang="en-US" sz="1700" dirty="0"/>
              <a:t> — write(1, write@GOT, 4) prints write()’s real libc address</a:t>
            </a:r>
          </a:p>
          <a:p>
            <a:pPr marL="285750" indent="-285750">
              <a:buFont typeface="Arial"/>
              <a:buChar char="•"/>
            </a:pPr>
            <a:r>
              <a:rPr lang="en-US" sz="1700" b="1" dirty="0"/>
              <a:t>Then</a:t>
            </a:r>
            <a:r>
              <a:rPr lang="en-US" sz="1700" dirty="0"/>
              <a:t> — libc_base = leaked_write − offset(write); every libc symbol follows</a:t>
            </a:r>
          </a:p>
          <a:p>
            <a:pPr marL="285750" indent="-285750">
              <a:buFont typeface="Arial"/>
              <a:buChar char="•"/>
            </a:pPr>
            <a:r>
              <a:rPr lang="en-US" sz="1700" b="1" dirty="0"/>
              <a:t>Stay alive</a:t>
            </a:r>
            <a:r>
              <a:rPr lang="en-US" sz="1700" dirty="0"/>
              <a:t> — each stage returns into main(), so the process — and its libc base — survives</a:t>
            </a:r>
          </a:p>
        </p:txBody>
      </p:sp>
      <p:sp>
        <p:nvSpPr>
          <p:cNvPr id="5" name="Caption"/>
          <p:cNvSpPr txBox="1"/>
          <p:nvPr/>
        </p:nvSpPr>
        <p:spPr>
          <a:xfrm>
            <a:off x="457200" y="3180000"/>
            <a:ext cx="8229600" cy="33020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sz="1400" i="1" dirty="0">
                <a:solidFill>
                  <a:srgbClr val="55606B"/>
                </a:solidFill>
              </a:rPr>
              <a:t>the stage-1 link (cdecl: args on the stack)</a:t>
            </a:r>
          </a:p>
        </p:txBody>
      </p:sp>
      <p:pic>
        <p:nvPicPr>
          <p:cNvPr id="6" name="Co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580000"/>
            <a:ext cx="8229600" cy="101149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Stage 2: GOT overwrite (read into write@GOT)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00000"/>
            <a:ext cx="8229600" cy="1760000"/>
          </a:xfrm>
          <a:prstGeom prst="rect">
            <a:avLst/>
          </a:prstGeom>
          <a:noFill/>
        </p:spPr>
        <p:txBody>
          <a:bodyPr wrap="square" rtlCol="0"/>
          <a:lstStyle/>
          <a:p>
            <a:pPr marL="285750" indent="-285750">
              <a:buFont typeface="Arial"/>
              <a:buChar char="•"/>
            </a:pPr>
            <a:r>
              <a:rPr lang="en-US" sz="1700" b="1" dirty="0"/>
              <a:t>ROP</a:t>
            </a:r>
            <a:r>
              <a:rPr lang="en-US" sz="1700" dirty="0"/>
              <a:t> — read(0, write@GOT, 4) reads 4 attacker bytes straight into write’s GOT slot</a:t>
            </a:r>
          </a:p>
          <a:p>
            <a:pPr marL="285750" indent="-285750">
              <a:buFont typeface="Arial"/>
              <a:buChar char="•"/>
            </a:pPr>
            <a:r>
              <a:rPr lang="en-US" sz="1700" b="1" dirty="0"/>
              <a:t>We send</a:t>
            </a:r>
            <a:r>
              <a:rPr lang="en-US" sz="1700" dirty="0"/>
              <a:t> — &amp;system (from the stage-1 leak) — now write@GOT points at system()</a:t>
            </a:r>
          </a:p>
          <a:p>
            <a:pPr marL="285750" indent="-285750">
              <a:buFont typeface="Arial"/>
              <a:buChar char="•"/>
            </a:pPr>
            <a:r>
              <a:rPr lang="en-US" sz="1700" b="1" dirty="0"/>
              <a:t>Also</a:t>
            </a:r>
            <a:r>
              <a:rPr lang="en-US" sz="1700" dirty="0"/>
              <a:t> — a second read drops "/bin/sh\0" into the fixed .bss buffer scratch</a:t>
            </a:r>
          </a:p>
        </p:txBody>
      </p:sp>
      <p:sp>
        <p:nvSpPr>
          <p:cNvPr id="5" name="Caption"/>
          <p:cNvSpPr txBox="1"/>
          <p:nvPr/>
        </p:nvSpPr>
        <p:spPr>
          <a:xfrm>
            <a:off x="457200" y="3180000"/>
            <a:ext cx="8229600" cy="33020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sz="1400" i="1" dirty="0">
                <a:solidFill>
                  <a:srgbClr val="55606B"/>
                </a:solidFill>
              </a:rPr>
              <a:t>stage-2 links</a:t>
            </a:r>
          </a:p>
        </p:txBody>
      </p:sp>
      <p:pic>
        <p:nvPicPr>
          <p:cNvPr id="6" name="Co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580000"/>
            <a:ext cx="8229600" cy="98194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does the command string come from?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00000"/>
            <a:ext cx="8229600" cy="1760000"/>
          </a:xfrm>
          <a:prstGeom prst="rect">
            <a:avLst/>
          </a:prstGeom>
          <a:noFill/>
        </p:spPr>
        <p:txBody>
          <a:bodyPr wrap="square" rtlCol="0"/>
          <a:lstStyle/>
          <a:p>
            <a:pPr marL="285750" indent="-285750">
              <a:buFont typeface="Arial"/>
              <a:buChar char="•"/>
            </a:pPr>
            <a:r>
              <a:rPr lang="en-US" sz="1700" b="1" dirty="0"/>
              <a:t>No "/bin/sh" in the binary</a:t>
            </a:r>
            <a:r>
              <a:rPr lang="en-US" sz="1700" dirty="0"/>
              <a:t> — so we supply one at a known, fixed address</a:t>
            </a:r>
          </a:p>
          <a:p>
            <a:pPr marL="285750" indent="-285750">
              <a:buFont typeface="Arial"/>
              <a:buChar char="•"/>
            </a:pPr>
            <a:r>
              <a:rPr lang="en-US" sz="1700" b="1" dirty="0"/>
              <a:t>Our approach</a:t>
            </a:r>
            <a:r>
              <a:rPr lang="en-US" sz="1700" dirty="0"/>
              <a:t> — read() "/bin/sh\0" into scratch[] — a .bss global, fixed because -no-pie</a:t>
            </a:r>
          </a:p>
          <a:p>
            <a:pPr marL="285750" indent="-285750">
              <a:buFont typeface="Arial"/>
              <a:buChar char="•"/>
            </a:pPr>
            <a:r>
              <a:rPr lang="en-US" sz="1700" b="1" dirty="0"/>
              <a:t>ss2024 alternative</a:t>
            </a:r>
            <a:r>
              <a:rPr lang="en-US" sz="1700" dirty="0"/>
              <a:t> — gdb’s find locates an existing string (e.g. "ed") → system("ed")</a:t>
            </a:r>
          </a:p>
        </p:txBody>
      </p:sp>
      <p:sp>
        <p:nvSpPr>
          <p:cNvPr id="5" name="Caption"/>
          <p:cNvSpPr txBox="1"/>
          <p:nvPr/>
        </p:nvSpPr>
        <p:spPr>
          <a:xfrm>
            <a:off x="457200" y="3180000"/>
            <a:ext cx="8229600" cy="33020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sz="1400" i="1" dirty="0">
                <a:solidFill>
                  <a:srgbClr val="55606B"/>
                </a:solidFill>
              </a:rPr>
              <a:t>find a string in memory (the slides’ way)</a:t>
            </a:r>
          </a:p>
        </p:txBody>
      </p:sp>
      <p:pic>
        <p:nvPicPr>
          <p:cNvPr id="6" name="Co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580000"/>
            <a:ext cx="8229600" cy="1528126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Stage 3: spawn the shell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00000"/>
            <a:ext cx="8229600" cy="1760000"/>
          </a:xfrm>
          <a:prstGeom prst="rect">
            <a:avLst/>
          </a:prstGeom>
          <a:noFill/>
        </p:spPr>
        <p:txBody>
          <a:bodyPr wrap="square" rtlCol="0"/>
          <a:lstStyle/>
          <a:p>
            <a:pPr marL="285750" indent="-285750">
              <a:buFont typeface="Arial"/>
              <a:buChar char="•"/>
            </a:pPr>
            <a:r>
              <a:rPr lang="en-US" sz="1700" b="1" dirty="0"/>
              <a:t>write@GOT now = system</a:t>
            </a:r>
            <a:r>
              <a:rPr lang="en-US" sz="1700" dirty="0"/>
              <a:t> — the PLT stub jmp *write@GOT jumps into system()</a:t>
            </a:r>
          </a:p>
          <a:p>
            <a:pPr marL="285750" indent="-285750">
              <a:buFont typeface="Arial"/>
              <a:buChar char="•"/>
            </a:pPr>
            <a:r>
              <a:rPr lang="en-US" sz="1700" b="1" dirty="0"/>
              <a:t>So</a:t>
            </a:r>
            <a:r>
              <a:rPr lang="en-US" sz="1700" dirty="0"/>
              <a:t> — calling write@plt(&amp;scratch) is really system("/bin/sh")</a:t>
            </a:r>
          </a:p>
          <a:p>
            <a:pPr marL="285750" indent="-285750">
              <a:buFont typeface="Arial"/>
              <a:buChar char="•"/>
            </a:pPr>
            <a:r>
              <a:rPr lang="en-US" sz="1700" b="1" dirty="0"/>
              <a:t>Result</a:t>
            </a:r>
            <a:r>
              <a:rPr lang="en-US" sz="1700" dirty="0"/>
              <a:t> — a shell — with ASLR and NX still on the whole time</a:t>
            </a:r>
          </a:p>
        </p:txBody>
      </p:sp>
      <p:sp>
        <p:nvSpPr>
          <p:cNvPr id="5" name="Caption"/>
          <p:cNvSpPr txBox="1"/>
          <p:nvPr/>
        </p:nvSpPr>
        <p:spPr>
          <a:xfrm>
            <a:off x="457200" y="3180000"/>
            <a:ext cx="8229600" cy="33020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sz="1400" i="1" dirty="0">
                <a:solidFill>
                  <a:srgbClr val="55606B"/>
                </a:solidFill>
              </a:rPr>
              <a:t>stage-3 link</a:t>
            </a:r>
          </a:p>
        </p:txBody>
      </p:sp>
      <p:pic>
        <p:nvPicPr>
          <p:cNvPr id="6" name="Co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580000"/>
            <a:ext cx="8229600" cy="1091217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pwn script (multi_stage.py)</a:t>
            </a:r>
          </a:p>
        </p:txBody>
      </p:sp>
      <p:sp>
        <p:nvSpPr>
          <p:cNvPr id="5" name="Caption"/>
          <p:cNvSpPr txBox="1"/>
          <p:nvPr/>
        </p:nvSpPr>
        <p:spPr>
          <a:xfrm>
            <a:off x="457200" y="1180000"/>
            <a:ext cx="8229600" cy="33020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sz="1400" i="1" dirty="0">
                <a:solidFill>
                  <a:srgbClr val="55606B"/>
                </a:solidFill>
              </a:rPr>
              <a:t>full working script ships in the Week 10 code</a:t>
            </a:r>
          </a:p>
        </p:txBody>
      </p:sp>
      <p:pic>
        <p:nvPicPr>
          <p:cNvPr id="6" name="Co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560000"/>
            <a:ext cx="8229600" cy="428538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 it in the WolfCTF lab</a:t>
            </a:r>
          </a:p>
        </p:txBody>
      </p:sp>
      <p:sp>
        <p:nvSpPr>
          <p:cNvPr id="5" name="Caption"/>
          <p:cNvSpPr txBox="1"/>
          <p:nvPr/>
        </p:nvSpPr>
        <p:spPr>
          <a:xfrm>
            <a:off x="457200" y="1180000"/>
            <a:ext cx="8229600" cy="33020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US" sz="1400" i="1" dirty="0">
                <a:solidFill>
                  <a:srgbClr val="55606B"/>
                </a:solidFill>
              </a:rPr>
              <a:t>course use only — run only the included binary in your own lab terminal</a:t>
            </a:r>
          </a:p>
        </p:txBody>
      </p:sp>
      <p:pic>
        <p:nvPicPr>
          <p:cNvPr id="6" name="Co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560000"/>
            <a:ext cx="8229600" cy="2387038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 &amp; ASLR: the two pillars we just bypassed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8229600" cy="4800000"/>
          </a:xfrm>
          <a:prstGeom prst="rect">
            <a:avLst/>
          </a:prstGeom>
          <a:noFill/>
        </p:spPr>
        <p:txBody>
          <a:bodyPr wrap="square" rtlCol="0"/>
          <a:lstStyle/>
          <a:p>
            <a:pPr marL="285750" indent="-285750">
              <a:buFont typeface="Arial"/>
              <a:buChar char="•"/>
            </a:pPr>
            <a:r>
              <a:rPr lang="en-US" sz="1900" b="1" dirty="0"/>
              <a:t>NX / DEP</a:t>
            </a:r>
            <a:r>
              <a:rPr lang="en-US" sz="1900" dirty="0"/>
              <a:t> — stops injected shellcode — so we reused existing code (ret2plt + ROP)</a:t>
            </a:r>
          </a:p>
          <a:p>
            <a:pPr marL="285750" indent="-285750">
              <a:buFont typeface="Arial"/>
              <a:buChar char="•"/>
            </a:pPr>
            <a:r>
              <a:rPr lang="en-US" sz="1900" b="1" dirty="0"/>
              <a:t>ASLR</a:t>
            </a:r>
            <a:r>
              <a:rPr lang="en-US" sz="1900" dirty="0"/>
              <a:t> — hides libc’s base — so we forced an information leak first</a:t>
            </a:r>
          </a:p>
          <a:p>
            <a:pPr marL="285750" indent="-285750">
              <a:buFont typeface="Arial"/>
              <a:buChar char="•"/>
            </a:pPr>
            <a:r>
              <a:rPr lang="en-US" sz="1900" b="1" dirty="0"/>
              <a:t>Takeaway</a:t>
            </a:r>
            <a:r>
              <a:rPr lang="en-US" sz="1900" dirty="0"/>
              <a:t> — chaining a leak with a GOT overwrite under both is real-world exploitation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made the GOT reachable: no PIE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8229600" cy="4800000"/>
          </a:xfrm>
          <a:prstGeom prst="rect">
            <a:avLst/>
          </a:prstGeom>
          <a:noFill/>
        </p:spPr>
        <p:txBody>
          <a:bodyPr wrap="square" rtlCol="0"/>
          <a:lstStyle/>
          <a:p>
            <a:pPr marL="285750" indent="-285750">
              <a:buFont typeface="Arial"/>
              <a:buChar char="•"/>
            </a:pPr>
            <a:r>
              <a:rPr lang="en-US" sz="1900" b="1" dirty="0"/>
              <a:t>PIE</a:t>
            </a:r>
            <a:r>
              <a:rPr lang="en-US" sz="1900" dirty="0"/>
              <a:t> — Position Independent Executable — shared libs (libc) MUST be built this way</a:t>
            </a:r>
          </a:p>
          <a:p>
            <a:pPr marL="285750" indent="-285750">
              <a:buFont typeface="Arial"/>
              <a:buChar char="•"/>
            </a:pPr>
            <a:r>
              <a:rPr lang="en-US" sz="1900" b="1" dirty="0"/>
              <a:t>Build with</a:t>
            </a:r>
            <a:r>
              <a:rPr lang="en-US" sz="1900" dirty="0"/>
              <a:t> — -pie -fPIE; without them the executable loads at a fixed base ASLR cannot move</a:t>
            </a:r>
          </a:p>
          <a:p>
            <a:pPr marL="285750" indent="-285750">
              <a:buFont typeface="Arial"/>
              <a:buChar char="•"/>
            </a:pPr>
            <a:r>
              <a:rPr lang="en-US" sz="1900" b="1" dirty="0"/>
              <a:t>Our target is -no-pie</a:t>
            </a:r>
            <a:r>
              <a:rPr lang="en-US" sz="1900" dirty="0"/>
              <a:t> — so PLT/GOT/.bss are fixed — exactly what leak and overwrite relied on</a:t>
            </a:r>
          </a:p>
          <a:p>
            <a:pPr marL="285750" indent="-285750">
              <a:buFont typeface="Arial"/>
              <a:buChar char="•"/>
            </a:pPr>
            <a:r>
              <a:rPr lang="en-US" sz="1900" b="1" dirty="0"/>
              <a:t>History</a:t>
            </a:r>
            <a:r>
              <a:rPr lang="en-US" sz="1900" dirty="0"/>
              <a:t> — ~2015 most system binaries were NOT PIE; by 2018 nearly all are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Defense in depth: no single layer is enough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8229600" cy="4800000"/>
          </a:xfrm>
          <a:prstGeom prst="rect">
            <a:avLst/>
          </a:prstGeom>
          <a:noFill/>
        </p:spPr>
        <p:txBody>
          <a:bodyPr wrap="square" rtlCol="0"/>
          <a:lstStyle/>
          <a:p>
            <a:pPr marL="285750" indent="-285750">
              <a:buFont typeface="Arial"/>
              <a:buChar char="•"/>
            </a:pPr>
            <a:r>
              <a:rPr lang="en-US" sz="1900" b="1" dirty="0"/>
              <a:t>NX/DEP</a:t>
            </a:r>
            <a:r>
              <a:rPr lang="en-US" sz="1900" dirty="0"/>
              <a:t> — forces code reuse instead of injected shellcode</a:t>
            </a:r>
          </a:p>
          <a:p>
            <a:pPr marL="285750" indent="-285750">
              <a:buFont typeface="Arial"/>
              <a:buChar char="•"/>
            </a:pPr>
            <a:r>
              <a:rPr lang="en-US" sz="1900" b="1" dirty="0"/>
              <a:t>ASLR + PIE</a:t>
            </a:r>
            <a:r>
              <a:rPr lang="en-US" sz="1900" dirty="0"/>
              <a:t> — forces an info leak and moves the binary too, not just libc</a:t>
            </a:r>
          </a:p>
          <a:p>
            <a:pPr marL="285750" indent="-285750">
              <a:buFont typeface="Arial"/>
              <a:buChar char="•"/>
            </a:pPr>
            <a:r>
              <a:rPr lang="en-US" sz="1900" b="1" dirty="0"/>
              <a:t>Full RELRO / BIND_NOW</a:t>
            </a:r>
            <a:r>
              <a:rPr lang="en-US" sz="1900" dirty="0"/>
              <a:t> — remaps the GOT read-only — kills stage 2 (GOT overwrite)</a:t>
            </a:r>
          </a:p>
          <a:p>
            <a:pPr marL="285750" indent="-285750">
              <a:buFont typeface="Arial"/>
              <a:buChar char="•"/>
            </a:pPr>
            <a:r>
              <a:rPr lang="en-US" sz="1900" b="1" dirty="0"/>
              <a:t>Stack canary</a:t>
            </a:r>
            <a:r>
              <a:rPr lang="en-US" sz="1900" dirty="0"/>
              <a:t> — catches the overflow before the return (next class)</a:t>
            </a:r>
          </a:p>
          <a:p>
            <a:pPr marL="285750" indent="-285750">
              <a:buFont typeface="Arial"/>
              <a:buChar char="•"/>
            </a:pPr>
            <a:r>
              <a:rPr lang="en-US" sz="1900" b="1" dirty="0"/>
              <a:t>Don’t write the bug</a:t>
            </a:r>
            <a:r>
              <a:rPr lang="en-US" sz="1900" dirty="0"/>
              <a:t> — bounded reads instead of read(0, buf[16], 100); memory-safe languages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4244" y="2753518"/>
            <a:ext cx="5000000" cy="1500000"/>
          </a:xfrm>
        </p:spPr>
        <p:txBody>
          <a:bodyPr/>
          <a:lstStyle/>
          <a:p>
            <a:pPr marL="0" indent="0">
              <a:buNone/>
            </a:pPr>
            <a:r>
              <a:rPr lang="en-US" sz="4400" dirty="0"/>
              <a:t>Q &amp; A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55606B"/>
                </a:solidFill>
              </a:rPr>
              <a:t>Next: Class 16 — StackGuard &amp; Format String Bug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4C7013"/>
        </a:dk2>
        <a:lt2>
          <a:srgbClr val="0061B2"/>
        </a:lt2>
        <a:accent1>
          <a:srgbClr val="FEA501"/>
        </a:accent1>
        <a:accent2>
          <a:srgbClr val="C8A058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B5914F"/>
        </a:accent6>
        <a:hlink>
          <a:srgbClr val="C40505"/>
        </a:hlink>
        <a:folHlink>
          <a:srgbClr val="91919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43245</TotalTime>
  <Words>579</Words>
  <Application>Microsoft Macintosh PowerPoint</Application>
  <PresentationFormat>On-screen Show (4:3)</PresentationFormat>
  <Paragraphs>64</Paragraphs>
  <Slides>24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-apple-system</vt:lpstr>
      <vt:lpstr>Agency FB</vt:lpstr>
      <vt:lpstr>Arial</vt:lpstr>
      <vt:lpstr>Franklin Gothic Book</vt:lpstr>
      <vt:lpstr>Franklin Gothic Medium</vt:lpstr>
      <vt:lpstr>Wingdings</vt:lpstr>
      <vt:lpstr>Standarddesign</vt:lpstr>
      <vt:lpstr>PowerPoint Presentation</vt:lpstr>
      <vt:lpstr>PowerPoint Presentation</vt:lpstr>
      <vt:lpstr>Bypassing ASLR/NX with Ret2PLT  </vt:lpstr>
      <vt:lpstr>How to bypass ASLR/NX?</vt:lpstr>
      <vt:lpstr>ASM CALL</vt:lpstr>
      <vt:lpstr>Procedure Linkage Table (PLT)</vt:lpstr>
      <vt:lpstr>Call System() Function in libc with PLT, GOT</vt:lpstr>
      <vt:lpstr>Call System() Function in libc with PLT, GOT</vt:lpstr>
      <vt:lpstr>Call System() Function in libc with PLT, GOT</vt:lpstr>
      <vt:lpstr>Lazy Binding</vt:lpstr>
      <vt:lpstr>Bypass ASLR/NX with Ret2plt Attack</vt:lpstr>
      <vt:lpstr>Bypass ASLR/NX with Ret2plt Attack</vt:lpstr>
      <vt:lpstr>Check PLT stub Address</vt:lpstr>
      <vt:lpstr>Find Useable String as Parameter for System() function</vt:lpstr>
      <vt:lpstr>Pwn Script</vt:lpstr>
      <vt:lpstr>PowerPoint Presentation</vt:lpstr>
      <vt:lpstr>PowerPoint Presentation</vt:lpstr>
      <vt:lpstr>bypassGOT.c</vt:lpstr>
      <vt:lpstr>bypassGOT.c</vt:lpstr>
      <vt:lpstr>Struct.c </vt:lpstr>
      <vt:lpstr>Struct.c </vt:lpstr>
      <vt:lpstr>bypassGOT.c</vt:lpstr>
      <vt:lpstr>Pwn Script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 472 — Multi-Stage Exploits</dc:title>
  <dc:creator>quake0day</dc:creator>
  <dc:description>PresentationLoad.com</dc:description>
  <cp:lastModifiedBy>Chen, Si</cp:lastModifiedBy>
  <cp:revision>1307</cp:revision>
  <dcterms:created xsi:type="dcterms:W3CDTF">2011-12-10T02:50:46Z</dcterms:created>
  <dcterms:modified xsi:type="dcterms:W3CDTF">2024-10-25T13:58:36Z</dcterms:modified>
</cp:coreProperties>
</file>