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宋体" charset="0"/>
        <a:cs typeface="宋体" charset="0"/>
      </a:defRPr>
    </a:lvl1pPr>
    <a:lvl2pPr marL="457200" algn="l" rtl="0" fontAlgn="base">
      <a:spcBef>
        <a:spcPct val="0"/>
      </a:spcBef>
      <a:spcAft>
        <a:spcPct val="0"/>
      </a:spcAft>
      <a:defRPr sz="2000" kern="1200">
        <a:solidFill>
          <a:schemeClr val="tx1"/>
        </a:solidFill>
        <a:latin typeface="Arial" charset="0"/>
        <a:ea typeface="宋体" charset="0"/>
        <a:cs typeface="宋体" charset="0"/>
      </a:defRPr>
    </a:lvl2pPr>
    <a:lvl3pPr marL="914400" algn="l" rtl="0" fontAlgn="base">
      <a:spcBef>
        <a:spcPct val="0"/>
      </a:spcBef>
      <a:spcAft>
        <a:spcPct val="0"/>
      </a:spcAft>
      <a:defRPr sz="2000" kern="1200">
        <a:solidFill>
          <a:schemeClr val="tx1"/>
        </a:solidFill>
        <a:latin typeface="Arial" charset="0"/>
        <a:ea typeface="宋体" charset="0"/>
        <a:cs typeface="宋体" charset="0"/>
      </a:defRPr>
    </a:lvl3pPr>
    <a:lvl4pPr marL="1371600" algn="l" rtl="0" fontAlgn="base">
      <a:spcBef>
        <a:spcPct val="0"/>
      </a:spcBef>
      <a:spcAft>
        <a:spcPct val="0"/>
      </a:spcAft>
      <a:defRPr sz="2000" kern="1200">
        <a:solidFill>
          <a:schemeClr val="tx1"/>
        </a:solidFill>
        <a:latin typeface="Arial" charset="0"/>
        <a:ea typeface="宋体" charset="0"/>
        <a:cs typeface="宋体" charset="0"/>
      </a:defRPr>
    </a:lvl4pPr>
    <a:lvl5pPr marL="1828800" algn="l" rtl="0" fontAlgn="base">
      <a:spcBef>
        <a:spcPct val="0"/>
      </a:spcBef>
      <a:spcAft>
        <a:spcPct val="0"/>
      </a:spcAft>
      <a:defRPr sz="2000" kern="1200">
        <a:solidFill>
          <a:schemeClr val="tx1"/>
        </a:solidFill>
        <a:latin typeface="Arial" charset="0"/>
        <a:ea typeface="宋体" charset="0"/>
        <a:cs typeface="宋体" charset="0"/>
      </a:defRPr>
    </a:lvl5pPr>
    <a:lvl6pPr marL="2286000" algn="l" defTabSz="457200" rtl="0" eaLnBrk="1" latinLnBrk="0" hangingPunct="1">
      <a:defRPr sz="2000" kern="1200">
        <a:solidFill>
          <a:schemeClr val="tx1"/>
        </a:solidFill>
        <a:latin typeface="Arial" charset="0"/>
        <a:ea typeface="宋体" charset="0"/>
        <a:cs typeface="宋体" charset="0"/>
      </a:defRPr>
    </a:lvl6pPr>
    <a:lvl7pPr marL="2743200" algn="l" defTabSz="457200" rtl="0" eaLnBrk="1" latinLnBrk="0" hangingPunct="1">
      <a:defRPr sz="2000" kern="1200">
        <a:solidFill>
          <a:schemeClr val="tx1"/>
        </a:solidFill>
        <a:latin typeface="Arial" charset="0"/>
        <a:ea typeface="宋体" charset="0"/>
        <a:cs typeface="宋体" charset="0"/>
      </a:defRPr>
    </a:lvl7pPr>
    <a:lvl8pPr marL="3200400" algn="l" defTabSz="457200" rtl="0" eaLnBrk="1" latinLnBrk="0" hangingPunct="1">
      <a:defRPr sz="2000" kern="1200">
        <a:solidFill>
          <a:schemeClr val="tx1"/>
        </a:solidFill>
        <a:latin typeface="Arial" charset="0"/>
        <a:ea typeface="宋体" charset="0"/>
        <a:cs typeface="宋体" charset="0"/>
      </a:defRPr>
    </a:lvl8pPr>
    <a:lvl9pPr marL="3657600" algn="l" defTabSz="457200" rtl="0" eaLnBrk="1" latinLnBrk="0" hangingPunct="1">
      <a:defRPr sz="2000" kern="1200">
        <a:solidFill>
          <a:schemeClr val="tx1"/>
        </a:solidFill>
        <a:latin typeface="Arial" charset="0"/>
        <a:ea typeface="宋体" charset="0"/>
        <a:cs typeface="宋体"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34" autoAdjust="0"/>
    <p:restoredTop sz="75578"/>
  </p:normalViewPr>
  <p:slideViewPr>
    <p:cSldViewPr snapToGrid="0" snapToObjects="1">
      <p:cViewPr varScale="1">
        <p:scale>
          <a:sx n="95" d="100"/>
          <a:sy n="95" d="100"/>
        </p:scale>
        <p:origin x="208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PMingLiU" charset="0"/>
              </a:defRPr>
            </a:lvl1pPr>
          </a:lstStyle>
          <a:p>
            <a:pPr>
              <a:defRPr/>
            </a:pPr>
            <a:endParaRPr lang="en-US" altLang="zh-TW"/>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PMingLiU" charset="0"/>
              </a:defRPr>
            </a:lvl1pPr>
          </a:lstStyle>
          <a:p>
            <a:pPr>
              <a:defRPr/>
            </a:pPr>
            <a:endParaRPr lang="zh-TW" altLang="en-US"/>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PMingLiU" charset="0"/>
              </a:defRPr>
            </a:lvl1pPr>
          </a:lstStyle>
          <a:p>
            <a:pPr>
              <a:defRPr/>
            </a:pPr>
            <a:endParaRPr lang="en-US" altLang="zh-TW"/>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PMingLiU" charset="0"/>
              </a:defRPr>
            </a:lvl1pPr>
          </a:lstStyle>
          <a:p>
            <a:pPr>
              <a:defRPr/>
            </a:pPr>
            <a:fld id="{BA9611C0-22CD-3B4D-A545-A25F1CC1E2EE}" type="slidenum">
              <a:rPr lang="zh-TW" altLang="en-US"/>
              <a:pPr>
                <a:defRPr/>
              </a:pPr>
              <a:t>‹#›</a:t>
            </a:fld>
            <a:endParaRPr lang="en-US" altLang="zh-TW"/>
          </a:p>
        </p:txBody>
      </p:sp>
    </p:spTree>
    <p:extLst>
      <p:ext uri="{BB962C8B-B14F-4D97-AF65-F5344CB8AC3E}">
        <p14:creationId xmlns:p14="http://schemas.microsoft.com/office/powerpoint/2010/main" val="122809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宋体" pitchFamily="2" charset="-122"/>
                <a:cs typeface="+mn-cs"/>
              </a:defRPr>
            </a:lvl1pPr>
          </a:lstStyle>
          <a:p>
            <a:pPr>
              <a:defRPr/>
            </a:pPr>
            <a:endParaRPr lang="de-DE" altLang="zh-CN"/>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cs typeface="+mn-cs"/>
              </a:defRPr>
            </a:lvl1pPr>
          </a:lstStyle>
          <a:p>
            <a:pPr>
              <a:defRPr/>
            </a:pPr>
            <a:endParaRPr lang="de-DE" altLang="zh-CN"/>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ltLang="zh-CN" noProof="0"/>
              <a:t>Textmasterformate durch Klicken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宋体" pitchFamily="2" charset="-122"/>
                <a:cs typeface="+mn-cs"/>
              </a:defRPr>
            </a:lvl1pPr>
          </a:lstStyle>
          <a:p>
            <a:pPr>
              <a:defRPr/>
            </a:pPr>
            <a:endParaRPr lang="de-DE" altLang="zh-CN"/>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91BB238-3B1B-EE4E-BFC2-DF2FE134C0D2}" type="slidenum">
              <a:rPr lang="de-DE" altLang="zh-CN"/>
              <a:pPr>
                <a:defRPr/>
              </a:pPr>
              <a:t>‹#›</a:t>
            </a:fld>
            <a:endParaRPr lang="de-DE" altLang="zh-CN"/>
          </a:p>
        </p:txBody>
      </p:sp>
    </p:spTree>
    <p:extLst>
      <p:ext uri="{BB962C8B-B14F-4D97-AF65-F5344CB8AC3E}">
        <p14:creationId xmlns:p14="http://schemas.microsoft.com/office/powerpoint/2010/main" val="10557670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1629" name="Rectangle 7"/>
          <p:cNvSpPr>
            <a:spLocks noGrp="1" noChangeArrowheads="1"/>
          </p:cNvSpPr>
          <p:nvPr>
            <p:ph type="ctrTitle"/>
          </p:nvPr>
        </p:nvSpPr>
        <p:spPr>
          <a:xfrm>
            <a:off x="693738" y="1435100"/>
            <a:ext cx="7754937" cy="1082675"/>
          </a:xfrm>
        </p:spPr>
        <p:txBody>
          <a:bodyPr anchor="b"/>
          <a:lstStyle>
            <a:lvl1pPr algn="ctr">
              <a:lnSpc>
                <a:spcPct val="110000"/>
              </a:lnSpc>
              <a:defRPr sz="3200"/>
            </a:lvl1pPr>
          </a:lstStyle>
          <a:p>
            <a:r>
              <a:rPr lang="de-DE"/>
              <a:t>Titelmasterformat durch</a:t>
            </a:r>
            <a:br>
              <a:rPr lang="de-DE"/>
            </a:br>
            <a:r>
              <a:rPr lang="de-DE"/>
              <a:t>Klicken bearbeiten</a:t>
            </a:r>
          </a:p>
        </p:txBody>
      </p:sp>
      <p:sp>
        <p:nvSpPr>
          <p:cNvPr id="111630" name="Rectangle 12"/>
          <p:cNvSpPr>
            <a:spLocks noGrp="1" noChangeArrowheads="1"/>
          </p:cNvSpPr>
          <p:nvPr>
            <p:ph type="subTitle" idx="1"/>
          </p:nvPr>
        </p:nvSpPr>
        <p:spPr bwMode="gray">
          <a:xfrm>
            <a:off x="696913" y="2517775"/>
            <a:ext cx="7751762" cy="800100"/>
          </a:xfrm>
        </p:spPr>
        <p:txBody>
          <a:bodyPr tIns="45720" bIns="45720"/>
          <a:lstStyle>
            <a:lvl1pPr marL="0" indent="0" algn="ctr">
              <a:buFont typeface="Wingdings" pitchFamily="2" charset="2"/>
              <a:buNone/>
              <a:defRPr sz="2400">
                <a:solidFill>
                  <a:schemeClr val="bg1"/>
                </a:solidFill>
              </a:defRPr>
            </a:lvl1pPr>
          </a:lstStyle>
          <a:p>
            <a:r>
              <a:rPr lang="de-DE"/>
              <a:t>Formatvorlage des Untertitelmasters durch Klicken bearbeiten</a:t>
            </a:r>
          </a:p>
        </p:txBody>
      </p:sp>
      <p:sp>
        <p:nvSpPr>
          <p:cNvPr id="4" name="Rectangle 5"/>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endParaRPr lang="zh-CN" altLang="zh-CN"/>
          </a:p>
        </p:txBody>
      </p:sp>
    </p:spTree>
    <p:extLst>
      <p:ext uri="{BB962C8B-B14F-4D97-AF65-F5344CB8AC3E}">
        <p14:creationId xmlns:p14="http://schemas.microsoft.com/office/powerpoint/2010/main" val="3880540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8700" y="6065721"/>
            <a:ext cx="495300" cy="809625"/>
          </a:xfrm>
          <a:prstGeom prst="rect">
            <a:avLst/>
          </a:prstGeom>
        </p:spPr>
      </p:pic>
    </p:spTree>
    <p:extLst>
      <p:ext uri="{BB962C8B-B14F-4D97-AF65-F5344CB8AC3E}">
        <p14:creationId xmlns:p14="http://schemas.microsoft.com/office/powerpoint/2010/main" val="3877735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8700" y="6065721"/>
            <a:ext cx="495300" cy="809625"/>
          </a:xfrm>
          <a:prstGeom prst="rect">
            <a:avLst/>
          </a:prstGeom>
        </p:spPr>
      </p:pic>
    </p:spTree>
    <p:extLst>
      <p:ext uri="{BB962C8B-B14F-4D97-AF65-F5344CB8AC3E}">
        <p14:creationId xmlns:p14="http://schemas.microsoft.com/office/powerpoint/2010/main" val="127828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2121697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1860143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909493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2594493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242341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4118970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180201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9725" y="101600"/>
            <a:ext cx="2130425" cy="57007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95275" y="101600"/>
            <a:ext cx="6242050" cy="57007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125235873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489075"/>
            <a:ext cx="8524875" cy="4313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zh-CN"/>
              <a:t>Textmasterformate durch Klicken bearbeiten</a:t>
            </a:r>
          </a:p>
          <a:p>
            <a:pPr lvl="1"/>
            <a:r>
              <a:rPr lang="de-DE" altLang="zh-CN"/>
              <a:t>Zweite Ebene</a:t>
            </a:r>
          </a:p>
          <a:p>
            <a:pPr lvl="2"/>
            <a:r>
              <a:rPr lang="de-DE" altLang="zh-CN"/>
              <a:t>Dritte Ebene</a:t>
            </a:r>
          </a:p>
          <a:p>
            <a:pPr lvl="3"/>
            <a:r>
              <a:rPr lang="de-DE" altLang="zh-CN"/>
              <a:t>Vierte Ebene</a:t>
            </a:r>
          </a:p>
          <a:p>
            <a:pPr lvl="4"/>
            <a:r>
              <a:rPr lang="de-DE" altLang="zh-CN"/>
              <a:t>Fünfte Ebene</a:t>
            </a:r>
          </a:p>
        </p:txBody>
      </p:sp>
      <p:sp>
        <p:nvSpPr>
          <p:cNvPr id="110595"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a:solidFill>
                  <a:schemeClr val="bg1"/>
                </a:solidFill>
                <a:latin typeface="Arial" pitchFamily="34" charset="0"/>
                <a:ea typeface="宋体" pitchFamily="2" charset="-122"/>
                <a:cs typeface="+mn-cs"/>
              </a:defRPr>
            </a:lvl1pPr>
          </a:lstStyle>
          <a:p>
            <a:pPr>
              <a:defRPr/>
            </a:pPr>
            <a:endParaRPr lang="zh-CN" altLang="zh-CN"/>
          </a:p>
        </p:txBody>
      </p:sp>
      <p:sp>
        <p:nvSpPr>
          <p:cNvPr id="1028" name="Rectangle 7"/>
          <p:cNvSpPr>
            <a:spLocks noGrp="1" noChangeArrowheads="1"/>
          </p:cNvSpPr>
          <p:nvPr>
            <p:ph type="title"/>
          </p:nvPr>
        </p:nvSpPr>
        <p:spPr bwMode="gray">
          <a:xfrm>
            <a:off x="300038" y="101600"/>
            <a:ext cx="8520112" cy="6477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de-DE" altLang="zh-CN"/>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de-DE" altLang="zh-CN" sz="1000"/>
              <a:t>Page </a:t>
            </a:r>
            <a:r>
              <a:rPr lang="de-DE" altLang="zh-CN" sz="1000">
                <a:sym typeface="Wingdings" charset="0"/>
              </a:rPr>
              <a:t></a:t>
            </a:r>
            <a:r>
              <a:rPr lang="de-DE" altLang="zh-CN" sz="1000"/>
              <a:t> </a:t>
            </a:r>
            <a:fld id="{EB0D860B-0F9F-024D-87B2-26EC2F8908EF}" type="slidenum">
              <a:rPr lang="de-DE" altLang="zh-CN" sz="1000"/>
              <a:pPr/>
              <a:t>‹#›</a:t>
            </a:fld>
            <a:endParaRPr lang="de-DE" altLang="zh-CN" sz="1000"/>
          </a:p>
        </p:txBody>
      </p:sp>
    </p:spTree>
  </p:cSld>
  <p:clrMap bg1="lt1" tx1="dk1" bg2="lt2" tx2="dk2" accent1="accent1" accent2="accent2" accent3="accent3" accent4="accent4" accent5="accent5" accent6="accent6" hlink="hlink" folHlink="folHlink"/>
  <p:sldLayoutIdLst>
    <p:sldLayoutId id="2147484098"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Lst>
  <p:txStyles>
    <p:titleStyle>
      <a:lvl1pPr algn="l" rtl="0" eaLnBrk="0" fontAlgn="base" hangingPunct="0">
        <a:lnSpc>
          <a:spcPct val="90000"/>
        </a:lnSpc>
        <a:spcBef>
          <a:spcPct val="0"/>
        </a:spcBef>
        <a:spcAft>
          <a:spcPct val="0"/>
        </a:spcAft>
        <a:defRPr sz="2600" b="1">
          <a:solidFill>
            <a:schemeClr val="bg1"/>
          </a:solidFill>
          <a:latin typeface="+mj-lt"/>
          <a:ea typeface="宋体" charset="0"/>
          <a:cs typeface="+mj-cs"/>
        </a:defRPr>
      </a:lvl1pPr>
      <a:lvl2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2pPr>
      <a:lvl3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3pPr>
      <a:lvl4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4pPr>
      <a:lvl5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5pPr>
      <a:lvl6pPr marL="457200" algn="l" rtl="0" fontAlgn="base">
        <a:lnSpc>
          <a:spcPct val="90000"/>
        </a:lnSpc>
        <a:spcBef>
          <a:spcPct val="0"/>
        </a:spcBef>
        <a:spcAft>
          <a:spcPct val="0"/>
        </a:spcAft>
        <a:defRPr sz="2600" b="1">
          <a:solidFill>
            <a:schemeClr val="bg1"/>
          </a:solidFill>
          <a:latin typeface="Arial" charset="0"/>
          <a:cs typeface="Arial" charset="0"/>
        </a:defRPr>
      </a:lvl6pPr>
      <a:lvl7pPr marL="914400" algn="l" rtl="0" fontAlgn="base">
        <a:lnSpc>
          <a:spcPct val="90000"/>
        </a:lnSpc>
        <a:spcBef>
          <a:spcPct val="0"/>
        </a:spcBef>
        <a:spcAft>
          <a:spcPct val="0"/>
        </a:spcAft>
        <a:defRPr sz="2600" b="1">
          <a:solidFill>
            <a:schemeClr val="bg1"/>
          </a:solidFill>
          <a:latin typeface="Arial" charset="0"/>
          <a:cs typeface="Arial" charset="0"/>
        </a:defRPr>
      </a:lvl7pPr>
      <a:lvl8pPr marL="1371600" algn="l" rtl="0" fontAlgn="base">
        <a:lnSpc>
          <a:spcPct val="90000"/>
        </a:lnSpc>
        <a:spcBef>
          <a:spcPct val="0"/>
        </a:spcBef>
        <a:spcAft>
          <a:spcPct val="0"/>
        </a:spcAft>
        <a:defRPr sz="2600" b="1">
          <a:solidFill>
            <a:schemeClr val="bg1"/>
          </a:solidFill>
          <a:latin typeface="Arial" charset="0"/>
          <a:cs typeface="Arial" charset="0"/>
        </a:defRPr>
      </a:lvl8pPr>
      <a:lvl9pPr marL="1828800" algn="l" rtl="0" fontAlgn="base">
        <a:lnSpc>
          <a:spcPct val="90000"/>
        </a:lnSpc>
        <a:spcBef>
          <a:spcPct val="0"/>
        </a:spcBef>
        <a:spcAft>
          <a:spcPct val="0"/>
        </a:spcAft>
        <a:defRPr sz="2600" b="1">
          <a:solidFill>
            <a:schemeClr val="bg1"/>
          </a:solidFill>
          <a:latin typeface="Arial" charset="0"/>
          <a:cs typeface="Arial" charset="0"/>
        </a:defRPr>
      </a:lvl9pPr>
    </p:titleStyle>
    <p:bodyStyle>
      <a:lvl1pPr marL="180975" indent="-180975" algn="l" rtl="0" eaLnBrk="0" fontAlgn="base" hangingPunct="0">
        <a:spcBef>
          <a:spcPct val="0"/>
        </a:spcBef>
        <a:spcAft>
          <a:spcPct val="40000"/>
        </a:spcAft>
        <a:buFont typeface="Wingdings" charset="0"/>
        <a:buChar char="§"/>
        <a:defRPr kumimoji="1" sz="2000">
          <a:solidFill>
            <a:schemeClr val="tx1"/>
          </a:solidFill>
          <a:latin typeface="+mn-lt"/>
          <a:ea typeface="宋体" charset="0"/>
          <a:cs typeface="+mn-cs"/>
        </a:defRPr>
      </a:lvl1pPr>
      <a:lvl2pPr marL="444500" indent="-261938" algn="l" rtl="0" eaLnBrk="0" fontAlgn="base" hangingPunct="0">
        <a:spcBef>
          <a:spcPct val="0"/>
        </a:spcBef>
        <a:spcAft>
          <a:spcPct val="40000"/>
        </a:spcAft>
        <a:buChar char="–"/>
        <a:defRPr kumimoji="1">
          <a:solidFill>
            <a:schemeClr val="tx1"/>
          </a:solidFill>
          <a:latin typeface="+mn-lt"/>
          <a:ea typeface="Arial" charset="0"/>
          <a:cs typeface="+mn-cs"/>
        </a:defRPr>
      </a:lvl2pPr>
      <a:lvl3pPr marL="720725" indent="-274638" algn="l" rtl="0" eaLnBrk="0" fontAlgn="base" hangingPunct="0">
        <a:spcBef>
          <a:spcPct val="0"/>
        </a:spcBef>
        <a:spcAft>
          <a:spcPct val="40000"/>
        </a:spcAft>
        <a:buChar char="•"/>
        <a:defRPr kumimoji="1">
          <a:solidFill>
            <a:schemeClr val="tx1"/>
          </a:solidFill>
          <a:latin typeface="+mn-lt"/>
          <a:ea typeface="Arial" charset="0"/>
          <a:cs typeface="+mn-cs"/>
        </a:defRPr>
      </a:lvl3pPr>
      <a:lvl4pPr marL="987425" indent="-265113" algn="l" rtl="0" eaLnBrk="0" fontAlgn="base" hangingPunct="0">
        <a:spcBef>
          <a:spcPct val="0"/>
        </a:spcBef>
        <a:spcAft>
          <a:spcPct val="40000"/>
        </a:spcAft>
        <a:buChar char="–"/>
        <a:defRPr kumimoji="1">
          <a:solidFill>
            <a:schemeClr val="tx1"/>
          </a:solidFill>
          <a:latin typeface="+mn-lt"/>
          <a:ea typeface="Arial" charset="0"/>
          <a:cs typeface="+mn-cs"/>
        </a:defRPr>
      </a:lvl4pPr>
      <a:lvl5pPr marL="1254125" indent="-265113" algn="l" rtl="0" eaLnBrk="0" fontAlgn="base" hangingPunct="0">
        <a:spcBef>
          <a:spcPct val="0"/>
        </a:spcBef>
        <a:spcAft>
          <a:spcPct val="40000"/>
        </a:spcAft>
        <a:buChar char="»"/>
        <a:defRPr kumimoji="1">
          <a:solidFill>
            <a:schemeClr val="tx1"/>
          </a:solidFill>
          <a:latin typeface="+mn-lt"/>
          <a:ea typeface="Arial"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code10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673240" y="1315598"/>
            <a:ext cx="801858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3200" b="1" dirty="0">
                <a:solidFill>
                  <a:schemeClr val="bg1"/>
                </a:solidFill>
                <a:latin typeface="Agency FB" panose="020B0503020202020204" pitchFamily="34" charset="0"/>
                <a:ea typeface="Calibri" charset="0"/>
                <a:cs typeface="Calibri" charset="0"/>
                <a:sym typeface="Arial" charset="0"/>
              </a:rPr>
              <a:t>CSC 4</a:t>
            </a:r>
            <a:r>
              <a:rPr lang="en-US" altLang="zh-CN" sz="3200" b="1" dirty="0">
                <a:solidFill>
                  <a:schemeClr val="bg1"/>
                </a:solidFill>
                <a:latin typeface="Agency FB" panose="020B0503020202020204" pitchFamily="34" charset="0"/>
                <a:ea typeface="Calibri" charset="0"/>
                <a:cs typeface="Calibri" charset="0"/>
                <a:sym typeface="Arial" charset="0"/>
              </a:rPr>
              <a:t>72</a:t>
            </a:r>
            <a:r>
              <a:rPr lang="en-US" altLang="en-US" sz="3200" b="1" dirty="0">
                <a:solidFill>
                  <a:schemeClr val="bg1"/>
                </a:solidFill>
                <a:latin typeface="Agency FB" panose="020B0503020202020204" pitchFamily="34" charset="0"/>
                <a:ea typeface="Calibri" charset="0"/>
                <a:cs typeface="Calibri" charset="0"/>
                <a:sym typeface="Arial" charset="0"/>
              </a:rPr>
              <a:t> Software Security</a:t>
            </a:r>
            <a:br>
              <a:rPr lang="en-US" altLang="en-US" sz="3200" b="1" dirty="0">
                <a:solidFill>
                  <a:schemeClr val="bg1"/>
                </a:solidFill>
                <a:latin typeface="Agency FB" panose="020B0503020202020204" pitchFamily="34" charset="0"/>
                <a:ea typeface="Calibri" charset="0"/>
                <a:cs typeface="Calibri" charset="0"/>
                <a:sym typeface="Arial" charset="0"/>
              </a:rPr>
            </a:br>
            <a:r>
              <a:rPr lang="en-US" altLang="en-US" sz="3200" b="1" dirty="0">
                <a:solidFill>
                  <a:schemeClr val="bg1"/>
                </a:solidFill>
                <a:latin typeface="Agency FB" panose="020B0503020202020204" pitchFamily="34" charset="0"/>
                <a:ea typeface="Calibri" charset="0"/>
                <a:cs typeface="Calibri" charset="0"/>
                <a:sym typeface="Arial" charset="0"/>
              </a:rPr>
              <a:t>StackGuard &amp;</a:t>
            </a:r>
            <a:r>
              <a:rPr lang="zh-CN" altLang="en-US" sz="3200" b="1" dirty="0">
                <a:solidFill>
                  <a:schemeClr val="bg1"/>
                </a:solidFill>
                <a:latin typeface="Agency FB" panose="020B0503020202020204" pitchFamily="34" charset="0"/>
                <a:ea typeface="Calibri" charset="0"/>
                <a:cs typeface="Calibri" charset="0"/>
                <a:sym typeface="Arial" charset="0"/>
              </a:rPr>
              <a:t> </a:t>
            </a:r>
            <a:r>
              <a:rPr lang="en-US" altLang="zh-CN" sz="3200" b="1" dirty="0">
                <a:solidFill>
                  <a:schemeClr val="bg1"/>
                </a:solidFill>
                <a:latin typeface="Agency FB" panose="020B0503020202020204" pitchFamily="34" charset="0"/>
                <a:ea typeface="Calibri" charset="0"/>
                <a:cs typeface="Calibri" charset="0"/>
                <a:sym typeface="Arial" charset="0"/>
              </a:rPr>
              <a:t>Format String</a:t>
            </a:r>
          </a:p>
          <a:p>
            <a:pPr algn="ctr"/>
            <a:r>
              <a:rPr lang="en-US" altLang="en-US" sz="2400" b="1" dirty="0">
                <a:solidFill>
                  <a:schemeClr val="bg1"/>
                </a:solidFill>
                <a:latin typeface="Agency FB" panose="020B0503020202020204" pitchFamily="34" charset="0"/>
                <a:ea typeface="Calibri" charset="0"/>
                <a:cs typeface="Calibri" charset="0"/>
                <a:sym typeface="Arial" charset="0"/>
              </a:rPr>
              <a:t>Dr. Si Chen (schen@wcupa.edu)</a:t>
            </a:r>
          </a:p>
        </p:txBody>
      </p:sp>
      <p:sp>
        <p:nvSpPr>
          <p:cNvPr id="2" name="Rectangle 1"/>
          <p:cNvSpPr/>
          <p:nvPr/>
        </p:nvSpPr>
        <p:spPr>
          <a:xfrm>
            <a:off x="7224436" y="-93336"/>
            <a:ext cx="2045496" cy="1200329"/>
          </a:xfrm>
          <a:prstGeom prst="rect">
            <a:avLst/>
          </a:prstGeom>
        </p:spPr>
        <p:txBody>
          <a:bodyPr wrap="none">
            <a:spAutoFit/>
          </a:bodyPr>
          <a:lstStyle/>
          <a:p>
            <a:r>
              <a:t>Class 16</a:t>
            </a:r>
          </a:p>
        </p:txBody>
      </p:sp>
      <p:sp>
        <p:nvSpPr>
          <p:cNvPr id="3" name="AutoShape 8" descr="Image result for programming langua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6" name="Picture 2" descr="Course Logo">
            <a:extLst>
              <a:ext uri="{FF2B5EF4-FFF2-40B4-BE49-F238E27FC236}">
                <a16:creationId xmlns:a16="http://schemas.microsoft.com/office/drawing/2014/main" id="{9282C541-23EE-469D-A06B-4D0016D9450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9551" y="3823398"/>
            <a:ext cx="3164449" cy="210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546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protection mechanisms</a:t>
            </a:r>
          </a:p>
        </p:txBody>
      </p:sp>
      <p:sp>
        <p:nvSpPr>
          <p:cNvPr id="4" name="TextBox 3"/>
          <p:cNvSpPr txBox="1"/>
          <p:nvPr/>
        </p:nvSpPr>
        <p:spPr>
          <a:xfrm>
            <a:off x="457200" y="1371600"/>
            <a:ext cx="8229600" cy="4800000"/>
          </a:xfrm>
          <a:prstGeom prst="rect">
            <a:avLst/>
          </a:prstGeom>
          <a:noFill/>
        </p:spPr>
        <p:txBody>
          <a:bodyPr wrap="square" rtlCol="0"/>
          <a:lstStyle/>
          <a:p>
            <a:pPr marL="285750" indent="-285750">
              <a:buFont typeface="Arial"/>
              <a:buChar char="•"/>
            </a:pPr>
            <a:r>
              <a:rPr lang="en-US" sz="1900" b="1" dirty="0"/>
              <a:t>NX / DEP</a:t>
            </a:r>
            <a:r>
              <a:rPr lang="en-US" sz="1900" dirty="0"/>
              <a:t> — mark the stack non-executable — injected shellcode cannot run</a:t>
            </a:r>
          </a:p>
          <a:p>
            <a:pPr marL="285750" indent="-285750">
              <a:buFont typeface="Arial"/>
              <a:buChar char="•"/>
            </a:pPr>
            <a:r>
              <a:rPr lang="en-US" sz="1900" b="1" dirty="0"/>
              <a:t>ASLR</a:t>
            </a:r>
            <a:r>
              <a:rPr lang="en-US" sz="1900" dirty="0"/>
              <a:t> — randomize the address space — libc and (with PIE) the binary move each run</a:t>
            </a:r>
          </a:p>
          <a:p>
            <a:pPr marL="285750" indent="-285750">
              <a:buFont typeface="Arial"/>
              <a:buChar char="•"/>
            </a:pPr>
            <a:r>
              <a:rPr lang="en-US" sz="1900" b="1" dirty="0"/>
              <a:t>StackGuard (stack canary)</a:t>
            </a:r>
            <a:r>
              <a:rPr lang="en-US" sz="1900" dirty="0"/>
              <a:t> — detect a stack overflow BEFORE the saved return address is used — today’s first topic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74244" y="2753518"/>
            <a:ext cx="5000000" cy="1500000"/>
          </a:xfrm>
        </p:spPr>
        <p:txBody>
          <a:bodyPr/>
          <a:lstStyle/>
          <a:p>
            <a:pPr marL="0" indent="0">
              <a:buNone/>
            </a:pPr>
            <a:r>
              <a:rPr lang="en-US" sz="4400" dirty="0"/>
              <a:t>StackGuard</a:t>
            </a:r>
          </a:p>
          <a:p>
            <a:pPr marL="0" indent="0">
              <a:buNone/>
            </a:pPr>
            <a:r>
              <a:rPr lang="en-US" sz="2000" dirty="0">
                <a:solidFill>
                  <a:srgbClr val="55606B"/>
                </a:solidFill>
              </a:rPr>
              <a:t>Cowan et al., USENIX Security 1998 — a.k.a. stack canaries / cookies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 stack canary does</a:t>
            </a:r>
          </a:p>
        </p:txBody>
      </p:sp>
      <p:sp>
        <p:nvSpPr>
          <p:cNvPr id="4" name="TextBox 3"/>
          <p:cNvSpPr txBox="1"/>
          <p:nvPr/>
        </p:nvSpPr>
        <p:spPr>
          <a:xfrm>
            <a:off x="457200" y="1300000"/>
            <a:ext cx="8229600" cy="1760000"/>
          </a:xfrm>
          <a:prstGeom prst="rect">
            <a:avLst/>
          </a:prstGeom>
          <a:noFill/>
        </p:spPr>
        <p:txBody>
          <a:bodyPr wrap="square" rtlCol="0"/>
          <a:lstStyle/>
          <a:p>
            <a:pPr marL="285750" indent="-285750">
              <a:buFont typeface="Arial"/>
              <a:buChar char="•"/>
            </a:pPr>
            <a:r>
              <a:rPr lang="en-US" sz="1700" b="1" dirty="0"/>
              <a:t>Insert</a:t>
            </a:r>
            <a:r>
              <a:rPr lang="en-US" sz="1700" dirty="0"/>
              <a:t> — the compiler places a random integer between the local buffers and the saved return address</a:t>
            </a:r>
          </a:p>
          <a:p>
            <a:pPr marL="285750" indent="-285750">
              <a:buFont typeface="Arial"/>
              <a:buChar char="•"/>
            </a:pPr>
            <a:r>
              <a:rPr lang="en-US" sz="1700" b="1" dirty="0"/>
              <a:t>Check</a:t>
            </a:r>
            <a:r>
              <a:rPr lang="en-US" sz="1700" dirty="0"/>
              <a:t> — on function return, verify the canary is unchanged</a:t>
            </a:r>
          </a:p>
          <a:p>
            <a:pPr marL="285750" indent="-285750">
              <a:buFont typeface="Arial"/>
              <a:buChar char="•"/>
            </a:pPr>
            <a:r>
              <a:rPr lang="en-US" sz="1700" b="1" dirty="0"/>
              <a:t>If smashed</a:t>
            </a:r>
            <a:r>
              <a:rPr lang="en-US" sz="1700" dirty="0"/>
              <a:t> — the overflow hits the canary first → check fails → __stack_chk_fail aborts before EIP is used</a:t>
            </a:r>
          </a:p>
        </p:txBody>
      </p:sp>
      <p:sp>
        <p:nvSpPr>
          <p:cNvPr id="5" name="Caption"/>
          <p:cNvSpPr txBox="1"/>
          <p:nvPr/>
        </p:nvSpPr>
        <p:spPr>
          <a:xfrm>
            <a:off x="457200" y="3180000"/>
            <a:ext cx="8229600" cy="330200"/>
          </a:xfrm>
          <a:prstGeom prst="rect">
            <a:avLst/>
          </a:prstGeom>
          <a:noFill/>
        </p:spPr>
        <p:txBody>
          <a:bodyPr wrap="square" rtlCol="0"/>
          <a:lstStyle/>
          <a:p>
            <a:r>
              <a:rPr lang="en-US" sz="1400" i="1" dirty="0">
                <a:solidFill>
                  <a:srgbClr val="55606B"/>
                </a:solidFill>
              </a:rPr>
              <a:t>the stack frame</a:t>
            </a:r>
          </a:p>
        </p:txBody>
      </p:sp>
      <p:pic>
        <p:nvPicPr>
          <p:cNvPr id="6" name="Code"/>
          <p:cNvPicPr>
            <a:picLocks noChangeAspect="1"/>
          </p:cNvPicPr>
          <p:nvPr/>
        </p:nvPicPr>
        <p:blipFill>
          <a:blip r:embed="rId2"/>
          <a:stretch>
            <a:fillRect/>
          </a:stretch>
        </p:blipFill>
        <p:spPr>
          <a:xfrm>
            <a:off x="1309194" y="3580000"/>
            <a:ext cx="6525611" cy="3080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“canary”?</a:t>
            </a:r>
          </a:p>
        </p:txBody>
      </p:sp>
      <p:sp>
        <p:nvSpPr>
          <p:cNvPr id="4" name="TextBox 3"/>
          <p:cNvSpPr txBox="1"/>
          <p:nvPr/>
        </p:nvSpPr>
        <p:spPr>
          <a:xfrm>
            <a:off x="457200" y="1371600"/>
            <a:ext cx="8229600" cy="4800000"/>
          </a:xfrm>
          <a:prstGeom prst="rect">
            <a:avLst/>
          </a:prstGeom>
          <a:noFill/>
        </p:spPr>
        <p:txBody>
          <a:bodyPr wrap="square" rtlCol="0"/>
          <a:lstStyle/>
          <a:p>
            <a:pPr marL="0" indent="0">
              <a:buNone/>
            </a:pPr>
            <a:r>
              <a:rPr lang="en-US" sz="1900" dirty="0"/>
              <a:t>Canaries were carried into coal mines to detect carbon monoxide. The bird’s fast metabolism meant it collapsed before the miners — an early warning that bought time to escape.</a:t>
            </a:r>
          </a:p>
          <a:p>
            <a:pPr marL="0" indent="0">
              <a:buNone/>
            </a:pPr>
            <a:r>
              <a:rPr lang="en-US" sz="1900" dirty="0"/>
              <a:t>A stack canary is the same idea: it “dies” (changes value) from an overflow before the damage — a hijacked return — can be used.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short history of canary values</a:t>
            </a:r>
          </a:p>
        </p:txBody>
      </p:sp>
      <p:sp>
        <p:nvSpPr>
          <p:cNvPr id="4" name="TextBox 3"/>
          <p:cNvSpPr txBox="1"/>
          <p:nvPr/>
        </p:nvSpPr>
        <p:spPr>
          <a:xfrm>
            <a:off x="457200" y="1371600"/>
            <a:ext cx="8229600" cy="4800000"/>
          </a:xfrm>
          <a:prstGeom prst="rect">
            <a:avLst/>
          </a:prstGeom>
          <a:noFill/>
        </p:spPr>
        <p:txBody>
          <a:bodyPr wrap="square" rtlCol="0"/>
          <a:lstStyle/>
          <a:p>
            <a:pPr marL="285750" indent="-285750">
              <a:buFont typeface="Arial"/>
              <a:buChar char="•"/>
            </a:pPr>
            <a:r>
              <a:rPr lang="en-US" sz="1900" b="1" dirty="0"/>
              <a:t>1998 — hardcoded</a:t>
            </a:r>
            <a:r>
              <a:rPr lang="en-US" sz="1900" dirty="0"/>
              <a:t> — the first canary was a constant, 0xDEADBEEF</a:t>
            </a:r>
          </a:p>
          <a:p>
            <a:pPr marL="285750" indent="-285750">
              <a:buFont typeface="Arial"/>
              <a:buChar char="•"/>
            </a:pPr>
            <a:r>
              <a:rPr lang="en-US" sz="1900" b="1" dirty="0"/>
              <a:t>Terminator canary</a:t>
            </a:r>
            <a:r>
              <a:rPr lang="en-US" sz="1900" dirty="0"/>
              <a:t> — bytes CR, LF, 0x00, 0xFF — stop string functions (strcpy) copying past them</a:t>
            </a:r>
          </a:p>
          <a:p>
            <a:pPr marL="285750" indent="-285750">
              <a:buFont typeface="Arial"/>
              <a:buChar char="•"/>
            </a:pPr>
            <a:r>
              <a:rPr lang="en-US" sz="1900" b="1" dirty="0"/>
              <a:t>Random canary</a:t>
            </a:r>
            <a:r>
              <a:rPr lang="en-US" sz="1900" dirty="0"/>
              <a:t> — a fresh value from /dev/random per run (glibc: low byte is 0x00)</a:t>
            </a:r>
          </a:p>
          <a:p>
            <a:pPr marL="285750" indent="-285750">
              <a:buFont typeface="Arial"/>
              <a:buChar char="•"/>
            </a:pPr>
            <a:r>
              <a:rPr lang="en-US" sz="1900" b="1" dirty="0"/>
              <a:t>XOR random canary</a:t>
            </a:r>
            <a:r>
              <a:rPr lang="en-US" sz="1900" dirty="0"/>
              <a:t> — canary XOR-ed with the saved return address — catches some partial overwrites too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Canary drawbacks</a:t>
            </a:r>
          </a:p>
        </p:txBody>
      </p:sp>
      <p:sp>
        <p:nvSpPr>
          <p:cNvPr id="4" name="TextBox 3"/>
          <p:cNvSpPr txBox="1"/>
          <p:nvPr/>
        </p:nvSpPr>
        <p:spPr>
          <a:xfrm>
            <a:off x="457200" y="1371600"/>
            <a:ext cx="8229600" cy="4800000"/>
          </a:xfrm>
          <a:prstGeom prst="rect">
            <a:avLst/>
          </a:prstGeom>
          <a:noFill/>
        </p:spPr>
        <p:txBody>
          <a:bodyPr wrap="square" rtlCol="0"/>
          <a:lstStyle/>
          <a:p>
            <a:pPr marL="285750" indent="-285750">
              <a:buFont typeface="Arial"/>
              <a:buChar char="•"/>
            </a:pPr>
            <a:r>
              <a:rPr lang="en-US" sz="1900" b="1" dirty="0"/>
              <a:t>Overhead</a:t>
            </a:r>
            <a:r>
              <a:rPr lang="en-US" sz="1900" dirty="0"/>
              <a:t> — a check on every protected function (cache footprint)</a:t>
            </a:r>
          </a:p>
          <a:p>
            <a:pPr marL="285750" indent="-285750">
              <a:buFont typeface="Arial"/>
              <a:buChar char="•"/>
            </a:pPr>
            <a:r>
              <a:rPr lang="en-US" sz="1900" b="1" dirty="0"/>
              <a:t>Stack only</a:t>
            </a:r>
            <a:r>
              <a:rPr lang="en-US" sz="1900" dirty="0"/>
              <a:t> — defends stack overflows — not heap corruption, not GOT / format-string writes</a:t>
            </a:r>
          </a:p>
          <a:p>
            <a:pPr marL="285750" indent="-285750">
              <a:buFont typeface="Arial"/>
              <a:buChar char="•"/>
            </a:pPr>
            <a:r>
              <a:rPr lang="en-US" sz="1900" b="1" dirty="0"/>
              <a:t>NULL canaries</a:t>
            </a:r>
            <a:r>
              <a:rPr lang="en-US" sz="1900" dirty="0"/>
              <a:t> — a null-byte canary can sometimes be abused</a:t>
            </a:r>
          </a:p>
          <a:p>
            <a:pPr marL="285750" indent="-285750">
              <a:buFont typeface="Arial"/>
              <a:buChar char="•"/>
            </a:pPr>
            <a:r>
              <a:rPr lang="en-US" sz="1900" b="1" dirty="0"/>
              <a:t>Random canaries</a:t>
            </a:r>
            <a:r>
              <a:rPr lang="en-US" sz="1900" dirty="0"/>
              <a:t> — can be learned — leaked (format string) or brute-forced (forking server)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74244" y="2753518"/>
            <a:ext cx="5000000" cy="1500000"/>
          </a:xfrm>
        </p:spPr>
        <p:txBody>
          <a:bodyPr/>
          <a:lstStyle/>
          <a:p>
            <a:pPr marL="0" indent="0">
              <a:buNone/>
            </a:pPr>
            <a:r>
              <a:rPr lang="en-US" sz="4400" dirty="0"/>
              <a:t>Bypassing StackGuard</a:t>
            </a:r>
          </a:p>
          <a:p>
            <a:pPr marL="0" indent="0">
              <a:buNone/>
            </a:pPr>
            <a:r>
              <a:rPr lang="en-US" sz="2000" dirty="0">
                <a:solidFill>
                  <a:srgbClr val="55606B"/>
                </a:solidFill>
              </a:rPr>
              <a:t>If you cannot avoid the canary, learn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Brute-force stack reading</a:t>
            </a:r>
          </a:p>
        </p:txBody>
      </p:sp>
      <p:sp>
        <p:nvSpPr>
          <p:cNvPr id="4" name="TextBox 3"/>
          <p:cNvSpPr txBox="1"/>
          <p:nvPr/>
        </p:nvSpPr>
        <p:spPr>
          <a:xfrm>
            <a:off x="457200" y="1300000"/>
            <a:ext cx="8229600" cy="2250000"/>
          </a:xfrm>
          <a:prstGeom prst="rect">
            <a:avLst/>
          </a:prstGeom>
          <a:noFill/>
        </p:spPr>
        <p:txBody>
          <a:bodyPr wrap="square" rtlCol="0"/>
          <a:lstStyle/>
          <a:p>
            <a:pPr marL="285750" indent="-285750">
              <a:buFont typeface="Arial"/>
              <a:buChar char="•"/>
            </a:pPr>
            <a:r>
              <a:rPr lang="en-US" sz="1700" b="1" dirty="0"/>
              <a:t>Byte by byte</a:t>
            </a:r>
            <a:r>
              <a:rPr lang="en-US" sz="1700" dirty="0"/>
              <a:t> — overwrite exactly one more canary byte and guess its value (0x00–0xFF)</a:t>
            </a:r>
          </a:p>
          <a:p>
            <a:pPr marL="285750" indent="-285750">
              <a:buFont typeface="Arial"/>
              <a:buChar char="•"/>
            </a:pPr>
            <a:r>
              <a:rPr lang="en-US" sz="1700" b="1" dirty="0"/>
              <a:t>Oracle</a:t>
            </a:r>
            <a:r>
              <a:rPr lang="en-US" sz="1700" dirty="0"/>
              <a:t> — no crash → correct byte; crash (stack smashing detected) → wrong guess</a:t>
            </a:r>
          </a:p>
          <a:p>
            <a:pPr marL="285750" indent="-285750">
              <a:buFont typeface="Arial"/>
              <a:buChar char="•"/>
            </a:pPr>
            <a:r>
              <a:rPr lang="en-US" sz="1700" b="1" dirty="0"/>
              <a:t>Cost</a:t>
            </a:r>
            <a:r>
              <a:rPr lang="en-US" sz="1700" dirty="0"/>
              <a:t> — 256 guesses × 4 bytes ≈ 1024 tries (x86-32)</a:t>
            </a:r>
          </a:p>
          <a:p>
            <a:pPr marL="285750" indent="-285750">
              <a:buFont typeface="Arial"/>
              <a:buChar char="•"/>
            </a:pPr>
            <a:r>
              <a:rPr lang="en-US" sz="1700" b="1" dirty="0"/>
              <a:t>Requirement</a:t>
            </a:r>
            <a:r>
              <a:rPr lang="en-US" sz="1700" dirty="0"/>
              <a:t> — the SAME canary must persist — so the target must fork, not execve()</a:t>
            </a:r>
          </a:p>
        </p:txBody>
      </p:sp>
      <p:sp>
        <p:nvSpPr>
          <p:cNvPr id="5" name="Caption"/>
          <p:cNvSpPr txBox="1"/>
          <p:nvPr/>
        </p:nvSpPr>
        <p:spPr>
          <a:xfrm>
            <a:off x="457200" y="3670000"/>
            <a:ext cx="8229600" cy="330200"/>
          </a:xfrm>
          <a:prstGeom prst="rect">
            <a:avLst/>
          </a:prstGeom>
          <a:noFill/>
        </p:spPr>
        <p:txBody>
          <a:bodyPr wrap="square" rtlCol="0"/>
          <a:lstStyle/>
          <a:p>
            <a:r>
              <a:rPr lang="en-US" sz="1400" i="1" dirty="0">
                <a:solidFill>
                  <a:srgbClr val="55606B"/>
                </a:solidFill>
              </a:rPr>
              <a:t>brute-forcing the canary</a:t>
            </a:r>
          </a:p>
        </p:txBody>
      </p:sp>
      <p:pic>
        <p:nvPicPr>
          <p:cNvPr id="6" name="Code"/>
          <p:cNvPicPr>
            <a:picLocks noChangeAspect="1"/>
          </p:cNvPicPr>
          <p:nvPr/>
        </p:nvPicPr>
        <p:blipFill>
          <a:blip r:embed="rId2"/>
          <a:stretch>
            <a:fillRect/>
          </a:stretch>
        </p:blipFill>
        <p:spPr>
          <a:xfrm>
            <a:off x="457200" y="4070000"/>
            <a:ext cx="8229600" cy="102736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 easy_canary (forking server)</a:t>
            </a:r>
          </a:p>
        </p:txBody>
      </p:sp>
      <p:sp>
        <p:nvSpPr>
          <p:cNvPr id="4" name="TextBox 3"/>
          <p:cNvSpPr txBox="1"/>
          <p:nvPr/>
        </p:nvSpPr>
        <p:spPr>
          <a:xfrm>
            <a:off x="457200" y="1300000"/>
            <a:ext cx="8229600" cy="1760000"/>
          </a:xfrm>
          <a:prstGeom prst="rect">
            <a:avLst/>
          </a:prstGeom>
          <a:noFill/>
        </p:spPr>
        <p:txBody>
          <a:bodyPr wrap="square" rtlCol="0"/>
          <a:lstStyle/>
          <a:p>
            <a:pPr marL="285750" indent="-285750">
              <a:buFont typeface="Arial"/>
              <a:buChar char="•"/>
            </a:pPr>
            <a:r>
              <a:rPr lang="en-US" sz="1700" b="1" dirty="0"/>
              <a:t>Why it works</a:t>
            </a:r>
            <a:r>
              <a:rPr lang="en-US" sz="1700" dirty="0"/>
              <a:t> — fork() copies the parent, canary and all — every child shares ONE canary</a:t>
            </a:r>
          </a:p>
          <a:p>
            <a:pPr marL="285750" indent="-285750">
              <a:buFont typeface="Arial"/>
              <a:buChar char="•"/>
            </a:pPr>
            <a:r>
              <a:rPr lang="en-US" sz="1700" b="1" dirty="0"/>
              <a:t>Recover it</a:t>
            </a:r>
            <a:r>
              <a:rPr lang="en-US" sz="1700" dirty="0"/>
              <a:t> — brute each byte until the child answers ALIVE (canary check passed)</a:t>
            </a:r>
          </a:p>
          <a:p>
            <a:pPr marL="285750" indent="-285750">
              <a:buFont typeface="Arial"/>
              <a:buChar char="•"/>
            </a:pPr>
            <a:r>
              <a:rPr lang="en-US" sz="1700" b="1" dirty="0"/>
              <a:t>Then</a:t>
            </a:r>
            <a:r>
              <a:rPr lang="en-US" sz="1700" dirty="0"/>
              <a:t> — overflow past the known canary (sent back unchanged) to the return address → win()</a:t>
            </a:r>
          </a:p>
        </p:txBody>
      </p:sp>
      <p:sp>
        <p:nvSpPr>
          <p:cNvPr id="5" name="Caption"/>
          <p:cNvSpPr txBox="1"/>
          <p:nvPr/>
        </p:nvSpPr>
        <p:spPr>
          <a:xfrm>
            <a:off x="457200" y="3180000"/>
            <a:ext cx="8229600" cy="330200"/>
          </a:xfrm>
          <a:prstGeom prst="rect">
            <a:avLst/>
          </a:prstGeom>
          <a:noFill/>
        </p:spPr>
        <p:txBody>
          <a:bodyPr wrap="square" rtlCol="0"/>
          <a:lstStyle/>
          <a:p>
            <a:r>
              <a:rPr lang="en-US" sz="1400" i="1" dirty="0">
                <a:solidFill>
                  <a:srgbClr val="55606B"/>
                </a:solidFill>
              </a:rPr>
              <a:t>in the lab</a:t>
            </a:r>
          </a:p>
        </p:txBody>
      </p:sp>
      <p:pic>
        <p:nvPicPr>
          <p:cNvPr id="6" name="Code"/>
          <p:cNvPicPr>
            <a:picLocks noChangeAspect="1"/>
          </p:cNvPicPr>
          <p:nvPr/>
        </p:nvPicPr>
        <p:blipFill>
          <a:blip r:embed="rId2"/>
          <a:stretch>
            <a:fillRect/>
          </a:stretch>
        </p:blipFill>
        <p:spPr>
          <a:xfrm>
            <a:off x="457200" y="3580000"/>
            <a:ext cx="8229600" cy="11334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74244" y="2753518"/>
            <a:ext cx="5000000" cy="1500000"/>
          </a:xfrm>
        </p:spPr>
        <p:txBody>
          <a:bodyPr/>
          <a:lstStyle/>
          <a:p>
            <a:pPr marL="0" indent="0">
              <a:buNone/>
            </a:pPr>
            <a:r>
              <a:rPr lang="en-US" sz="4400" dirty="0"/>
              <a:t>Format String Bug</a:t>
            </a:r>
          </a:p>
          <a:p>
            <a:pPr marL="0" indent="0">
              <a:buNone/>
            </a:pPr>
            <a:r>
              <a:rPr lang="en-US" sz="2000" dirty="0">
                <a:solidFill>
                  <a:srgbClr val="55606B"/>
                </a:solidFill>
              </a:rPr>
              <a:t>When printf() trusts attacker input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format string?</a:t>
            </a:r>
          </a:p>
        </p:txBody>
      </p:sp>
      <p:sp>
        <p:nvSpPr>
          <p:cNvPr id="4" name="TextBox 3"/>
          <p:cNvSpPr txBox="1"/>
          <p:nvPr/>
        </p:nvSpPr>
        <p:spPr>
          <a:xfrm>
            <a:off x="457200" y="1300000"/>
            <a:ext cx="8229600" cy="720000"/>
          </a:xfrm>
          <a:prstGeom prst="rect">
            <a:avLst/>
          </a:prstGeom>
          <a:noFill/>
        </p:spPr>
        <p:txBody>
          <a:bodyPr wrap="square" rtlCol="0"/>
          <a:lstStyle/>
          <a:p>
            <a:pPr marL="0" indent="0">
              <a:buNone/>
            </a:pPr>
            <a:r>
              <a:rPr lang="en-US" sz="1700" dirty="0"/>
              <a:t>A format string is ASCII text plus format parameters that tell printf() how many arguments to read and how to print them. printf relies on the FORMAT to know what was pushed — control the format and you control that contract.</a:t>
            </a:r>
          </a:p>
        </p:txBody>
      </p:sp>
      <p:sp>
        <p:nvSpPr>
          <p:cNvPr id="5" name="Caption"/>
          <p:cNvSpPr txBox="1"/>
          <p:nvPr/>
        </p:nvSpPr>
        <p:spPr>
          <a:xfrm>
            <a:off x="457200" y="2140000"/>
            <a:ext cx="8229600" cy="330200"/>
          </a:xfrm>
          <a:prstGeom prst="rect">
            <a:avLst/>
          </a:prstGeom>
          <a:noFill/>
        </p:spPr>
        <p:txBody>
          <a:bodyPr wrap="square" rtlCol="0"/>
          <a:lstStyle/>
          <a:p>
            <a:r>
              <a:rPr lang="en-US" sz="1400" i="1" dirty="0">
                <a:solidFill>
                  <a:srgbClr val="55606B"/>
                </a:solidFill>
              </a:rPr>
              <a:t>the printf family</a:t>
            </a:r>
          </a:p>
        </p:txBody>
      </p:sp>
      <p:pic>
        <p:nvPicPr>
          <p:cNvPr id="6" name="Code"/>
          <p:cNvPicPr>
            <a:picLocks noChangeAspect="1"/>
          </p:cNvPicPr>
          <p:nvPr/>
        </p:nvPicPr>
        <p:blipFill>
          <a:blip r:embed="rId2"/>
          <a:stretch>
            <a:fillRect/>
          </a:stretch>
        </p:blipFill>
        <p:spPr>
          <a:xfrm>
            <a:off x="457200" y="2540000"/>
            <a:ext cx="8229600" cy="228335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bug: the wrong way to print</a:t>
            </a:r>
          </a:p>
        </p:txBody>
      </p:sp>
      <p:sp>
        <p:nvSpPr>
          <p:cNvPr id="4" name="TextBox 3"/>
          <p:cNvSpPr txBox="1"/>
          <p:nvPr/>
        </p:nvSpPr>
        <p:spPr>
          <a:xfrm>
            <a:off x="457200" y="1300000"/>
            <a:ext cx="8229600" cy="1240000"/>
          </a:xfrm>
          <a:prstGeom prst="rect">
            <a:avLst/>
          </a:prstGeom>
          <a:noFill/>
        </p:spPr>
        <p:txBody>
          <a:bodyPr wrap="square" rtlCol="0"/>
          <a:lstStyle/>
          <a:p>
            <a:pPr marL="285750" indent="-285750">
              <a:buFont typeface="Arial"/>
              <a:buChar char="•"/>
            </a:pPr>
            <a:r>
              <a:rPr lang="en-US" sz="1700" b="1" dirty="0"/>
              <a:t>If we control buf</a:t>
            </a:r>
            <a:r>
              <a:rPr lang="en-US" sz="1700" dirty="0"/>
              <a:t> — we can name arguments that were never passed</a:t>
            </a:r>
          </a:p>
          <a:p>
            <a:pPr marL="285750" indent="-285750">
              <a:buFont typeface="Arial"/>
              <a:buChar char="•"/>
            </a:pPr>
            <a:r>
              <a:rPr lang="en-US" sz="1700" b="1" dirty="0"/>
              <a:t>printf obliges</a:t>
            </a:r>
            <a:r>
              <a:rPr lang="en-US" sz="1700" dirty="0"/>
              <a:t> — it walks up the stack reading whatever is there</a:t>
            </a:r>
          </a:p>
        </p:txBody>
      </p:sp>
      <p:sp>
        <p:nvSpPr>
          <p:cNvPr id="5" name="Caption"/>
          <p:cNvSpPr txBox="1"/>
          <p:nvPr/>
        </p:nvSpPr>
        <p:spPr>
          <a:xfrm>
            <a:off x="457200" y="2660000"/>
            <a:ext cx="8229600" cy="330200"/>
          </a:xfrm>
          <a:prstGeom prst="rect">
            <a:avLst/>
          </a:prstGeom>
          <a:noFill/>
        </p:spPr>
        <p:txBody>
          <a:bodyPr wrap="square" rtlCol="0"/>
          <a:lstStyle/>
          <a:p>
            <a:r>
              <a:rPr lang="en-US" sz="1400" i="1" dirty="0">
                <a:solidFill>
                  <a:srgbClr val="55606B"/>
                </a:solidFill>
              </a:rPr>
              <a:t>wrong vs right</a:t>
            </a:r>
          </a:p>
        </p:txBody>
      </p:sp>
      <p:pic>
        <p:nvPicPr>
          <p:cNvPr id="6" name="Code"/>
          <p:cNvPicPr>
            <a:picLocks noChangeAspect="1"/>
          </p:cNvPicPr>
          <p:nvPr/>
        </p:nvPicPr>
        <p:blipFill>
          <a:blip r:embed="rId2"/>
          <a:stretch>
            <a:fillRect/>
          </a:stretch>
        </p:blipFill>
        <p:spPr>
          <a:xfrm>
            <a:off x="457200" y="3060000"/>
            <a:ext cx="8229600" cy="996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fmt_wrong.c — reading the stack</a:t>
            </a:r>
          </a:p>
        </p:txBody>
      </p:sp>
      <p:sp>
        <p:nvSpPr>
          <p:cNvPr id="4" name="TextBox 3"/>
          <p:cNvSpPr txBox="1"/>
          <p:nvPr/>
        </p:nvSpPr>
        <p:spPr>
          <a:xfrm>
            <a:off x="457200" y="1300000"/>
            <a:ext cx="8229600" cy="1760000"/>
          </a:xfrm>
          <a:prstGeom prst="rect">
            <a:avLst/>
          </a:prstGeom>
          <a:noFill/>
        </p:spPr>
        <p:txBody>
          <a:bodyPr wrap="square" rtlCol="0"/>
          <a:lstStyle/>
          <a:p>
            <a:pPr marL="285750" indent="-285750">
              <a:buFont typeface="Arial"/>
              <a:buChar char="•"/>
            </a:pPr>
            <a:r>
              <a:rPr lang="en-US" sz="1700" b="1" dirty="0"/>
              <a:t>Send</a:t>
            </a:r>
            <a:r>
              <a:rPr lang="en-US" sz="1700" dirty="0"/>
              <a:t> — a marker then many specifiers:  AAAA %p %p %p %p ...</a:t>
            </a:r>
          </a:p>
          <a:p>
            <a:pPr marL="285750" indent="-285750">
              <a:buFont typeface="Arial"/>
              <a:buChar char="•"/>
            </a:pPr>
            <a:r>
              <a:rPr lang="en-US" sz="1700" b="1" dirty="0"/>
              <a:t>Watch for 41414141</a:t>
            </a:r>
            <a:r>
              <a:rPr lang="en-US" sz="1700" dirty="0"/>
              <a:t> — that is our own "AAAA" on the stack — its position is OUR argument index</a:t>
            </a:r>
          </a:p>
          <a:p>
            <a:pPr marL="285750" indent="-285750">
              <a:buFont typeface="Arial"/>
              <a:buChar char="•"/>
            </a:pPr>
            <a:r>
              <a:rPr lang="en-US" sz="1700" b="1" dirty="0"/>
              <a:t>Here</a:t>
            </a:r>
            <a:r>
              <a:rPr lang="en-US" sz="1700" dirty="0"/>
              <a:t> — our input is argument #4, so %4$p reads it directly</a:t>
            </a:r>
          </a:p>
        </p:txBody>
      </p:sp>
      <p:sp>
        <p:nvSpPr>
          <p:cNvPr id="5" name="Caption"/>
          <p:cNvSpPr txBox="1"/>
          <p:nvPr/>
        </p:nvSpPr>
        <p:spPr>
          <a:xfrm>
            <a:off x="457200" y="3180000"/>
            <a:ext cx="8229600" cy="330200"/>
          </a:xfrm>
          <a:prstGeom prst="rect">
            <a:avLst/>
          </a:prstGeom>
          <a:noFill/>
        </p:spPr>
        <p:txBody>
          <a:bodyPr wrap="square" rtlCol="0"/>
          <a:lstStyle/>
          <a:p>
            <a:r>
              <a:rPr lang="en-US" sz="1400" i="1" dirty="0">
                <a:solidFill>
                  <a:srgbClr val="55606B"/>
                </a:solidFill>
              </a:rPr>
              <a:t>leak</a:t>
            </a:r>
          </a:p>
        </p:txBody>
      </p:sp>
      <p:pic>
        <p:nvPicPr>
          <p:cNvPr id="6" name="Code"/>
          <p:cNvPicPr>
            <a:picLocks noChangeAspect="1"/>
          </p:cNvPicPr>
          <p:nvPr/>
        </p:nvPicPr>
        <p:blipFill>
          <a:blip r:embed="rId2"/>
          <a:stretch>
            <a:fillRect/>
          </a:stretch>
        </p:blipFill>
        <p:spPr>
          <a:xfrm>
            <a:off x="457200" y="3580000"/>
            <a:ext cx="8229600" cy="117916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parameter access</a:t>
            </a:r>
          </a:p>
        </p:txBody>
      </p:sp>
      <p:sp>
        <p:nvSpPr>
          <p:cNvPr id="4" name="TextBox 3"/>
          <p:cNvSpPr txBox="1"/>
          <p:nvPr/>
        </p:nvSpPr>
        <p:spPr>
          <a:xfrm>
            <a:off x="457200" y="1300000"/>
            <a:ext cx="8229600" cy="720000"/>
          </a:xfrm>
          <a:prstGeom prst="rect">
            <a:avLst/>
          </a:prstGeom>
          <a:noFill/>
        </p:spPr>
        <p:txBody>
          <a:bodyPr wrap="square" rtlCol="0"/>
          <a:lstStyle/>
          <a:p>
            <a:pPr marL="0" indent="0">
              <a:buNone/>
            </a:pPr>
            <a:r>
              <a:rPr lang="en-US" sz="1700" dirty="0"/>
              <a:t>Instead of walking 1..N with repeated specifiers, the dollar qualifier jumps straight to the Nth stack parameter. This index is the key to a controlled %n write — it tells printf which stack slot holds the address we placed.</a:t>
            </a:r>
          </a:p>
        </p:txBody>
      </p:sp>
      <p:sp>
        <p:nvSpPr>
          <p:cNvPr id="5" name="Caption"/>
          <p:cNvSpPr txBox="1"/>
          <p:nvPr/>
        </p:nvSpPr>
        <p:spPr>
          <a:xfrm>
            <a:off x="457200" y="2140000"/>
            <a:ext cx="8229600" cy="330200"/>
          </a:xfrm>
          <a:prstGeom prst="rect">
            <a:avLst/>
          </a:prstGeom>
          <a:noFill/>
        </p:spPr>
        <p:txBody>
          <a:bodyPr wrap="square" rtlCol="0"/>
          <a:lstStyle/>
          <a:p>
            <a:r>
              <a:rPr lang="en-US" sz="1400" i="1" dirty="0">
                <a:solidFill>
                  <a:srgbClr val="55606B"/>
                </a:solidFill>
              </a:rPr>
              <a:t>direct access</a:t>
            </a:r>
          </a:p>
        </p:txBody>
      </p:sp>
      <p:pic>
        <p:nvPicPr>
          <p:cNvPr id="6" name="Code"/>
          <p:cNvPicPr>
            <a:picLocks noChangeAspect="1"/>
          </p:cNvPicPr>
          <p:nvPr/>
        </p:nvPicPr>
        <p:blipFill>
          <a:blip r:embed="rId2"/>
          <a:stretch>
            <a:fillRect/>
          </a:stretch>
        </p:blipFill>
        <p:spPr>
          <a:xfrm>
            <a:off x="457200" y="2540000"/>
            <a:ext cx="8229600" cy="109380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 bug is used for</a:t>
            </a:r>
          </a:p>
        </p:txBody>
      </p:sp>
      <p:sp>
        <p:nvSpPr>
          <p:cNvPr id="4" name="TextBox 3"/>
          <p:cNvSpPr txBox="1"/>
          <p:nvPr/>
        </p:nvSpPr>
        <p:spPr>
          <a:xfrm>
            <a:off x="457200" y="1371600"/>
            <a:ext cx="8229600" cy="4800000"/>
          </a:xfrm>
          <a:prstGeom prst="rect">
            <a:avLst/>
          </a:prstGeom>
          <a:noFill/>
        </p:spPr>
        <p:txBody>
          <a:bodyPr wrap="square" rtlCol="0"/>
          <a:lstStyle/>
          <a:p>
            <a:pPr marL="285750" indent="-285750">
              <a:buFont typeface="Arial"/>
              <a:buChar char="•"/>
            </a:pPr>
            <a:r>
              <a:rPr lang="en-US" sz="1900" b="1" dirty="0"/>
              <a:t>Read any address</a:t>
            </a:r>
            <a:r>
              <a:rPr lang="en-US" sz="1900" dirty="0"/>
              <a:t> — %s treats a stack dword as a char* and prints the string there</a:t>
            </a:r>
          </a:p>
          <a:p>
            <a:pPr marL="285750" indent="-285750">
              <a:buFont typeface="Arial"/>
              <a:buChar char="•"/>
            </a:pPr>
            <a:r>
              <a:rPr lang="en-US" sz="1900" b="1" dirty="0"/>
              <a:t>Write any address</a:t>
            </a:r>
            <a:r>
              <a:rPr lang="en-US" sz="1900" dirty="0"/>
              <a:t> — %n stores the number of characters printed so far into a pointer argument</a:t>
            </a:r>
          </a:p>
          <a:p>
            <a:pPr marL="285750" indent="-285750">
              <a:buFont typeface="Arial"/>
              <a:buChar char="•"/>
            </a:pPr>
            <a:r>
              <a:rPr lang="en-US" sz="1900" b="1" dirty="0"/>
              <a:t>No overflow needed</a:t>
            </a:r>
            <a:r>
              <a:rPr lang="en-US" sz="1900" dirty="0"/>
              <a:t> — format-string read/write is a primitive on its own — canaries do not stop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fmt_write.c: the %n arbitrary write</a:t>
            </a:r>
          </a:p>
        </p:txBody>
      </p:sp>
      <p:sp>
        <p:nvSpPr>
          <p:cNvPr id="4" name="TextBox 3"/>
          <p:cNvSpPr txBox="1"/>
          <p:nvPr/>
        </p:nvSpPr>
        <p:spPr>
          <a:xfrm>
            <a:off x="457200" y="1300000"/>
            <a:ext cx="8229600" cy="720000"/>
          </a:xfrm>
          <a:prstGeom prst="rect">
            <a:avLst/>
          </a:prstGeom>
          <a:noFill/>
        </p:spPr>
        <p:txBody>
          <a:bodyPr wrap="square" rtlCol="0"/>
          <a:lstStyle/>
          <a:p>
            <a:pPr marL="0" indent="0">
              <a:buNone/>
            </a:pPr>
            <a:r>
              <a:rPr lang="en-US" sz="1700" dirty="0"/>
              <a:t>%n writes *(int*)arg = (characters printed so far). Aim it at a chosen address and control the count → write-what-where.</a:t>
            </a:r>
          </a:p>
        </p:txBody>
      </p:sp>
      <p:sp>
        <p:nvSpPr>
          <p:cNvPr id="5" name="Caption"/>
          <p:cNvSpPr txBox="1"/>
          <p:nvPr/>
        </p:nvSpPr>
        <p:spPr>
          <a:xfrm>
            <a:off x="457200" y="2140000"/>
            <a:ext cx="8229600" cy="330200"/>
          </a:xfrm>
          <a:prstGeom prst="rect">
            <a:avLst/>
          </a:prstGeom>
          <a:noFill/>
        </p:spPr>
        <p:txBody>
          <a:bodyPr wrap="square" rtlCol="0"/>
          <a:lstStyle/>
          <a:p>
            <a:r>
              <a:rPr lang="en-US" sz="1400" i="1" dirty="0">
                <a:solidFill>
                  <a:srgbClr val="55606B"/>
                </a:solidFill>
              </a:rPr>
              <a:t>widths</a:t>
            </a:r>
          </a:p>
        </p:txBody>
      </p:sp>
      <p:pic>
        <p:nvPicPr>
          <p:cNvPr id="6" name="Code"/>
          <p:cNvPicPr>
            <a:picLocks noChangeAspect="1"/>
          </p:cNvPicPr>
          <p:nvPr/>
        </p:nvPicPr>
        <p:blipFill>
          <a:blip r:embed="rId2"/>
          <a:stretch>
            <a:fillRect/>
          </a:stretch>
        </p:blipFill>
        <p:spPr>
          <a:xfrm>
            <a:off x="457200" y="2540000"/>
            <a:ext cx="8229600" cy="110495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flip token 0xdeadbeef → 0xcafebabe</a:t>
            </a:r>
          </a:p>
        </p:txBody>
      </p:sp>
      <p:sp>
        <p:nvSpPr>
          <p:cNvPr id="4" name="TextBox 3"/>
          <p:cNvSpPr txBox="1"/>
          <p:nvPr/>
        </p:nvSpPr>
        <p:spPr>
          <a:xfrm>
            <a:off x="457200" y="1300000"/>
            <a:ext cx="8229600" cy="1760000"/>
          </a:xfrm>
          <a:prstGeom prst="rect">
            <a:avLst/>
          </a:prstGeom>
          <a:noFill/>
        </p:spPr>
        <p:txBody>
          <a:bodyPr wrap="square" rtlCol="0"/>
          <a:lstStyle/>
          <a:p>
            <a:pPr marL="285750" indent="-285750">
              <a:buFont typeface="Arial"/>
              <a:buChar char="•"/>
            </a:pPr>
            <a:r>
              <a:rPr lang="en-US" sz="1700" b="1" dirty="0"/>
              <a:t>Target</a:t>
            </a:r>
            <a:r>
              <a:rPr lang="en-US" sz="1700" dirty="0"/>
              <a:t> — a global token; the binary is -no-pie, so &amp;token is fixed</a:t>
            </a:r>
          </a:p>
          <a:p>
            <a:pPr marL="285750" indent="-285750">
              <a:buFont typeface="Arial"/>
              <a:buChar char="•"/>
            </a:pPr>
            <a:r>
              <a:rPr lang="en-US" sz="1700" b="1" dirty="0"/>
              <a:t>Find it</a:t>
            </a:r>
            <a:r>
              <a:rPr lang="en-US" sz="1700" dirty="0"/>
              <a:t> — nm fmt_write | grep token   (or make token)</a:t>
            </a:r>
          </a:p>
          <a:p>
            <a:pPr marL="285750" indent="-285750">
              <a:buFont typeface="Arial"/>
              <a:buChar char="•"/>
            </a:pPr>
            <a:r>
              <a:rPr lang="en-US" sz="1700" b="1" dirty="0"/>
              <a:t>Write it</a:t>
            </a:r>
            <a:r>
              <a:rPr lang="en-US" sz="1700" dirty="0"/>
              <a:t> — pwntools fmtstr_payload builds the %...c/%n string — no overflow at all</a:t>
            </a:r>
          </a:p>
        </p:txBody>
      </p:sp>
      <p:sp>
        <p:nvSpPr>
          <p:cNvPr id="5" name="Caption"/>
          <p:cNvSpPr txBox="1"/>
          <p:nvPr/>
        </p:nvSpPr>
        <p:spPr>
          <a:xfrm>
            <a:off x="457200" y="3180000"/>
            <a:ext cx="8229600" cy="330200"/>
          </a:xfrm>
          <a:prstGeom prst="rect">
            <a:avLst/>
          </a:prstGeom>
          <a:noFill/>
        </p:spPr>
        <p:txBody>
          <a:bodyPr wrap="square" rtlCol="0"/>
          <a:lstStyle/>
          <a:p>
            <a:r>
              <a:rPr lang="en-US" sz="1400" i="1" dirty="0">
                <a:solidFill>
                  <a:srgbClr val="55606B"/>
                </a:solidFill>
              </a:rPr>
              <a:t>in the lab</a:t>
            </a:r>
          </a:p>
        </p:txBody>
      </p:sp>
      <p:pic>
        <p:nvPicPr>
          <p:cNvPr id="6" name="Code"/>
          <p:cNvPicPr>
            <a:picLocks noChangeAspect="1"/>
          </p:cNvPicPr>
          <p:nvPr/>
        </p:nvPicPr>
        <p:blipFill>
          <a:blip r:embed="rId2"/>
          <a:stretch>
            <a:fillRect/>
          </a:stretch>
        </p:blipFill>
        <p:spPr>
          <a:xfrm>
            <a:off x="457200" y="3580000"/>
            <a:ext cx="8229600" cy="95406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real power: defeating the other mitigations</a:t>
            </a:r>
          </a:p>
        </p:txBody>
      </p:sp>
      <p:sp>
        <p:nvSpPr>
          <p:cNvPr id="4" name="TextBox 3"/>
          <p:cNvSpPr txBox="1"/>
          <p:nvPr/>
        </p:nvSpPr>
        <p:spPr>
          <a:xfrm>
            <a:off x="457200" y="1371600"/>
            <a:ext cx="8229600" cy="4800000"/>
          </a:xfrm>
          <a:prstGeom prst="rect">
            <a:avLst/>
          </a:prstGeom>
          <a:noFill/>
        </p:spPr>
        <p:txBody>
          <a:bodyPr wrap="square" rtlCol="0"/>
          <a:lstStyle/>
          <a:p>
            <a:pPr marL="285750" indent="-285750">
              <a:buFont typeface="Arial"/>
              <a:buChar char="•"/>
            </a:pPr>
            <a:r>
              <a:rPr lang="en-US" sz="1900" b="1" dirty="0"/>
              <a:t>Disclose variables / saved EBP</a:t>
            </a:r>
            <a:r>
              <a:rPr lang="en-US" sz="1900" dirty="0"/>
              <a:t> — locate the stack and where to place a payload</a:t>
            </a:r>
          </a:p>
          <a:p>
            <a:pPr marL="285750" indent="-285750">
              <a:buFont typeface="Arial"/>
              <a:buChar char="•"/>
            </a:pPr>
            <a:r>
              <a:rPr lang="en-US" sz="1900" b="1" dirty="0"/>
              <a:t>Disclose the StackGuard canary</a:t>
            </a:r>
            <a:r>
              <a:rPr lang="en-US" sz="1900" dirty="0"/>
              <a:t> — leak it with %s/%x — bypass the stack check with no brute force</a:t>
            </a:r>
          </a:p>
          <a:p>
            <a:pPr marL="285750" indent="-285750">
              <a:buFont typeface="Arial"/>
              <a:buChar char="•"/>
            </a:pPr>
            <a:r>
              <a:rPr lang="en-US" sz="1900" b="1" dirty="0"/>
              <a:t>Disclose a libc address under ASLR</a:t>
            </a:r>
            <a:r>
              <a:rPr lang="en-US" sz="1900" dirty="0"/>
              <a:t> — leak one function’s runtime address → deduce the rest by fixed offsets</a:t>
            </a:r>
          </a:p>
          <a:p>
            <a:pPr marL="285750" indent="-285750">
              <a:buFont typeface="Arial"/>
              <a:buChar char="•"/>
            </a:pPr>
            <a:r>
              <a:rPr lang="en-US" sz="1900" b="1" dirty="0"/>
              <a:t>That last one</a:t>
            </a:r>
            <a:r>
              <a:rPr lang="en-US" sz="1900" dirty="0"/>
              <a:t> — is exactly the information leak Class 15 depended 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fix, and defense in depth</a:t>
            </a:r>
          </a:p>
        </p:txBody>
      </p:sp>
      <p:sp>
        <p:nvSpPr>
          <p:cNvPr id="4" name="TextBox 3"/>
          <p:cNvSpPr txBox="1"/>
          <p:nvPr/>
        </p:nvSpPr>
        <p:spPr>
          <a:xfrm>
            <a:off x="457200" y="1371600"/>
            <a:ext cx="8229600" cy="4800000"/>
          </a:xfrm>
          <a:prstGeom prst="rect">
            <a:avLst/>
          </a:prstGeom>
          <a:noFill/>
        </p:spPr>
        <p:txBody>
          <a:bodyPr wrap="square" rtlCol="0"/>
          <a:lstStyle/>
          <a:p>
            <a:pPr marL="285750" indent="-285750">
              <a:buFont typeface="Arial"/>
              <a:buChar char="•"/>
            </a:pPr>
            <a:r>
              <a:rPr lang="en-US" sz="1900" b="1" dirty="0"/>
              <a:t>One rule</a:t>
            </a:r>
            <a:r>
              <a:rPr lang="en-US" sz="1900" dirty="0"/>
              <a:t> — user data is never the format string:  printf("%s", buf), not printf(buf)</a:t>
            </a:r>
          </a:p>
          <a:p>
            <a:pPr marL="285750" indent="-285750">
              <a:buFont typeface="Arial"/>
              <a:buChar char="•"/>
            </a:pPr>
            <a:r>
              <a:rPr lang="en-US" sz="1900" b="1" dirty="0"/>
              <a:t>Compiler help</a:t>
            </a:r>
            <a:r>
              <a:rPr lang="en-US" sz="1900" dirty="0"/>
              <a:t> — -Wformat -Wformat-security flags printf(buf) at build time</a:t>
            </a:r>
          </a:p>
          <a:p>
            <a:pPr marL="285750" indent="-285750">
              <a:buFont typeface="Arial"/>
              <a:buChar char="•"/>
            </a:pPr>
            <a:r>
              <a:rPr lang="en-US" sz="1900" b="1" dirty="0"/>
              <a:t>Canary</a:t>
            </a:r>
            <a:r>
              <a:rPr lang="en-US" sz="1900" dirty="0"/>
              <a:t> — raises the cost of a stack overflow — but a leak or a forking server can still beat it</a:t>
            </a:r>
          </a:p>
          <a:p>
            <a:pPr marL="285750" indent="-285750">
              <a:buFont typeface="Arial"/>
              <a:buChar char="•"/>
            </a:pPr>
            <a:r>
              <a:rPr lang="en-US" sz="1900" b="1" dirty="0"/>
              <a:t>Layers together</a:t>
            </a:r>
            <a:r>
              <a:rPr lang="en-US" sz="1900" dirty="0"/>
              <a:t> — NX, ASLR/PIE, Full RELRO, canaries, and not writing the bug — no single one is enough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74244" y="2753518"/>
            <a:ext cx="5000000" cy="1500000"/>
          </a:xfrm>
        </p:spPr>
        <p:txBody>
          <a:bodyPr/>
          <a:lstStyle/>
          <a:p>
            <a:pPr marL="0" indent="0">
              <a:buNone/>
            </a:pPr>
            <a:r>
              <a:rPr lang="en-US" sz="4400" dirty="0"/>
              <a:t>Q &amp; A</a:t>
            </a:r>
          </a:p>
          <a:p>
            <a:pPr marL="0" indent="0">
              <a:buNone/>
            </a:pPr>
            <a:r>
              <a:rPr lang="en-US" sz="2000" dirty="0">
                <a:solidFill>
                  <a:srgbClr val="55606B"/>
                </a:solidFill>
              </a:rPr>
              <a:t>Next: Week 11 — Heap overflow and heap-oriented vulnerabilities</a:t>
            </a:r>
          </a:p>
        </p:txBody>
      </p:sp>
    </p:spTree>
  </p:cSld>
  <p:clrMapOvr>
    <a:masterClrMapping/>
  </p:clrMapOvr>
</p:sld>
</file>

<file path=ppt/theme/theme1.xml><?xml version="1.0" encoding="utf-8"?>
<a:theme xmlns:a="http://schemas.openxmlformats.org/drawingml/2006/main" name="Standard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43245</TotalTime>
  <Words>579</Words>
  <Application>Microsoft Macintosh PowerPoint</Application>
  <PresentationFormat>On-screen Show (4:3)</PresentationFormat>
  <Paragraphs>64</Paragraphs>
  <Slides>24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-apple-system</vt:lpstr>
      <vt:lpstr>Agency FB</vt:lpstr>
      <vt:lpstr>Arial</vt:lpstr>
      <vt:lpstr>Franklin Gothic Book</vt:lpstr>
      <vt:lpstr>Franklin Gothic Medium</vt:lpstr>
      <vt:lpstr>Wingdings</vt:lpstr>
      <vt:lpstr>Standarddesign</vt:lpstr>
      <vt:lpstr>PowerPoint Presentation</vt:lpstr>
      <vt:lpstr>PowerPoint Presentation</vt:lpstr>
      <vt:lpstr>Bypassing ASLR/NX with Ret2PLT  </vt:lpstr>
      <vt:lpstr>How to bypass ASLR/NX?</vt:lpstr>
      <vt:lpstr>ASM CALL</vt:lpstr>
      <vt:lpstr>Procedure Linkage Table (PLT)</vt:lpstr>
      <vt:lpstr>Call System() Function in libc with PLT, GOT</vt:lpstr>
      <vt:lpstr>Call System() Function in libc with PLT, GOT</vt:lpstr>
      <vt:lpstr>Call System() Function in libc with PLT, GOT</vt:lpstr>
      <vt:lpstr>Lazy Binding</vt:lpstr>
      <vt:lpstr>Bypass ASLR/NX with Ret2plt Attack</vt:lpstr>
      <vt:lpstr>Bypass ASLR/NX with Ret2plt Attack</vt:lpstr>
      <vt:lpstr>Check PLT stub Address</vt:lpstr>
      <vt:lpstr>Find Useable String as Parameter for System() function</vt:lpstr>
      <vt:lpstr>Pwn Script</vt:lpstr>
      <vt:lpstr>PowerPoint Presentation</vt:lpstr>
      <vt:lpstr>PowerPoint Presentation</vt:lpstr>
      <vt:lpstr>bypassGOT.c</vt:lpstr>
      <vt:lpstr>bypassGOT.c</vt:lpstr>
      <vt:lpstr>Struct.c </vt:lpstr>
      <vt:lpstr>Struct.c </vt:lpstr>
      <vt:lpstr>bypassGOT.c</vt:lpstr>
      <vt:lpstr>Pwn Script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 472 — StackGuard &amp; Format String</dc:title>
  <dc:creator>quake0day</dc:creator>
  <dc:description>PresentationLoad.com</dc:description>
  <cp:lastModifiedBy>Chen, Si</cp:lastModifiedBy>
  <cp:revision>1307</cp:revision>
  <dcterms:created xsi:type="dcterms:W3CDTF">2011-12-10T02:50:46Z</dcterms:created>
  <dcterms:modified xsi:type="dcterms:W3CDTF">2024-10-25T13:58:36Z</dcterms:modified>
</cp:coreProperties>
</file>