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Framing (1 min). This is a bonus topic, not a numbered class — we're doing it now because it's live and it's a perfect mirror of what we study. By the end you should be able to say, in one sentence, why a memory bug in PHP let an unauthenticated attacker run shell commands, and point to where we've seen that same bug before. Don't memorize symbol names; follow the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Hook (2 min). Read the tweet out loud — it gets a laugh, and the laugh IS the lesson. Ask the room: 'If you ran IT for this company, what do you do at 6 a.m.?' Let them answer. Land the point: the technical bug is only half the story — the other half is that nobody has an accurate inventory of what they're running. Hold that thought; we come back to it at the end. Today we answer: what was so bad that security called at dawn?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stakes (2 min). Point at the terminal screenshot. Walk the timeline it prints: discover the app, fingerprint PHP, resolve a memory pointer, dump a 256-byte live window of server memory, then confirm RCE as www-data. Emphasize PRE-AUTH — the attacker never logged in. Ask: 'Why would a bug in WordPress AND Drupal AND Joomla all at once?' Answer: it isn't in any of them — it's in PHP itself, underneath all of them. That's why one bug threatens millions of sites.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Scale (2 min). When a national cyber office tells businesses to consider taking sites OFFLINE, that is not routine. ~22.6 million exposed instances. The releasing of a patch is itself the starting gun — attackers diff the patch to build the exploit, so publishing the fix tells everyone exactly where the bug is. Ask: 'Why does patching make it MORE dangerous short-term?' (patch-diffing). Transition: so — why is the whole internet on fire over a MEMORY bug? That's our world. Let's open it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pivot (2 min). This is the emotional turn of the lecture — make eye contact. Tell them: you are not spectators to this news; you already own the toolkit. Go row by row and have THEM finish each sentence ('in Lab 1 we... overflowed a buffer'). The only genuinely new ingredient is the last line: the server never restarts between requests. Everything after this slide explains how that one fact turns familiar bugs into a remote catastrophe.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concept (3 min). Draw this on the board too if you can. The whole lecture hinges on it. Analogy: a hotel room cleaned between guests vs. a room where the last guest left something dangerous and housekeeping skipped a spot. 'Producer' and 'Consumer' are the only vocabulary they must keep. Ask: 'In our labs, could a bug in one run affect the next run?' (No — process exits.) 'Here?' (Yes — same worker.) That difference is the entire attack surface.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'aha' (2 min). This is the single technical insight that unlocks both CVEs, so slow down. longjmp is literally C's goto-across-functions — it was MEANT as a safe way to abort a request, but it bypasses the careful cleanup code. Analogy: pulling the fire alarm and sprinting out the building mid-surgery — you escaped, but you left the patient open. Now we look at the two specific messes it leaves. Don't drown them in detail; two bugs, two kinds of wreckage.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Bug 1 (4 min). Tell it as a story with the 'slot #5' metaphor — a to-do list where you write 'item 5: done' before actually doing item 5, then faint. Someone later reads the list and acts on item 5. Beat 1-2-3, pause after each. Only after the mechanism is clear, mention the heap-grooming escalation (callback to Week 11) and the multipart trick to force OOM. Note it's a 13-year-old code path — these bugs hide for a long time. Ask: 'Where have we trusted a length/count that didn't match reality?' (string overflows).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Bug 2 (4 min). This is the textbook use-after-free from Week 11 — name that explicitly. Walk producer -&gt; freed heap -&gt; consumer left to right. The counterintuitive teaching moment: a suppressed warning STILL triggers it, because PHP has to build the warning (touching the dead pointer) before deciding whether to show it. Students always assume @/error_reporting=0 is safe — break that assumption. Mention upload-progress is on by default and runs before app code, so 'my app doesn't use sessions' is no defense.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Payoff (3 min). This is where it clicks. We don't need to weaponize live in class — the leak alone proves the point and it's the SAME shape as the GOT/puts leak we used to defeat ASLR in Class 14. Walk the 4 steps, then show the cookie: those %-encoded bytes are literally RAM from the server process (note the ELF header \x7fELF — that's a binary mapped in memory). Ask: 'What would you look for in that leaked memory?' (pointers to defeat ASLR, secrets, session tokens). Then the chain: leak to aim, Bug #1 to write = 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fix (2 min). Tie it back: the bug was the ABORT path, not a feature — so the fix fixes how PHP gives up (no more mid-operation longjmp) and makes cleanup thorough. Frame the right column as 'you're the consultant at 6 a.m. — what do you tell them?': patch if you can; if not, these knobs buy time; and ending EOL versions is a business decision, not a technical one. Callback to slide 2: the hardest part isn't the patch, it's finding all 12-plus servers.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+ discuss (5 min). Deliver the three takeaways as the thesis of the day, slowly. Then open the floor — these questions are ordered easy-to-hard. Q1 checks the worker model (FPM kills the child on startup failure; mod_php keeps serving). Q2 checks the 'generating the warning touches the pointer' insight. Q3 is the synthesis — let a student walk the whole chain at the board. Q4 previews next unit. End by returning to the 6 a.m. call: the exploit is elegant; the operational chaos is where real orgs lose.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students at Calif.io and Wiz for the deep dive. Remind them the research is a day old — treat specifics as provisional. The slides and this reading list are on the course site under the PHP2Shell special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766560" y="16459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C9D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Topic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32688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9FC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TOPIC  ·  LIVE VULNERABILITY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2801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PHP2Shell</a:t>
            </a:r>
            <a:endParaRPr lang="en-US" sz="6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3317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6B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CVE-2026-109618  &amp;  CVE-2026-109619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2608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DC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bug you already know how to exploit — this time in the runtime</a:t>
            </a:r>
            <a:endParaRPr lang="en-US" sz="1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DCE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behind a fifth of the web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5943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EB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CSC 472 Software Security   ·   Dr. Si Chen (schen@wcupa.edu)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01752" y="109728"/>
            <a:ext cx="85404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started with a 6 a.m. phone call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751576" y="813816"/>
            <a:ext cx="3118104" cy="5184648"/>
          </a:xfrm>
          <a:prstGeom prst="roundRect">
            <a:avLst>
              <a:gd name="adj" fmla="val 1466"/>
            </a:avLst>
          </a:prstGeom>
          <a:solidFill>
            <a:srgbClr val="FFFFFF"/>
          </a:solidFill>
          <a:ln w="12700">
            <a:solidFill>
              <a:srgbClr val="C9CFD6"/>
            </a:solidFill>
            <a:prstDash val="solid"/>
          </a:ln>
          <a:effectLst>
            <a:outerShdw sx="100000" sy="100000" kx="0" ky="0" algn="bl" rotWithShape="0" blurRad="101600" dist="38100" dir="5400000">
              <a:srgbClr val="7A828C">
                <a:alpha val="40000"/>
              </a:srgbClr>
            </a:outerShdw>
          </a:effectLst>
        </p:spPr>
      </p:sp>
      <p:pic>
        <p:nvPicPr>
          <p:cNvPr id="4" name="Image 0" descr="img/itunhinged_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868680"/>
            <a:ext cx="3008376" cy="5074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715000" y="6016752"/>
            <a:ext cx="32826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@IT_unhinged · the sysadmin reality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365760" y="1097280"/>
            <a:ext cx="512064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0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October 21, 2026.
</a:t>
            </a:r>
            <a:endParaRPr lang="en-US" sz="2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i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“Patch every PHP server. Now. Two critical RCEs, no authentication.”
</a:t>
            </a:r>
            <a:endParaRPr lang="en-US" sz="2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the real question:
</a:t>
            </a:r>
            <a:endParaRPr lang="en-US" sz="2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PHP servers do we even have?
</a:t>
            </a:r>
            <a:endParaRPr lang="en-US" sz="2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 said 12.</a:t>
            </a:r>
            <a:endParaRPr lang="en-US" sz="2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Reality: nobody knew. One was running WordPress. Three were old internal tools. One was </a:t>
            </a:r>
            <a:endParaRPr lang="en-US" sz="2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500" b="1" dirty="0">
                <a:solidFill>
                  <a:srgbClr val="B977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someone’s desk.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301752" y="647395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01752" y="109728"/>
            <a:ext cx="85404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This is the tool that caused the panic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705856" y="813816"/>
            <a:ext cx="3099816" cy="5230368"/>
          </a:xfrm>
          <a:prstGeom prst="roundRect">
            <a:avLst>
              <a:gd name="adj" fmla="val 1475"/>
            </a:avLst>
          </a:prstGeom>
          <a:solidFill>
            <a:srgbClr val="FFFFFF"/>
          </a:solidFill>
          <a:ln w="12700">
            <a:solidFill>
              <a:srgbClr val="C9CFD6"/>
            </a:solidFill>
            <a:prstDash val="solid"/>
          </a:ln>
          <a:effectLst>
            <a:outerShdw sx="100000" sy="100000" kx="0" ky="0" algn="bl" rotWithShape="0" blurRad="101600" dist="38100" dir="5400000">
              <a:srgbClr val="7A828C">
                <a:alpha val="40000"/>
              </a:srgbClr>
            </a:outerShdw>
          </a:effectLst>
        </p:spPr>
      </p:sp>
      <p:pic>
        <p:nvPicPr>
          <p:cNvPr id="4" name="Image 0" descr="img/sagitz_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0" y="868680"/>
            <a:ext cx="2990088" cy="5120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669280" y="606247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2E6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@sagitz_ · Wiz Research — the disclosure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365760" y="1051560"/>
            <a:ext cx="512064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2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HTTP request.
</a:t>
            </a:r>
            <a:endParaRPr lang="en-US" sz="22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2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login. A shell.
</a:t>
            </a:r>
            <a:endParaRPr lang="en-US" sz="22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researchers’ tool auto-targets the big PHP apps:
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365760" y="3291840"/>
            <a:ext cx="1600200" cy="457200"/>
          </a:xfrm>
          <a:prstGeom prst="roundRect">
            <a:avLst>
              <a:gd name="adj" fmla="val 16000"/>
            </a:avLst>
          </a:prstGeom>
          <a:solidFill>
            <a:srgbClr val="F4F6F9"/>
          </a:solidFill>
          <a:ln w="12700">
            <a:solidFill>
              <a:srgbClr val="D4D7D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365760" y="329184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WordPress  </a:t>
            </a:r>
            <a:pPr algn="ctr" indent="0" marL="0">
              <a:buNone/>
            </a:pPr>
            <a:r>
              <a:rPr lang="en-US" sz="1300" b="1" dirty="0">
                <a:solidFill>
                  <a:srgbClr val="1F8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2103120" y="3291840"/>
            <a:ext cx="1600200" cy="457200"/>
          </a:xfrm>
          <a:prstGeom prst="roundRect">
            <a:avLst>
              <a:gd name="adj" fmla="val 16000"/>
            </a:avLst>
          </a:prstGeom>
          <a:solidFill>
            <a:srgbClr val="F4F6F9"/>
          </a:solidFill>
          <a:ln w="12700">
            <a:solidFill>
              <a:srgbClr val="D4D7DC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2103120" y="329184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  </a:t>
            </a:r>
            <a:pPr algn="ctr" indent="0" marL="0">
              <a:buNone/>
            </a:pPr>
            <a:r>
              <a:rPr lang="en-US" sz="1300" b="1" dirty="0">
                <a:solidFill>
                  <a:srgbClr val="1F8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840480" y="3291840"/>
            <a:ext cx="1600200" cy="457200"/>
          </a:xfrm>
          <a:prstGeom prst="roundRect">
            <a:avLst>
              <a:gd name="adj" fmla="val 16000"/>
            </a:avLst>
          </a:prstGeom>
          <a:solidFill>
            <a:srgbClr val="F4F6F9"/>
          </a:solidFill>
          <a:ln w="12700">
            <a:solidFill>
              <a:srgbClr val="D4D7D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840480" y="329184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Joomla  </a:t>
            </a:r>
            <a:pPr algn="ctr" indent="0" marL="0">
              <a:buNone/>
            </a:pPr>
            <a:r>
              <a:rPr lang="en-US" sz="1300" b="1" dirty="0">
                <a:solidFill>
                  <a:srgbClr val="1F8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365760" y="3977640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remote memory disclosure of </a:t>
            </a:r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</a:t>
            </a:r>
            <a:pPr indent="0" marL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PHP app.
</a:t>
            </a:r>
            <a:pPr indent="0" marL="0">
              <a:lnSpc>
                <a:spcPct val="110000"/>
              </a:lnSpc>
              <a:buNone/>
            </a:pPr>
            <a:r>
              <a:rPr lang="en-US" sz="145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at the terminal →  </a:t>
            </a:r>
            <a:pPr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F8A4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“PRE-AUTH RCE CONFIRMED · uid=33(www-data)”</a:t>
            </a:r>
            <a:endParaRPr lang="en-US" sz="1450" dirty="0"/>
          </a:p>
        </p:txBody>
      </p:sp>
      <p:sp>
        <p:nvSpPr>
          <p:cNvPr id="14" name="Text 11"/>
          <p:cNvSpPr txBox="1"/>
          <p:nvPr/>
        </p:nvSpPr>
        <p:spPr>
          <a:xfrm>
            <a:off x="301752" y="647395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01752" y="109728"/>
            <a:ext cx="85404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Governments told people to pull the plug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48056" y="859536"/>
            <a:ext cx="2916936" cy="4818888"/>
          </a:xfrm>
          <a:prstGeom prst="roundRect">
            <a:avLst>
              <a:gd name="adj" fmla="val 1567"/>
            </a:avLst>
          </a:prstGeom>
          <a:solidFill>
            <a:srgbClr val="FFFFFF"/>
          </a:solidFill>
          <a:ln w="12700">
            <a:solidFill>
              <a:srgbClr val="C9CFD6"/>
            </a:solidFill>
            <a:prstDash val="solid"/>
          </a:ln>
          <a:effectLst>
            <a:outerShdw sx="100000" sy="100000" kx="0" ky="0" algn="bl" rotWithShape="0" blurRad="101600" dist="38100" dir="5400000">
              <a:srgbClr val="7A828C">
                <a:alpha val="40000"/>
              </a:srgbClr>
            </a:outerShdw>
          </a:effectLst>
        </p:spPr>
      </p:sp>
      <p:pic>
        <p:nvPicPr>
          <p:cNvPr id="4" name="Image 0" descr="img/takaichi_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914400"/>
            <a:ext cx="2807208" cy="47091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11480" y="5696712"/>
            <a:ext cx="3081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@takaichi_sanae · Japan (translated)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3557016" y="859536"/>
            <a:ext cx="3246120" cy="4818888"/>
          </a:xfrm>
          <a:prstGeom prst="roundRect">
            <a:avLst>
              <a:gd name="adj" fmla="val 1408"/>
            </a:avLst>
          </a:prstGeom>
          <a:solidFill>
            <a:srgbClr val="FFFFFF"/>
          </a:solidFill>
          <a:ln w="12700">
            <a:solidFill>
              <a:srgbClr val="C9CFD6"/>
            </a:solidFill>
            <a:prstDash val="solid"/>
          </a:ln>
          <a:effectLst>
            <a:outerShdw sx="100000" sy="100000" kx="0" ky="0" algn="bl" rotWithShape="0" blurRad="101600" dist="38100" dir="5400000">
              <a:srgbClr val="7A828C">
                <a:alpha val="40000"/>
              </a:srgbClr>
            </a:outerShdw>
          </a:effectLst>
        </p:spPr>
      </p:sp>
      <p:pic>
        <p:nvPicPr>
          <p:cNvPr id="7" name="Image 1" descr="img/nyx_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880" y="914400"/>
            <a:ext cx="3136392" cy="470916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3520440" y="5696712"/>
            <a:ext cx="3410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@nyxvoid92 · the panic (translated)</a:t>
            </a:r>
            <a:endParaRPr lang="en-US" sz="1050" dirty="0"/>
          </a:p>
        </p:txBody>
      </p:sp>
      <p:sp>
        <p:nvSpPr>
          <p:cNvPr id="9" name="Shape 5"/>
          <p:cNvSpPr/>
          <p:nvPr/>
        </p:nvSpPr>
        <p:spPr>
          <a:xfrm>
            <a:off x="6217920" y="914400"/>
            <a:ext cx="2606040" cy="4572000"/>
          </a:xfrm>
          <a:prstGeom prst="roundRect">
            <a:avLst>
              <a:gd name="adj" fmla="val 2456"/>
            </a:avLst>
          </a:prstGeom>
          <a:solidFill>
            <a:srgbClr val="11213A"/>
          </a:solidFill>
          <a:ln w="12700">
            <a:solidFill>
              <a:srgbClr val="D4D7DC"/>
            </a:solidFill>
            <a:prstDash val="solid"/>
          </a:ln>
          <a:effectLst>
            <a:outerShdw sx="100000" sy="100000" kx="0" ky="0" algn="bl" rotWithShape="0" blurRad="76200" dist="25400" dir="5400000">
              <a:srgbClr val="9AA0A6">
                <a:alpha val="35000"/>
              </a:srgbClr>
            </a:outerShdw>
          </a:effectLst>
        </p:spPr>
      </p:sp>
      <p:sp>
        <p:nvSpPr>
          <p:cNvPr id="10" name="Text 6"/>
          <p:cNvSpPr txBox="1"/>
          <p:nvPr/>
        </p:nvSpPr>
        <p:spPr>
          <a:xfrm>
            <a:off x="6400800" y="1097280"/>
            <a:ext cx="22860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9FC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Japan, national advisory:
</a:t>
            </a:r>
            <a:endParaRPr lang="en-US" sz="1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i="1" dirty="0">
                <a:solidFill>
                  <a:srgbClr val="E8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“Check if your public sites use PHP. Apply tonight’s 11 PM patch ASAP. If you can’t, taking the site offline is a valid way to cut risk.”
</a:t>
            </a:r>
            <a:endParaRPr lang="en-US" sz="1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2B8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street view:
</a:t>
            </a:r>
            <a:endParaRPr lang="en-US" sz="1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i="1" dirty="0">
                <a:solidFill>
                  <a:srgbClr val="E8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“PHP ≤ 8.1 gets NO patch. ~59% of public hosts still run old versions. When the patch drops, the whole net gets scanned in 15 minutes.”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301752" y="647395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5029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have already exploited this exact bug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12344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BD8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PHP2Shell is a bug class from THIS course — just in a huge target.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11480" y="1874520"/>
            <a:ext cx="8321040" cy="4069080"/>
          </a:xfrm>
          <a:prstGeom prst="roundRect">
            <a:avLst>
              <a:gd name="adj" fmla="val 1798"/>
            </a:avLst>
          </a:prstGeom>
          <a:solidFill>
            <a:srgbClr val="0E1A2E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2011680"/>
            <a:ext cx="1920240" cy="786384"/>
          </a:xfrm>
          <a:prstGeom prst="roundRect">
            <a:avLst>
              <a:gd name="adj" fmla="val 8140"/>
            </a:avLst>
          </a:prstGeom>
          <a:solidFill>
            <a:srgbClr val="2E6CC4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011680"/>
            <a:ext cx="1920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 1–2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2697480" y="2011680"/>
            <a:ext cx="59436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EAF0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Overflow a buffer, corrupt memory you shouldn’t reach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548640" y="2944368"/>
            <a:ext cx="1920240" cy="786384"/>
          </a:xfrm>
          <a:prstGeom prst="roundRect">
            <a:avLst>
              <a:gd name="adj" fmla="val 8140"/>
            </a:avLst>
          </a:prstGeom>
          <a:solidFill>
            <a:srgbClr val="2E6CC4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2944368"/>
            <a:ext cx="1920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 12–14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2697480" y="2944368"/>
            <a:ext cx="59436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EAF0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Leak an address to beat ASLR; reuse libc / PLT–GOT for code exec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548640" y="3877056"/>
            <a:ext cx="1920240" cy="786384"/>
          </a:xfrm>
          <a:prstGeom prst="roundRect">
            <a:avLst>
              <a:gd name="adj" fmla="val 8140"/>
            </a:avLst>
          </a:prstGeom>
          <a:solidFill>
            <a:srgbClr val="2E6CC4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48640" y="3877056"/>
            <a:ext cx="1920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 11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2697480" y="3877056"/>
            <a:ext cx="59436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EAF0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Use-after-free + heap grooming to land attacker bytes in a freed slot</a:t>
            </a:r>
            <a:endParaRPr lang="en-US" sz="1550" dirty="0"/>
          </a:p>
        </p:txBody>
      </p:sp>
      <p:sp>
        <p:nvSpPr>
          <p:cNvPr id="14" name="Text 12"/>
          <p:cNvSpPr txBox="1"/>
          <p:nvPr/>
        </p:nvSpPr>
        <p:spPr>
          <a:xfrm>
            <a:off x="502920" y="52120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9FE0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PHP2Shell = all three, chained, against a server that never restarts.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01752" y="109728"/>
            <a:ext cx="85404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one new idea: the server never forgets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868680"/>
            <a:ext cx="8412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lab binaries start fresh and exit. A PHP worker is long-lived — it serves request after request, and is supposed to wipe its state between them.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365760" y="1783080"/>
            <a:ext cx="8412480" cy="2148840"/>
          </a:xfrm>
          <a:prstGeom prst="roundRect">
            <a:avLst>
              <a:gd name="adj" fmla="val 2979"/>
            </a:avLst>
          </a:prstGeom>
          <a:solidFill>
            <a:srgbClr val="F4F6F9"/>
          </a:solidFill>
          <a:ln w="12700">
            <a:solidFill>
              <a:srgbClr val="D4D7DC"/>
            </a:solidFill>
            <a:prstDash val="solid"/>
          </a:ln>
          <a:effectLst>
            <a:outerShdw sx="100000" sy="100000" kx="0" ky="0" algn="bl" rotWithShape="0" blurRad="76200" dist="25400" dir="5400000">
              <a:srgbClr val="9AA0A6">
                <a:alpha val="3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548640" y="1901952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00" kern="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WORKER PROCESS  —  survives across requests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85800" y="2331720"/>
            <a:ext cx="1828800" cy="13716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31750">
            <a:solidFill>
              <a:srgbClr val="C0392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233172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A</a:t>
            </a:r>
            <a:endParaRPr lang="en-US" sz="1300" dirty="0"/>
          </a:p>
          <a:p>
            <a:pPr algn="ctr" indent="0" marL="0">
              <a:buNone/>
            </a:pP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(attacker)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breaks something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697480" y="2788920"/>
            <a:ext cx="502920" cy="457200"/>
          </a:xfrm>
          <a:prstGeom prst="rightArrow">
            <a:avLst/>
          </a:prstGeom>
          <a:solidFill>
            <a:srgbClr val="5A5A5A"/>
          </a:solidFill>
          <a:ln/>
        </p:spPr>
      </p:sp>
      <p:sp>
        <p:nvSpPr>
          <p:cNvPr id="9" name="Shape 7"/>
          <p:cNvSpPr/>
          <p:nvPr/>
        </p:nvSpPr>
        <p:spPr>
          <a:xfrm>
            <a:off x="3291840" y="2331720"/>
            <a:ext cx="1828800" cy="13716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31750">
            <a:solidFill>
              <a:srgbClr val="B9770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291840" y="233172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B</a:t>
            </a:r>
            <a:endParaRPr lang="en-US" sz="1300" dirty="0"/>
          </a:p>
          <a:p>
            <a:pPr algn="ctr" indent="0" marL="0">
              <a:buNone/>
            </a:pP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NOT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wiped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303520" y="2788920"/>
            <a:ext cx="502920" cy="457200"/>
          </a:xfrm>
          <a:prstGeom prst="rightArrow">
            <a:avLst/>
          </a:prstGeom>
          <a:solidFill>
            <a:srgbClr val="5A5A5A"/>
          </a:solidFill>
          <a:ln/>
        </p:spPr>
      </p:sp>
      <p:sp>
        <p:nvSpPr>
          <p:cNvPr id="12" name="Shape 10"/>
          <p:cNvSpPr/>
          <p:nvPr/>
        </p:nvSpPr>
        <p:spPr>
          <a:xfrm>
            <a:off x="5897880" y="2331720"/>
            <a:ext cx="1828800" cy="13716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31750">
            <a:solidFill>
              <a:srgbClr val="C0392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897880" y="2331720"/>
            <a:ext cx="1828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C</a:t>
            </a:r>
            <a:endParaRPr lang="en-US" sz="1300" dirty="0"/>
          </a:p>
          <a:p>
            <a:pPr algn="ctr" indent="0" marL="0">
              <a:buNone/>
            </a:pP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trips over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leftover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909560" y="2788920"/>
            <a:ext cx="640080" cy="457200"/>
          </a:xfrm>
          <a:prstGeom prst="rightArrow">
            <a:avLst/>
          </a:prstGeom>
          <a:solidFill>
            <a:srgbClr val="C0392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365760" y="4206240"/>
            <a:ext cx="8412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two words for the rest of today:
</a:t>
            </a:r>
            <a:endParaRPr lang="en-US" sz="15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B977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Producer</a:t>
            </a:r>
            <a:pPr indent="0" marL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request that leaves broken state behind.    </a:t>
            </a:r>
            <a:pPr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Consumer</a:t>
            </a:r>
            <a:pPr indent="0" marL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later request that uses it.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301752" y="647395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01752" y="109728"/>
            <a:ext cx="85404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Both bugs share one villain: how PHP gives up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86868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PHP runs out of memory, it doesn’t clean up on the way out. It jumps.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" y="1463040"/>
            <a:ext cx="4114800" cy="2331720"/>
          </a:xfrm>
          <a:prstGeom prst="roundRect">
            <a:avLst>
              <a:gd name="adj" fmla="val 2745"/>
            </a:avLst>
          </a:prstGeom>
          <a:solidFill>
            <a:srgbClr val="F0F7F1"/>
          </a:solidFill>
          <a:ln w="12700">
            <a:solidFill>
              <a:srgbClr val="D4D7DC"/>
            </a:solidFill>
            <a:prstDash val="solid"/>
          </a:ln>
          <a:effectLst>
            <a:outerShdw sx="100000" sy="100000" kx="0" ky="0" algn="bl" rotWithShape="0" blurRad="76200" dist="25400" dir="5400000">
              <a:srgbClr val="9AA0A6">
                <a:alpha val="3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548640" y="157276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8A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SHOULD happen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965960"/>
            <a:ext cx="3749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 the operation → tidy up each half-done thing → reset globals → end request cleanly.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663440" y="1463040"/>
            <a:ext cx="4114800" cy="2331720"/>
          </a:xfrm>
          <a:prstGeom prst="roundRect">
            <a:avLst>
              <a:gd name="adj" fmla="val 2745"/>
            </a:avLst>
          </a:prstGeom>
          <a:solidFill>
            <a:srgbClr val="FFF4F2"/>
          </a:solidFill>
          <a:ln w="12700">
            <a:solidFill>
              <a:srgbClr val="D4D7DC"/>
            </a:solidFill>
            <a:prstDash val="solid"/>
          </a:ln>
          <a:effectLst>
            <a:outerShdw sx="100000" sy="100000" kx="0" ky="0" algn="bl" rotWithShape="0" blurRad="76200" dist="25400" dir="5400000">
              <a:srgbClr val="9AA0A6">
                <a:alpha val="35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846320" y="157276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actually happens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846320" y="1965960"/>
            <a:ext cx="3749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b="1" dirty="0">
                <a:solidFill>
                  <a:srgbClr val="C0392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zend_bailout() = longjmp()
</a:t>
            </a:r>
            <a:endParaRPr lang="en-US" sz="14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jump across functions, straight to shutdown — </a:t>
            </a:r>
            <a:pPr indent="0" marL="0">
              <a:lnSpc>
                <a:spcPct val="112000"/>
              </a:lnSpc>
              <a:buNone/>
            </a:pPr>
            <a:r>
              <a:rPr lang="en-US" sz="14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all the tidy-up.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365760" y="4069080"/>
            <a:ext cx="8412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“goto” leaves two kinds of wreckage — one bug each:
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C0392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109618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a half-built object the cleanup still trusts        </a:t>
            </a:r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C0392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109619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a pointer to memory that’s already freed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01752" y="647395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01752" y="109728"/>
            <a:ext cx="85404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Bug #1 — the half-built object   (CVE-2026-109618)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640080" cy="640080"/>
          </a:xfrm>
          <a:prstGeom prst="ellipse">
            <a:avLst/>
          </a:prstGeom>
          <a:solidFill>
            <a:srgbClr val="2E6CC4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097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1325880" y="1005840"/>
            <a:ext cx="745236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2700">
            <a:solidFill>
              <a:srgbClr val="D4D7DC"/>
            </a:solidFill>
            <a:prstDash val="solid"/>
          </a:ln>
          <a:effectLst>
            <a:outerShdw sx="100000" sy="100000" kx="0" ky="0" algn="bl" rotWithShape="0" blurRad="76200" dist="25400" dir="5400000">
              <a:srgbClr val="9AA0A6">
                <a:alpha val="35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1554480" y="109728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6C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 building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4343400" y="1097280"/>
            <a:ext cx="4297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 marks “slot #5 exists” before it has finished writing slot #5.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2066544"/>
            <a:ext cx="640080" cy="640080"/>
          </a:xfrm>
          <a:prstGeom prst="ellipse">
            <a:avLst/>
          </a:prstGeom>
          <a:solidFill>
            <a:srgbClr val="B9770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7200" y="206654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1325880" y="1975104"/>
            <a:ext cx="745236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2700">
            <a:solidFill>
              <a:srgbClr val="D4D7DC"/>
            </a:solidFill>
            <a:prstDash val="solid"/>
          </a:ln>
          <a:effectLst>
            <a:outerShdw sx="100000" sy="100000" kx="0" ky="0" algn="bl" rotWithShape="0" blurRad="76200" dist="25400" dir="5400000">
              <a:srgbClr val="9AA0A6">
                <a:alpha val="35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1554480" y="2066544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9770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Run out of memory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343400" y="2066544"/>
            <a:ext cx="4297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allocation for slot #5 fails — longjmp aborts. But the count already says it’s there.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57200" y="3035808"/>
            <a:ext cx="640080" cy="640080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57200" y="303580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5" name="Shape 13"/>
          <p:cNvSpPr/>
          <p:nvPr/>
        </p:nvSpPr>
        <p:spPr>
          <a:xfrm>
            <a:off x="1325880" y="2944368"/>
            <a:ext cx="745236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2700">
            <a:solidFill>
              <a:srgbClr val="D4D7DC"/>
            </a:solidFill>
            <a:prstDash val="solid"/>
          </a:ln>
          <a:effectLst>
            <a:outerShdw sx="100000" sy="100000" kx="0" ky="0" algn="bl" rotWithShape="0" blurRad="76200" dist="25400" dir="5400000">
              <a:srgbClr val="9AA0A6">
                <a:alpha val="35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1554480" y="3035808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Cleanup trusts the count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4343400" y="3035808"/>
            <a:ext cx="4297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Shutdown reads slot #5 as a real object and follows its (garbage) pointer.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1325880" y="3959352"/>
            <a:ext cx="7452360" cy="868680"/>
          </a:xfrm>
          <a:prstGeom prst="roundRect">
            <a:avLst>
              <a:gd name="adj" fmla="val 7368"/>
            </a:avLst>
          </a:prstGeom>
          <a:solidFill>
            <a:srgbClr val="FFF4F2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1554480" y="3959352"/>
            <a:ext cx="6995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heap grooming (Week 11!), the attacker owns those garbage bytes → </a:t>
            </a:r>
            <a:pPr indent="0" marL="0">
              <a:buNone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execution.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365760" y="5715000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Reaching “out of memory”: a crafted multipart upload inflates internal structures without tripping upload limits — under post_max_size, still over memory_limit. Path dates to PHP 5.4 (2012).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301752" y="647395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01752" y="109728"/>
            <a:ext cx="85404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Bug #2 — the ghost pointer   (CVE-2026-109619)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86868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global still points at memory that was already freed. The next request follows it.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" y="1463040"/>
            <a:ext cx="2697480" cy="2286000"/>
          </a:xfrm>
          <a:prstGeom prst="roundRect">
            <a:avLst>
              <a:gd name="adj" fmla="val 2800"/>
            </a:avLst>
          </a:prstGeom>
          <a:solidFill>
            <a:srgbClr val="FFF7EF"/>
          </a:solidFill>
          <a:ln w="12700">
            <a:solidFill>
              <a:srgbClr val="D4D7DC"/>
            </a:solidFill>
            <a:prstDash val="solid"/>
          </a:ln>
          <a:effectLst>
            <a:outerShdw sx="100000" sy="100000" kx="0" ky="0" algn="bl" rotWithShape="0" blurRad="76200" dist="25400" dir="5400000">
              <a:srgbClr val="9AA0A6">
                <a:alpha val="3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502920" y="157276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00" kern="0" dirty="0">
                <a:solidFill>
                  <a:srgbClr val="B977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PRODUCER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920240"/>
            <a:ext cx="2423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hits a fatal error (OOM, timeout, failed require…). longjmp aborts before the global is reset.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3154680" y="2423160"/>
            <a:ext cx="457200" cy="457200"/>
          </a:xfrm>
          <a:prstGeom prst="rightArrow">
            <a:avLst/>
          </a:prstGeom>
          <a:solidFill>
            <a:srgbClr val="5A5A5A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0" y="1463040"/>
            <a:ext cx="1828800" cy="2286000"/>
          </a:xfrm>
          <a:prstGeom prst="roundRect">
            <a:avLst>
              <a:gd name="adj" fmla="val 3500"/>
            </a:avLst>
          </a:prstGeom>
          <a:solidFill>
            <a:srgbClr val="11151C"/>
          </a:solidFill>
          <a:ln w="12700">
            <a:solidFill>
              <a:srgbClr val="D4D7DC"/>
            </a:solidFill>
            <a:prstDash val="solid"/>
          </a:ln>
          <a:effectLst>
            <a:outerShdw sx="100000" sy="100000" kx="0" ky="0" algn="bl" rotWithShape="0" blurRad="76200" dist="25400" dir="5400000">
              <a:srgbClr val="9AA0A6">
                <a:alpha val="35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3657600" y="1463040"/>
            <a:ext cx="18288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FF7B7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heap
FREED
</a:t>
            </a:r>
            <a:endParaRPr lang="en-US" sz="15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200" i="1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but the global</a:t>
            </a:r>
            <a:endParaRPr lang="en-US" sz="15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200" i="1" dirty="0">
                <a:solidFill>
                  <a:srgbClr val="E6EDF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still points here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577840" y="2423160"/>
            <a:ext cx="457200" cy="457200"/>
          </a:xfrm>
          <a:prstGeom prst="rightArrow">
            <a:avLst/>
          </a:prstGeom>
          <a:solidFill>
            <a:srgbClr val="C0392B"/>
          </a:solidFill>
          <a:ln/>
        </p:spPr>
      </p:sp>
      <p:sp>
        <p:nvSpPr>
          <p:cNvPr id="11" name="Shape 9"/>
          <p:cNvSpPr/>
          <p:nvPr/>
        </p:nvSpPr>
        <p:spPr>
          <a:xfrm>
            <a:off x="6080760" y="1463040"/>
            <a:ext cx="2697480" cy="2286000"/>
          </a:xfrm>
          <a:prstGeom prst="roundRect">
            <a:avLst>
              <a:gd name="adj" fmla="val 2800"/>
            </a:avLst>
          </a:prstGeom>
          <a:solidFill>
            <a:srgbClr val="FFF4F2"/>
          </a:solidFill>
          <a:ln w="12700">
            <a:solidFill>
              <a:srgbClr val="D4D7DC"/>
            </a:solidFill>
            <a:prstDash val="solid"/>
          </a:ln>
          <a:effectLst>
            <a:outerShdw sx="100000" sy="100000" kx="0" ky="0" algn="bl" rotWithShape="0" blurRad="76200" dist="25400" dir="5400000">
              <a:srgbClr val="9AA0A6">
                <a:alpha val="35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6217920" y="157276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00" kern="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CONSUMER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6217920" y="1920240"/>
            <a:ext cx="2423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later request touches that global before init resets it — attacker now controls freed memory. Use-after-free.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365760" y="4023360"/>
            <a:ext cx="8412480" cy="868680"/>
          </a:xfrm>
          <a:prstGeom prst="roundRect">
            <a:avLst>
              <a:gd name="adj" fmla="val 7368"/>
            </a:avLst>
          </a:prstGeom>
          <a:solidFill>
            <a:srgbClr val="2A101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94360" y="4023360"/>
            <a:ext cx="7955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FB3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sneaky part:  </a:t>
            </a:r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F3E7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“consumer” can be a mere warning message. Hiding it with @ or display_errors=Off doesn’t help — </a:t>
            </a:r>
            <a:pPr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generating the warning is what touches the dead pointer.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365760" y="507492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trigger: session upload-progress runs this path before your app code does — no session_start() needed. (Confirmed RCE case on PHP 8.5 via the fatal-error backtrace global.)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301752" y="647395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01752" y="109728"/>
            <a:ext cx="85404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payoff: read server memory from a cookie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365760" y="86868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don’t need full RCE to see the danger — just a read primitive, exactly like our GOT leak to beat ASLR.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457200" cy="457200"/>
          </a:xfrm>
          <a:prstGeom prst="ellipse">
            <a:avLst/>
          </a:prstGeom>
          <a:solidFill>
            <a:srgbClr val="2E6CC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5720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146304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E6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   </a:t>
            </a:r>
            <a:pPr indent="0" marL="0">
              <a:buNone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multipart upload makes a session pointer point into the request heap.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57200" y="2112264"/>
            <a:ext cx="457200" cy="457200"/>
          </a:xfrm>
          <a:prstGeom prst="ellipse">
            <a:avLst/>
          </a:prstGeom>
          <a:solidFill>
            <a:srgbClr val="B9770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7200" y="21122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2066544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B977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  </a:t>
            </a:r>
            <a:pPr indent="0" marL="0">
              <a:buNone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OOM — longjmp aborts, the heap is freed, the pointer dangles.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457200" y="2715768"/>
            <a:ext cx="457200" cy="457200"/>
          </a:xfrm>
          <a:prstGeom prst="ellipse">
            <a:avLst/>
          </a:prstGeom>
          <a:solidFill>
            <a:srgbClr val="B9770E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57200" y="27157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2670048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B977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Reuse   </a:t>
            </a:r>
            <a:pPr indent="0" marL="0">
              <a:buNone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a second upload to the same worker; cleanup runs before reset.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457200" y="3319272"/>
            <a:ext cx="457200" cy="457200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57200" y="33192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1051560" y="3273552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Leak   </a:t>
            </a:r>
            <a:pPr indent="0" marL="0">
              <a:buNone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 trusts the dead pointer and writes those bytes into your cookie.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365760" y="4114800"/>
            <a:ext cx="8412480" cy="1051560"/>
          </a:xfrm>
          <a:prstGeom prst="roundRect">
            <a:avLst>
              <a:gd name="adj" fmla="val 3478"/>
            </a:avLst>
          </a:prstGeom>
          <a:solidFill>
            <a:srgbClr val="11151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93776" y="4206240"/>
            <a:ext cx="81564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7D859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HTTP/1.1 200 OK</a:t>
            </a:r>
            <a:endParaRPr lang="en-US" sz="12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7EE78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Set-Cookie: PHPSESSID=%00%7f%45%4c%46%02%01%01...</a:t>
            </a:r>
            <a:endParaRPr lang="en-US" sz="12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F7B7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       ↑ raw bytes of freed server memory, handed to the attacker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365760" y="530352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move as Class 14: leak first, then aim. Chain this read into the Bug #1 write and you have pre-auth RCE.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01752" y="647395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01752" y="109728"/>
            <a:ext cx="85404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they fixed it — and what you’d tell a client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365760" y="914400"/>
            <a:ext cx="4114800" cy="2514600"/>
          </a:xfrm>
          <a:prstGeom prst="roundRect">
            <a:avLst>
              <a:gd name="adj" fmla="val 2545"/>
            </a:avLst>
          </a:prstGeom>
          <a:solidFill>
            <a:srgbClr val="F0F7F1"/>
          </a:solidFill>
          <a:ln w="12700">
            <a:solidFill>
              <a:srgbClr val="D4D7DC"/>
            </a:solidFill>
            <a:prstDash val="solid"/>
          </a:ln>
          <a:effectLst>
            <a:outerShdw sx="100000" sy="100000" kx="0" ky="0" algn="bl" rotWithShape="0" blurRad="76200" dist="25400" dir="5400000">
              <a:srgbClr val="9AA0A6">
                <a:alpha val="35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548640" y="102412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8A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real fix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417320"/>
            <a:ext cx="37490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jumping. </a:t>
            </a:r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OOM no longer calls longjmp mid-operation — it waits for a safe point, or exits hard.
</a:t>
            </a:r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Wipe the room. </a:t>
            </a:r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Shutdown now resets the full set of request-owned globals before freeing the heap.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663440" y="914400"/>
            <a:ext cx="4114800" cy="2514600"/>
          </a:xfrm>
          <a:prstGeom prst="roundRect">
            <a:avLst>
              <a:gd name="adj" fmla="val 2545"/>
            </a:avLst>
          </a:prstGeom>
          <a:solidFill>
            <a:srgbClr val="FBF4EC"/>
          </a:solidFill>
          <a:ln w="12700">
            <a:solidFill>
              <a:srgbClr val="D4D7DC"/>
            </a:solidFill>
            <a:prstDash val="solid"/>
          </a:ln>
          <a:effectLst>
            <a:outerShdw sx="100000" sy="100000" kx="0" ky="0" algn="bl" rotWithShape="0" blurRad="76200" dist="25400" dir="5400000">
              <a:srgbClr val="9AA0A6">
                <a:alpha val="3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4846320" y="102412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9770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you can’t patch tonight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1417320"/>
            <a:ext cx="37490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memory_limit = -1  (admin-enforced)
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session.upload_progress.enabled = 0
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fatal_error_backtraces = 0  (8.5)
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bound request size at the proxy; restart workers
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Stopgaps only — other variants may exist.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365760" y="370332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Update is the only complete fix: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234440" y="41605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1F8A4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234440" y="416052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8.2.35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971800" y="41605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1F8A4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971800" y="416052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8.3.36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709160" y="41605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1F8A4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709160" y="416052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8.4.27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446520" y="41605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1F8A4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46520" y="416052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8.5.12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365760" y="475488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 8.1 and older are end-of-life — no official patch. If you’re on them, you’re on your own.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01752" y="647395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572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to take away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8138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550" b="1" dirty="0">
                <a:solidFill>
                  <a:srgbClr val="9FC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 bugs scale. </a:t>
            </a:r>
            <a:pPr indent="0" marL="0">
              <a:lnSpc>
                <a:spcPct val="112000"/>
              </a:lnSpc>
              <a:buNone/>
            </a:pPr>
            <a:r>
              <a:rPr lang="en-US" sz="1550" dirty="0">
                <a:solidFill>
                  <a:srgbClr val="E8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classes you practice on tiny binaries are what put 22M servers at risk.
</a:t>
            </a:r>
            <a:pPr indent="0" marL="0">
              <a:lnSpc>
                <a:spcPct val="112000"/>
              </a:lnSpc>
              <a:buNone/>
            </a:pPr>
            <a:r>
              <a:rPr lang="en-US" sz="1550" b="1" dirty="0">
                <a:solidFill>
                  <a:srgbClr val="9FC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abort path is attack surface. </a:t>
            </a:r>
            <a:pPr indent="0" marL="0">
              <a:lnSpc>
                <a:spcPct val="112000"/>
              </a:lnSpc>
              <a:buNone/>
            </a:pPr>
            <a:r>
              <a:rPr lang="en-US" sz="1550" dirty="0">
                <a:solidFill>
                  <a:srgbClr val="E8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“Safe” error handling that skips cleanup is where the bug lived.
</a:t>
            </a:r>
            <a:pPr indent="0" marL="0">
              <a:lnSpc>
                <a:spcPct val="112000"/>
              </a:lnSpc>
              <a:buNone/>
            </a:pPr>
            <a:r>
              <a:rPr lang="en-US" sz="1550" b="1" dirty="0">
                <a:solidFill>
                  <a:srgbClr val="9FC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state is dangerous. </a:t>
            </a:r>
            <a:pPr indent="0" marL="0">
              <a:lnSpc>
                <a:spcPct val="112000"/>
              </a:lnSpc>
              <a:buNone/>
            </a:pPr>
            <a:r>
              <a:rPr lang="en-US" sz="1550" dirty="0">
                <a:solidFill>
                  <a:srgbClr val="E8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process serves many requests, one can poison the next. Reset, never assume.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502920" y="3611880"/>
            <a:ext cx="8138160" cy="2651760"/>
          </a:xfrm>
          <a:prstGeom prst="roundRect">
            <a:avLst>
              <a:gd name="adj" fmla="val 2414"/>
            </a:avLst>
          </a:prstGeom>
          <a:solidFill>
            <a:srgbClr val="11213A"/>
          </a:solidFill>
          <a:ln w="12700">
            <a:solidFill>
              <a:srgbClr val="D4D7DC"/>
            </a:solidFill>
            <a:prstDash val="solid"/>
          </a:ln>
          <a:effectLst>
            <a:outerShdw sx="100000" sy="100000" kx="0" ky="0" algn="bl" rotWithShape="0" blurRad="76200" dist="25400" dir="5400000">
              <a:srgbClr val="9AA0A6">
                <a:alpha val="3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31520" y="374904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9FC0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Talk it through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160520"/>
            <a:ext cx="7680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400" dirty="0">
                <a:solidFill>
                  <a:srgbClr val="E8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Why is Apache mod_php rated worse than PHP-FPM for the same bug?
</a:t>
            </a:r>
            <a:endParaRPr lang="en-US" sz="14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400" dirty="0">
                <a:solidFill>
                  <a:srgbClr val="E8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Why don’t @, display_errors=Off or error_reporting stop Bug #2?
</a:t>
            </a:r>
            <a:endParaRPr lang="en-US" sz="14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400" dirty="0">
                <a:solidFill>
                  <a:srgbClr val="E8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We leaked bytes into a cookie — trace the path from that read to full RCE using Class 12–14.
</a:t>
            </a:r>
            <a:endParaRPr lang="en-US" sz="14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400" dirty="0">
                <a:solidFill>
                  <a:srgbClr val="E8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Which Week-11 heap skill makes landing attacker bytes in the freed slot easiest?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01752" y="109728"/>
            <a:ext cx="85404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Sources &amp; further reading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78992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0058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 official advisory (21 Oct 2026) — php.net/archive/2026.php#2026-10-21-5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645920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1572768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GHSA-w8hw-w9fx-j79w — RCE via OOM corruption (CVE-2026-109618)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2212848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2139696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GHSA-6wmf-4rv5-p3rp — RCE via stale global state (CVE-2026-109619)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779776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31520" y="2706624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Calif.io (LCFR) — original research write-up, calif.io/php2shell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3346704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327355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Wiz Research — PHP2Shell technical breakdown (symbols &amp; confirmed cases)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57200" y="3913632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31520" y="38404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42 (Palo Alto) — threat brief + 22.6M exposure figure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4480560"/>
            <a:ext cx="128016" cy="128016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31520" y="4407408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Tenable / watchTowr / Help Net Security — FAQ, exploitation status, timeline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365760" y="5577840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Reaction posts: @sagitz_, @takaichi_sanae, @nyxvoid92, @IT_unhinged (translated).  Credits: Calif.io, Wiz, OpenAI; fixes by arnaud-lb, iluuu1994, bukka, ndossche.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301752" y="647395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West Chester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Dr. Si Chen</dc:creator>
  <cp:lastModifiedBy>Dr. Si Chen</cp:lastModifiedBy>
  <cp:revision>1</cp:revision>
  <dcterms:created xsi:type="dcterms:W3CDTF">2026-10-22T17:45:16Z</dcterms:created>
  <dcterms:modified xsi:type="dcterms:W3CDTF">2026-10-22T17:45:16Z</dcterms:modified>
</cp:coreProperties>
</file>